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5" r:id="rId4"/>
    <p:sldMasterId id="2147483706" r:id="rId5"/>
    <p:sldMasterId id="2147483707" r:id="rId6"/>
    <p:sldMasterId id="2147483708" r:id="rId7"/>
    <p:sldMasterId id="2147483709"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Lst>
  <p:sldSz cy="6858000" cx="9144000"/>
  <p:notesSz cx="6858000" cy="9144000"/>
  <p:embeddedFontLst>
    <p:embeddedFont>
      <p:font typeface="Open Sans"/>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BBAE0E3-008A-4F04-AFEF-2BD3A0350FAB}">
  <a:tblStyle styleId="{5BBAE0E3-008A-4F04-AFEF-2BD3A0350FAB}"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font" Target="fonts/OpenSans-regular.fntdata"/><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37" Type="http://schemas.openxmlformats.org/officeDocument/2006/relationships/font" Target="fonts/OpenSans-italic.fntdata"/><Relationship Id="rId14" Type="http://schemas.openxmlformats.org/officeDocument/2006/relationships/slide" Target="slides/slide5.xml"/><Relationship Id="rId36" Type="http://schemas.openxmlformats.org/officeDocument/2006/relationships/font" Target="fonts/OpenSans-bold.fntdata"/><Relationship Id="rId17" Type="http://schemas.openxmlformats.org/officeDocument/2006/relationships/slide" Target="slides/slide8.xml"/><Relationship Id="rId16" Type="http://schemas.openxmlformats.org/officeDocument/2006/relationships/slide" Target="slides/slide7.xml"/><Relationship Id="rId38" Type="http://schemas.openxmlformats.org/officeDocument/2006/relationships/font" Target="fonts/OpenSans-boldItalic.fntdata"/><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ea.texas.gov/sites/default/files/LPAC%20ARD%20Collaboration%20Guidance%20and%20Process%20for%20Reclassification.pdf" TargetMode="Externa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ritter.tea.state.tx.us/rules/tac/chapter074/ch074a.html#74.4"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txel.org/programimplementation/"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3" name="Google Shape;413;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1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4" name="Google Shape;52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10</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0">
              <a:latin typeface="Arial"/>
              <a:ea typeface="Arial"/>
              <a:cs typeface="Arial"/>
              <a:sym typeface="Arial"/>
            </a:endParaRPr>
          </a:p>
        </p:txBody>
      </p:sp>
      <p:sp>
        <p:nvSpPr>
          <p:cNvPr id="525" name="Google Shape;525;p1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2018-2019                                                                                                   Slide</a:t>
            </a:r>
            <a:endParaRPr/>
          </a:p>
        </p:txBody>
      </p:sp>
      <p:sp>
        <p:nvSpPr>
          <p:cNvPr id="526" name="Google Shape;526;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p1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3" name="Google Shape;533;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11</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534" name="Google Shape;534;p1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2018-2019                                                                                                   Slide</a:t>
            </a:r>
            <a:endParaRPr/>
          </a:p>
        </p:txBody>
      </p:sp>
      <p:sp>
        <p:nvSpPr>
          <p:cNvPr id="535" name="Google Shape;535;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1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42" name="Google Shape;542;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12</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p>
        </p:txBody>
      </p:sp>
      <p:sp>
        <p:nvSpPr>
          <p:cNvPr id="543" name="Google Shape;543;p1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2018-2019                                                                                                   Slide</a:t>
            </a:r>
            <a:endParaRPr/>
          </a:p>
        </p:txBody>
      </p:sp>
      <p:sp>
        <p:nvSpPr>
          <p:cNvPr id="544" name="Google Shape;544;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9" name="Shape 549"/>
        <p:cNvGrpSpPr/>
        <p:nvPr/>
      </p:nvGrpSpPr>
      <p:grpSpPr>
        <a:xfrm>
          <a:off x="0" y="0"/>
          <a:ext cx="0" cy="0"/>
          <a:chOff x="0" y="0"/>
          <a:chExt cx="0" cy="0"/>
        </a:xfrm>
      </p:grpSpPr>
      <p:sp>
        <p:nvSpPr>
          <p:cNvPr id="550" name="Google Shape;550;p1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51" name="Google Shape;55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13</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lnSpc>
                <a:spcPct val="114000"/>
              </a:lnSpc>
              <a:spcBef>
                <a:spcPts val="0"/>
              </a:spcBef>
              <a:spcAft>
                <a:spcPts val="0"/>
              </a:spcAft>
              <a:buNone/>
            </a:pPr>
            <a:r>
              <a:t/>
            </a:r>
            <a:endParaRPr/>
          </a:p>
        </p:txBody>
      </p:sp>
      <p:sp>
        <p:nvSpPr>
          <p:cNvPr id="552" name="Google Shape;552;p1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2018-2019                                                                                                   Slide</a:t>
            </a:r>
            <a:endParaRPr/>
          </a:p>
        </p:txBody>
      </p:sp>
      <p:sp>
        <p:nvSpPr>
          <p:cNvPr id="553" name="Google Shape;553;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0" name="Google Shape;560;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14</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561" name="Google Shape;561;p1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62" name="Google Shape;562;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r>
              <a:rPr lang="en-US"/>
              <a:t> </a:t>
            </a: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9" name="Shape 569"/>
        <p:cNvGrpSpPr/>
        <p:nvPr/>
      </p:nvGrpSpPr>
      <p:grpSpPr>
        <a:xfrm>
          <a:off x="0" y="0"/>
          <a:ext cx="0" cy="0"/>
          <a:chOff x="0" y="0"/>
          <a:chExt cx="0" cy="0"/>
        </a:xfrm>
      </p:grpSpPr>
      <p:sp>
        <p:nvSpPr>
          <p:cNvPr id="570" name="Google Shape;570;p1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1" name="Google Shape;571;p15:notes"/>
          <p:cNvSpPr txBox="1"/>
          <p:nvPr>
            <p:ph idx="1" type="body"/>
          </p:nvPr>
        </p:nvSpPr>
        <p:spPr>
          <a:xfrm>
            <a:off x="719217" y="4502316"/>
            <a:ext cx="5753740" cy="4473243"/>
          </a:xfrm>
          <a:prstGeom prst="rect">
            <a:avLst/>
          </a:prstGeom>
          <a:noFill/>
          <a:ln>
            <a:noFill/>
          </a:ln>
        </p:spPr>
        <p:txBody>
          <a:bodyPr anchorCtr="0" anchor="t" bIns="45700" lIns="91425" spcFirstLastPara="1" rIns="91425" wrap="square" tIns="45700">
            <a:noAutofit/>
          </a:bodyPr>
          <a:lstStyle/>
          <a:p>
            <a:pPr indent="0" lvl="0" marL="0" marR="0" rtl="0" algn="l">
              <a:lnSpc>
                <a:spcPct val="114000"/>
              </a:lnSpc>
              <a:spcBef>
                <a:spcPts val="0"/>
              </a:spcBef>
              <a:spcAft>
                <a:spcPts val="0"/>
              </a:spcAft>
              <a:buClr>
                <a:schemeClr val="dk1"/>
              </a:buClr>
              <a:buSzPts val="1000"/>
              <a:buFont typeface="Arial"/>
              <a:buNone/>
            </a:pPr>
            <a:r>
              <a:rPr b="1" lang="en-US" sz="1000">
                <a:latin typeface="Arial"/>
                <a:ea typeface="Arial"/>
                <a:cs typeface="Arial"/>
                <a:sym typeface="Arial"/>
              </a:rPr>
              <a:t>Slide 15</a:t>
            </a:r>
            <a:endParaRPr b="1" sz="1000">
              <a:latin typeface="Arial"/>
              <a:ea typeface="Arial"/>
              <a:cs typeface="Arial"/>
              <a:sym typeface="Arial"/>
            </a:endParaRPr>
          </a:p>
          <a:p>
            <a:pPr indent="0" lvl="0" marL="0" rtl="0" algn="l">
              <a:lnSpc>
                <a:spcPct val="114000"/>
              </a:lnSpc>
              <a:spcBef>
                <a:spcPts val="620"/>
              </a:spcBef>
              <a:spcAft>
                <a:spcPts val="0"/>
              </a:spcAft>
              <a:buNone/>
            </a:pPr>
            <a:r>
              <a:t/>
            </a:r>
            <a:endParaRPr sz="1000">
              <a:latin typeface="Arial"/>
              <a:ea typeface="Arial"/>
              <a:cs typeface="Arial"/>
              <a:sym typeface="Arial"/>
            </a:endParaRPr>
          </a:p>
        </p:txBody>
      </p:sp>
      <p:sp>
        <p:nvSpPr>
          <p:cNvPr id="572" name="Google Shape;572;p1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73" name="Google Shape;573;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p1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0" name="Google Shape;580;p16:notes"/>
          <p:cNvSpPr txBox="1"/>
          <p:nvPr>
            <p:ph idx="1" type="body"/>
          </p:nvPr>
        </p:nvSpPr>
        <p:spPr>
          <a:xfrm>
            <a:off x="719217" y="4502316"/>
            <a:ext cx="5753740" cy="447324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16</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district must provide an ESL program even if only one student is identified as an English learner.</a:t>
            </a:r>
            <a:endParaRPr/>
          </a:p>
          <a:p>
            <a:pPr indent="0" lvl="0" marL="0" rtl="0" algn="l">
              <a:spcBef>
                <a:spcPts val="0"/>
              </a:spcBef>
              <a:spcAft>
                <a:spcPts val="0"/>
              </a:spcAft>
              <a:buNone/>
            </a:pPr>
            <a:r>
              <a:t/>
            </a:r>
            <a:endParaRPr>
              <a:latin typeface="Arial"/>
              <a:ea typeface="Arial"/>
              <a:cs typeface="Arial"/>
              <a:sym typeface="Arial"/>
            </a:endParaRPr>
          </a:p>
        </p:txBody>
      </p:sp>
      <p:sp>
        <p:nvSpPr>
          <p:cNvPr id="581" name="Google Shape;581;p1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82" name="Google Shape;582;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p1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9" name="Google Shape;589;p17:notes"/>
          <p:cNvSpPr txBox="1"/>
          <p:nvPr>
            <p:ph idx="1" type="body"/>
          </p:nvPr>
        </p:nvSpPr>
        <p:spPr>
          <a:xfrm>
            <a:off x="719217" y="4502316"/>
            <a:ext cx="5753740" cy="447324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17</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In order to provide a </a:t>
            </a:r>
            <a:r>
              <a:rPr b="1" lang="en-US">
                <a:latin typeface="Arial"/>
                <a:ea typeface="Arial"/>
                <a:cs typeface="Arial"/>
                <a:sym typeface="Arial"/>
              </a:rPr>
              <a:t>content-based </a:t>
            </a:r>
            <a:r>
              <a:rPr lang="en-US">
                <a:latin typeface="Arial"/>
                <a:ea typeface="Arial"/>
                <a:cs typeface="Arial"/>
                <a:sym typeface="Arial"/>
              </a:rPr>
              <a:t>ESL program in any grade level, </a:t>
            </a:r>
            <a:r>
              <a:rPr b="1" lang="en-US">
                <a:latin typeface="Arial"/>
                <a:ea typeface="Arial"/>
                <a:cs typeface="Arial"/>
                <a:sym typeface="Arial"/>
              </a:rPr>
              <a:t>including high school</a:t>
            </a:r>
            <a:r>
              <a:rPr lang="en-US">
                <a:latin typeface="Arial"/>
                <a:ea typeface="Arial"/>
                <a:cs typeface="Arial"/>
                <a:sym typeface="Arial"/>
              </a:rPr>
              <a:t>, English learners must receive all content instruction (ELAR, math, science, and social studies) by an ESL-certified teacher.</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lnSpc>
                <a:spcPct val="114000"/>
              </a:lnSpc>
              <a:spcBef>
                <a:spcPts val="620"/>
              </a:spcBef>
              <a:spcAft>
                <a:spcPts val="0"/>
              </a:spcAft>
              <a:buNone/>
            </a:pPr>
            <a:r>
              <a:t/>
            </a:r>
            <a:endParaRPr sz="1000">
              <a:latin typeface="Arial"/>
              <a:ea typeface="Arial"/>
              <a:cs typeface="Arial"/>
              <a:sym typeface="Arial"/>
            </a:endParaRPr>
          </a:p>
          <a:p>
            <a:pPr indent="0" lvl="0" marL="0" rtl="0" algn="l">
              <a:lnSpc>
                <a:spcPct val="114000"/>
              </a:lnSpc>
              <a:spcBef>
                <a:spcPts val="620"/>
              </a:spcBef>
              <a:spcAft>
                <a:spcPts val="0"/>
              </a:spcAft>
              <a:buNone/>
            </a:pPr>
            <a:r>
              <a:t/>
            </a:r>
            <a:endParaRPr sz="1000">
              <a:latin typeface="Arial"/>
              <a:ea typeface="Arial"/>
              <a:cs typeface="Arial"/>
              <a:sym typeface="Arial"/>
            </a:endParaRPr>
          </a:p>
        </p:txBody>
      </p:sp>
      <p:sp>
        <p:nvSpPr>
          <p:cNvPr id="590" name="Google Shape;590;p1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91" name="Google Shape;591;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6" name="Shape 596"/>
        <p:cNvGrpSpPr/>
        <p:nvPr/>
      </p:nvGrpSpPr>
      <p:grpSpPr>
        <a:xfrm>
          <a:off x="0" y="0"/>
          <a:ext cx="0" cy="0"/>
          <a:chOff x="0" y="0"/>
          <a:chExt cx="0" cy="0"/>
        </a:xfrm>
      </p:grpSpPr>
      <p:sp>
        <p:nvSpPr>
          <p:cNvPr id="597" name="Google Shape;597;p1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8" name="Google Shape;598;p18:notes"/>
          <p:cNvSpPr txBox="1"/>
          <p:nvPr>
            <p:ph idx="1" type="body"/>
          </p:nvPr>
        </p:nvSpPr>
        <p:spPr>
          <a:xfrm>
            <a:off x="719217" y="4502316"/>
            <a:ext cx="5753740" cy="447324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18</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In order to provide a </a:t>
            </a:r>
            <a:r>
              <a:rPr b="1" lang="en-US">
                <a:latin typeface="Arial"/>
                <a:ea typeface="Arial"/>
                <a:cs typeface="Arial"/>
                <a:sym typeface="Arial"/>
              </a:rPr>
              <a:t>pull-out </a:t>
            </a:r>
            <a:r>
              <a:rPr lang="en-US">
                <a:latin typeface="Arial"/>
                <a:ea typeface="Arial"/>
                <a:cs typeface="Arial"/>
                <a:sym typeface="Arial"/>
              </a:rPr>
              <a:t>ESL program in any grade level, </a:t>
            </a:r>
            <a:r>
              <a:rPr b="1" lang="en-US">
                <a:latin typeface="Arial"/>
                <a:ea typeface="Arial"/>
                <a:cs typeface="Arial"/>
                <a:sym typeface="Arial"/>
              </a:rPr>
              <a:t>including high school</a:t>
            </a:r>
            <a:r>
              <a:rPr lang="en-US">
                <a:latin typeface="Arial"/>
                <a:ea typeface="Arial"/>
                <a:cs typeface="Arial"/>
                <a:sym typeface="Arial"/>
              </a:rPr>
              <a:t>, English learners must receive English Language Arts and Reading (ELAR) instruction by an ESL-certified teacher in one of the following ways:</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the ELAR teacher of the English learner is ESL certified</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an ESL certified teacher co-teaches with the ELAR teacher</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an additional ESL/ELAR course provided by an ESL teacher</a:t>
            </a:r>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sz="1000">
              <a:solidFill>
                <a:srgbClr val="323F4F"/>
              </a:solidFill>
              <a:latin typeface="Calibri"/>
              <a:ea typeface="Calibri"/>
              <a:cs typeface="Calibri"/>
              <a:sym typeface="Calibri"/>
            </a:endParaRPr>
          </a:p>
        </p:txBody>
      </p:sp>
      <p:sp>
        <p:nvSpPr>
          <p:cNvPr id="599" name="Google Shape;599;p1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00" name="Google Shape;600;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7" name="Google Shape;607;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19</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608" name="Google Shape;608;p1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09" name="Google Shape;609;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r>
              <a:rPr lang="en-US"/>
              <a:t> </a:t>
            </a: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2" name="Google Shape;42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Slide 2</a:t>
            </a:r>
            <a:endParaRPr b="1"/>
          </a:p>
        </p:txBody>
      </p:sp>
      <p:sp>
        <p:nvSpPr>
          <p:cNvPr id="423" name="Google Shape;42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p2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0" name="Google Shape;620;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20</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p:txBody>
      </p:sp>
      <p:sp>
        <p:nvSpPr>
          <p:cNvPr id="621" name="Google Shape;621;p2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22" name="Google Shape;62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p2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9" name="Google Shape;629;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21</a:t>
            </a:r>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323F4F"/>
              </a:buClr>
              <a:buSzPts val="1100"/>
              <a:buFont typeface="Arial"/>
              <a:buNone/>
            </a:pPr>
            <a:r>
              <a:rPr lang="en-US" sz="1100">
                <a:solidFill>
                  <a:srgbClr val="323F4F"/>
                </a:solidFill>
                <a:latin typeface="Arial"/>
                <a:ea typeface="Arial"/>
                <a:cs typeface="Arial"/>
                <a:sym typeface="Arial"/>
              </a:rPr>
              <a:t>Place to mention the district's requirements to establish enrollment procedures for the two-way DLI program as stated in 89.1228 (c) that we discussed adding.</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p:txBody>
      </p:sp>
      <p:sp>
        <p:nvSpPr>
          <p:cNvPr id="630" name="Google Shape;630;p2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31" name="Google Shape;631;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6" name="Shape 636"/>
        <p:cNvGrpSpPr/>
        <p:nvPr/>
      </p:nvGrpSpPr>
      <p:grpSpPr>
        <a:xfrm>
          <a:off x="0" y="0"/>
          <a:ext cx="0" cy="0"/>
          <a:chOff x="0" y="0"/>
          <a:chExt cx="0" cy="0"/>
        </a:xfrm>
      </p:grpSpPr>
      <p:sp>
        <p:nvSpPr>
          <p:cNvPr id="637" name="Google Shape;637;p2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38" name="Google Shape;638;p22:notes"/>
          <p:cNvSpPr txBox="1"/>
          <p:nvPr>
            <p:ph idx="1" type="body"/>
          </p:nvPr>
        </p:nvSpPr>
        <p:spPr>
          <a:xfrm>
            <a:off x="719217" y="4502314"/>
            <a:ext cx="5753740" cy="3647276"/>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latin typeface="Arial"/>
                <a:ea typeface="Arial"/>
                <a:cs typeface="Arial"/>
                <a:sym typeface="Arial"/>
              </a:rPr>
              <a:t>Slide 22</a:t>
            </a:r>
            <a:endParaRPr b="1" sz="1100">
              <a:latin typeface="Arial"/>
              <a:ea typeface="Arial"/>
              <a:cs typeface="Arial"/>
              <a:sym typeface="Arial"/>
            </a:endParaRPr>
          </a:p>
          <a:p>
            <a:pPr indent="0" lvl="0" marL="0" rtl="0" algn="l">
              <a:lnSpc>
                <a:spcPct val="100000"/>
              </a:lnSpc>
              <a:spcBef>
                <a:spcPts val="0"/>
              </a:spcBef>
              <a:spcAft>
                <a:spcPts val="0"/>
              </a:spcAft>
              <a:buNone/>
            </a:pPr>
            <a:r>
              <a:t/>
            </a:r>
            <a:endParaRPr b="1" sz="1100">
              <a:latin typeface="Arial"/>
              <a:ea typeface="Arial"/>
              <a:cs typeface="Arial"/>
              <a:sym typeface="Arial"/>
            </a:endParaRPr>
          </a:p>
          <a:p>
            <a:pPr indent="0" lvl="0" marL="0" rtl="0" algn="l">
              <a:lnSpc>
                <a:spcPct val="100000"/>
              </a:lnSpc>
              <a:spcBef>
                <a:spcPts val="0"/>
              </a:spcBef>
              <a:spcAft>
                <a:spcPts val="0"/>
              </a:spcAft>
              <a:buNone/>
            </a:pPr>
            <a:r>
              <a:rPr b="0" lang="en-US" sz="1100">
                <a:latin typeface="Arial"/>
                <a:ea typeface="Arial"/>
                <a:cs typeface="Arial"/>
                <a:sym typeface="Arial"/>
              </a:rPr>
              <a:t>Please visit the LPAC/ARD Collaboration guidance for information on dual-identified students:</a:t>
            </a:r>
            <a:endParaRPr/>
          </a:p>
          <a:p>
            <a:pPr indent="0" lvl="0" marL="0" rtl="0" algn="l">
              <a:lnSpc>
                <a:spcPct val="100000"/>
              </a:lnSpc>
              <a:spcBef>
                <a:spcPts val="0"/>
              </a:spcBef>
              <a:spcAft>
                <a:spcPts val="0"/>
              </a:spcAft>
              <a:buNone/>
            </a:pPr>
            <a:r>
              <a:t/>
            </a:r>
            <a:endParaRPr b="0" sz="1100">
              <a:latin typeface="Arial"/>
              <a:ea typeface="Arial"/>
              <a:cs typeface="Arial"/>
              <a:sym typeface="Arial"/>
            </a:endParaRPr>
          </a:p>
          <a:p>
            <a:pPr indent="0" lvl="0" marL="0" rtl="0" algn="l">
              <a:lnSpc>
                <a:spcPct val="100000"/>
              </a:lnSpc>
              <a:spcBef>
                <a:spcPts val="0"/>
              </a:spcBef>
              <a:spcAft>
                <a:spcPts val="0"/>
              </a:spcAft>
              <a:buNone/>
            </a:pPr>
            <a:r>
              <a:rPr lang="en-US" sz="1100" u="sng">
                <a:solidFill>
                  <a:schemeClr val="hlink"/>
                </a:solidFill>
                <a:hlinkClick r:id="rId2"/>
              </a:rPr>
              <a:t>https://tea.texas.gov/sites/default/files/LPAC%20ARD%20Collaboration%20Guidance%20and%20Process%20for%20Reclassification.pdf</a:t>
            </a:r>
            <a:endParaRPr sz="1100"/>
          </a:p>
          <a:p>
            <a:pPr indent="0" lvl="0" marL="0" rtl="0" algn="l">
              <a:lnSpc>
                <a:spcPct val="100000"/>
              </a:lnSpc>
              <a:spcBef>
                <a:spcPts val="0"/>
              </a:spcBef>
              <a:spcAft>
                <a:spcPts val="0"/>
              </a:spcAft>
              <a:buNone/>
            </a:pPr>
            <a:r>
              <a:t/>
            </a:r>
            <a:endParaRPr b="0" sz="1100">
              <a:latin typeface="Arial"/>
              <a:ea typeface="Arial"/>
              <a:cs typeface="Arial"/>
              <a:sym typeface="Arial"/>
            </a:endParaRPr>
          </a:p>
          <a:p>
            <a:pPr indent="0" lvl="0" marL="0" rtl="0" algn="l">
              <a:lnSpc>
                <a:spcPct val="100000"/>
              </a:lnSpc>
              <a:spcBef>
                <a:spcPts val="0"/>
              </a:spcBef>
              <a:spcAft>
                <a:spcPts val="0"/>
              </a:spcAft>
              <a:buNone/>
            </a:pPr>
            <a:r>
              <a:t/>
            </a:r>
            <a:endParaRPr b="0" sz="1100">
              <a:latin typeface="Arial"/>
              <a:ea typeface="Arial"/>
              <a:cs typeface="Arial"/>
              <a:sym typeface="Arial"/>
            </a:endParaRPr>
          </a:p>
        </p:txBody>
      </p:sp>
      <p:sp>
        <p:nvSpPr>
          <p:cNvPr id="639" name="Google Shape;639;p2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40" name="Google Shape;640;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p2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47" name="Google Shape;647;p23:notes"/>
          <p:cNvSpPr txBox="1"/>
          <p:nvPr>
            <p:ph idx="1" type="body"/>
          </p:nvPr>
        </p:nvSpPr>
        <p:spPr>
          <a:xfrm>
            <a:off x="719217" y="4502312"/>
            <a:ext cx="5753740" cy="383421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23</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648" name="Google Shape;648;p2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49" name="Google Shape;649;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4" name="Shape 654"/>
        <p:cNvGrpSpPr/>
        <p:nvPr/>
      </p:nvGrpSpPr>
      <p:grpSpPr>
        <a:xfrm>
          <a:off x="0" y="0"/>
          <a:ext cx="0" cy="0"/>
          <a:chOff x="0" y="0"/>
          <a:chExt cx="0" cy="0"/>
        </a:xfrm>
      </p:grpSpPr>
      <p:sp>
        <p:nvSpPr>
          <p:cNvPr id="655" name="Google Shape;655;p2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56" name="Google Shape;656;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24</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657" name="Google Shape;657;p2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58" name="Google Shape;658;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2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65" name="Google Shape;665;p25:notes"/>
          <p:cNvSpPr txBox="1"/>
          <p:nvPr>
            <p:ph idx="1" type="body"/>
          </p:nvPr>
        </p:nvSpPr>
        <p:spPr>
          <a:xfrm>
            <a:off x="719217" y="4502315"/>
            <a:ext cx="5753740" cy="361153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trike="noStrike">
                <a:latin typeface="Arial"/>
                <a:ea typeface="Arial"/>
                <a:cs typeface="Arial"/>
                <a:sym typeface="Arial"/>
              </a:rPr>
              <a:t>Slide 25</a:t>
            </a:r>
            <a:endParaRPr b="1" strike="noStrike">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666" name="Google Shape;666;p2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67" name="Google Shape;667;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p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9" name="Google Shape;42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3</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430" name="Google Shape;430;p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31" name="Google Shape;43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8" name="Google Shape;438;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4</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p>
        </p:txBody>
      </p:sp>
      <p:sp>
        <p:nvSpPr>
          <p:cNvPr id="439" name="Google Shape;439;p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0" name="Google Shape;44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7" name="Google Shape;44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5</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ELPS should be an integral part of the curriculum provided for </a:t>
            </a:r>
            <a:r>
              <a:rPr b="1" i="1" lang="en-US">
                <a:latin typeface="Arial"/>
                <a:ea typeface="Arial"/>
                <a:cs typeface="Arial"/>
                <a:sym typeface="Arial"/>
              </a:rPr>
              <a:t>all </a:t>
            </a:r>
            <a:r>
              <a:rPr lang="en-US">
                <a:latin typeface="Arial"/>
                <a:ea typeface="Arial"/>
                <a:cs typeface="Arial"/>
                <a:sym typeface="Arial"/>
              </a:rPr>
              <a:t>English learners, including students whose parents or guardians denied services. A link to the ELPS is provided below.</a:t>
            </a:r>
            <a:endParaRPr/>
          </a:p>
          <a:p>
            <a:pPr indent="0" lvl="0" marL="0" rtl="0" algn="l">
              <a:spcBef>
                <a:spcPts val="0"/>
              </a:spcBef>
              <a:spcAft>
                <a:spcPts val="0"/>
              </a:spcAft>
              <a:buNone/>
            </a:pPr>
            <a:r>
              <a:rPr lang="en-US" u="sng">
                <a:solidFill>
                  <a:schemeClr val="hlink"/>
                </a:solidFill>
                <a:latin typeface="Arial"/>
                <a:ea typeface="Arial"/>
                <a:cs typeface="Arial"/>
                <a:sym typeface="Arial"/>
                <a:hlinkClick r:id="rId2"/>
              </a:rPr>
              <a:t>http://ritter.tea.state.tx.us/rules/tac/chapter074/ch074a.html#74.4</a:t>
            </a:r>
            <a:r>
              <a:rPr lang="en-US">
                <a:latin typeface="Arial"/>
                <a:ea typeface="Arial"/>
                <a:cs typeface="Arial"/>
                <a:sym typeface="Arial"/>
              </a:rPr>
              <a:t>    </a:t>
            </a:r>
            <a:endParaRPr/>
          </a:p>
          <a:p>
            <a:pPr indent="0" lvl="0" marL="0" rtl="0" algn="l">
              <a:spcBef>
                <a:spcPts val="0"/>
              </a:spcBef>
              <a:spcAft>
                <a:spcPts val="0"/>
              </a:spcAft>
              <a:buNone/>
            </a:pPr>
            <a:r>
              <a:t/>
            </a:r>
            <a:endParaRPr>
              <a:latin typeface="Arial"/>
              <a:ea typeface="Arial"/>
              <a:cs typeface="Arial"/>
              <a:sym typeface="Arial"/>
            </a:endParaRPr>
          </a:p>
        </p:txBody>
      </p:sp>
      <p:sp>
        <p:nvSpPr>
          <p:cNvPr id="448" name="Google Shape;448;p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9" name="Google Shape;44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6:notes"/>
          <p:cNvSpPr/>
          <p:nvPr>
            <p:ph idx="2" type="sldImg"/>
          </p:nvPr>
        </p:nvSpPr>
        <p:spPr>
          <a:xfrm>
            <a:off x="1417638" y="114458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6" name="Google Shape;45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6</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t>For more information on </a:t>
            </a:r>
            <a:r>
              <a:rPr b="1" lang="en-US"/>
              <a:t>English Learner Program Implementation</a:t>
            </a:r>
            <a:r>
              <a:rPr b="0" lang="en-US"/>
              <a:t>,</a:t>
            </a:r>
            <a:r>
              <a:rPr b="1" lang="en-US"/>
              <a:t> </a:t>
            </a:r>
            <a:r>
              <a:rPr lang="en-US"/>
              <a:t>please visit the following webpage:</a:t>
            </a:r>
            <a:endParaRPr/>
          </a:p>
          <a:p>
            <a:pPr indent="0" lvl="0" marL="0" rtl="0" algn="l">
              <a:spcBef>
                <a:spcPts val="0"/>
              </a:spcBef>
              <a:spcAft>
                <a:spcPts val="0"/>
              </a:spcAft>
              <a:buNone/>
            </a:pPr>
            <a:r>
              <a:rPr lang="en-US" u="sng">
                <a:solidFill>
                  <a:schemeClr val="hlink"/>
                </a:solidFill>
                <a:hlinkClick r:id="rId2"/>
              </a:rPr>
              <a:t>https://www.txel.org/programimplementation/</a:t>
            </a:r>
            <a:r>
              <a:rPr lang="en-US"/>
              <a:t>.</a:t>
            </a:r>
            <a:endParaRPr/>
          </a:p>
          <a:p>
            <a:pPr indent="0" lvl="0" marL="0" rtl="0" algn="l">
              <a:spcBef>
                <a:spcPts val="0"/>
              </a:spcBef>
              <a:spcAft>
                <a:spcPts val="0"/>
              </a:spcAft>
              <a:buNone/>
            </a:pPr>
            <a:r>
              <a:t/>
            </a:r>
            <a:endParaRPr/>
          </a:p>
        </p:txBody>
      </p:sp>
      <p:sp>
        <p:nvSpPr>
          <p:cNvPr id="457" name="Google Shape;457;p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58" name="Google Shape;45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p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5" name="Google Shape;465;p7:notes"/>
          <p:cNvSpPr txBox="1"/>
          <p:nvPr>
            <p:ph idx="1" type="body"/>
          </p:nvPr>
        </p:nvSpPr>
        <p:spPr>
          <a:xfrm>
            <a:off x="702310" y="4480003"/>
            <a:ext cx="5618480" cy="396951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7</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How do districts determine which program they are required to provide? </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If a district has 1+ (one or more) ELs  district-wide, they must provide English learner services through one of the two state-approved ESL program models.</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If a district has 20+ (twenty or more) ELs at same grade level who share the same primary language district-wide, they must provide EL services through one of the state’s four bilingual education program models in the elementary grades (prekindergarten through grade 5 or 6 if clustered with elementary grades).</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The graphic illustrates the six state-approved program models for ELs.</a:t>
            </a:r>
            <a:endParaRPr/>
          </a:p>
          <a:p>
            <a:pPr indent="0" lvl="0" marL="0" rtl="0" algn="l">
              <a:spcBef>
                <a:spcPts val="0"/>
              </a:spcBef>
              <a:spcAft>
                <a:spcPts val="0"/>
              </a:spcAft>
              <a:buNone/>
            </a:pPr>
            <a:r>
              <a:t/>
            </a:r>
            <a:endParaRPr>
              <a:latin typeface="Arial"/>
              <a:ea typeface="Arial"/>
              <a:cs typeface="Arial"/>
              <a:sym typeface="Arial"/>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There are four bilingual education models approved for implementation in Texas (described further in this training section).</a:t>
            </a:r>
            <a:endParaRPr/>
          </a:p>
          <a:p>
            <a:pPr indent="-171450" lvl="0" marL="171450" rtl="0" algn="l">
              <a:spcBef>
                <a:spcPts val="0"/>
              </a:spcBef>
              <a:spcAft>
                <a:spcPts val="0"/>
              </a:spcAft>
              <a:buClr>
                <a:schemeClr val="dk1"/>
              </a:buClr>
              <a:buSzPts val="1200"/>
              <a:buFont typeface="Arial"/>
              <a:buChar char="•"/>
            </a:pPr>
            <a:r>
              <a:rPr lang="en-US">
                <a:latin typeface="Arial"/>
                <a:ea typeface="Arial"/>
                <a:cs typeface="Arial"/>
                <a:sym typeface="Arial"/>
              </a:rPr>
              <a:t>There are two ESL program models approved for implementation in Texas (described further in this training section).</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There is no requirement to provide bilingual education in middle school or high school, but it is allowable to do so. More information on this topic will be shared later in this presentation.</a:t>
            </a:r>
            <a:endParaRPr/>
          </a:p>
          <a:p>
            <a:pPr indent="0" lvl="0" marL="0" rtl="0" algn="l">
              <a:spcBef>
                <a:spcPts val="0"/>
              </a:spcBef>
              <a:spcAft>
                <a:spcPts val="0"/>
              </a:spcAft>
              <a:buNone/>
            </a:pPr>
            <a:r>
              <a:t/>
            </a:r>
            <a:endParaRPr>
              <a:latin typeface="Arial"/>
              <a:ea typeface="Arial"/>
              <a:cs typeface="Arial"/>
              <a:sym typeface="Arial"/>
            </a:endParaRPr>
          </a:p>
        </p:txBody>
      </p:sp>
      <p:sp>
        <p:nvSpPr>
          <p:cNvPr id="466" name="Google Shape;466;p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67" name="Google Shape;46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6" name="Google Shape;50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8</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b="0" sz="1100">
              <a:solidFill>
                <a:schemeClr val="dk1"/>
              </a:solidFill>
              <a:latin typeface="Arial"/>
              <a:ea typeface="Arial"/>
              <a:cs typeface="Arial"/>
              <a:sym typeface="Arial"/>
            </a:endParaRPr>
          </a:p>
        </p:txBody>
      </p:sp>
      <p:sp>
        <p:nvSpPr>
          <p:cNvPr id="507" name="Google Shape;507;p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08" name="Google Shape;508;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9: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5" name="Google Shape;515;p9:notes"/>
          <p:cNvSpPr txBox="1"/>
          <p:nvPr>
            <p:ph idx="1" type="body"/>
          </p:nvPr>
        </p:nvSpPr>
        <p:spPr>
          <a:xfrm>
            <a:off x="719217" y="4502316"/>
            <a:ext cx="5753740" cy="437698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9</a:t>
            </a:r>
            <a:endParaRPr b="1">
              <a:latin typeface="Arial"/>
              <a:ea typeface="Arial"/>
              <a:cs typeface="Arial"/>
              <a:sym typeface="Arial"/>
            </a:endParaRPr>
          </a:p>
        </p:txBody>
      </p:sp>
      <p:sp>
        <p:nvSpPr>
          <p:cNvPr id="516" name="Google Shape;516;p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2018-2019                                                                                                   Slide</a:t>
            </a:r>
            <a:endParaRPr/>
          </a:p>
        </p:txBody>
      </p:sp>
      <p:sp>
        <p:nvSpPr>
          <p:cNvPr id="517" name="Google Shape;517;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1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87" name="Shape 87"/>
        <p:cNvGrpSpPr/>
        <p:nvPr/>
      </p:nvGrpSpPr>
      <p:grpSpPr>
        <a:xfrm>
          <a:off x="0" y="0"/>
          <a:ext cx="0" cy="0"/>
          <a:chOff x="0" y="0"/>
          <a:chExt cx="0" cy="0"/>
        </a:xfrm>
      </p:grpSpPr>
      <p:sp>
        <p:nvSpPr>
          <p:cNvPr id="88" name="Google Shape;88;p1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Object - text on right">
  <p:cSld name="3_Object - text on right">
    <p:spTree>
      <p:nvGrpSpPr>
        <p:cNvPr id="90" name="Shape 90"/>
        <p:cNvGrpSpPr/>
        <p:nvPr/>
      </p:nvGrpSpPr>
      <p:grpSpPr>
        <a:xfrm>
          <a:off x="0" y="0"/>
          <a:ext cx="0" cy="0"/>
          <a:chOff x="0" y="0"/>
          <a:chExt cx="0" cy="0"/>
        </a:xfrm>
      </p:grpSpPr>
      <p:sp>
        <p:nvSpPr>
          <p:cNvPr id="91" name="Google Shape;91;p14"/>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5" name="Google Shape;95;p14"/>
          <p:cNvSpPr txBox="1"/>
          <p:nvPr>
            <p:ph idx="1" type="body"/>
          </p:nvPr>
        </p:nvSpPr>
        <p:spPr>
          <a:xfrm>
            <a:off x="4386524" y="1563757"/>
            <a:ext cx="4150519" cy="464453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800"/>
              <a:buNone/>
              <a:defRPr>
                <a:latin typeface="Calibri"/>
                <a:ea typeface="Calibri"/>
                <a:cs typeface="Calibri"/>
                <a:sym typeface="Calibri"/>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14"/>
          <p:cNvSpPr txBox="1"/>
          <p:nvPr>
            <p:ph idx="2" type="body"/>
          </p:nvPr>
        </p:nvSpPr>
        <p:spPr>
          <a:xfrm>
            <a:off x="291217" y="1563757"/>
            <a:ext cx="3825791" cy="4644538"/>
          </a:xfrm>
          <a:prstGeom prst="rect">
            <a:avLst/>
          </a:prstGeom>
          <a:solidFill>
            <a:srgbClr val="0D6CB9"/>
          </a:solidFill>
          <a:ln>
            <a:noFill/>
          </a:ln>
        </p:spPr>
        <p:txBody>
          <a:bodyPr anchorCtr="0" anchor="t" bIns="365750" lIns="365750" spcFirstLastPara="1" rIns="365750" wrap="square" tIns="365750">
            <a:noAutofit/>
          </a:bodyPr>
          <a:lstStyle>
            <a:lvl1pPr indent="-228600" lvl="0" marL="457200" algn="l">
              <a:lnSpc>
                <a:spcPct val="90000"/>
              </a:lnSpc>
              <a:spcBef>
                <a:spcPts val="1000"/>
              </a:spcBef>
              <a:spcAft>
                <a:spcPts val="0"/>
              </a:spcAft>
              <a:buClr>
                <a:schemeClr val="lt1"/>
              </a:buClr>
              <a:buSzPts val="2800"/>
              <a:buNone/>
              <a:defRPr>
                <a:solidFill>
                  <a:schemeClr val="lt1"/>
                </a:solidFill>
                <a:latin typeface="Calibri"/>
                <a:ea typeface="Calibri"/>
                <a:cs typeface="Calibri"/>
                <a:sym typeface="Calibri"/>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8" name="Shape 108"/>
        <p:cNvGrpSpPr/>
        <p:nvPr/>
      </p:nvGrpSpPr>
      <p:grpSpPr>
        <a:xfrm>
          <a:off x="0" y="0"/>
          <a:ext cx="0" cy="0"/>
          <a:chOff x="0" y="0"/>
          <a:chExt cx="0" cy="0"/>
        </a:xfrm>
      </p:grpSpPr>
      <p:sp>
        <p:nvSpPr>
          <p:cNvPr id="109" name="Google Shape;109;p16"/>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6"/>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1" name="Google Shape;111;p1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1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4" name="Shape 114"/>
        <p:cNvGrpSpPr/>
        <p:nvPr/>
      </p:nvGrpSpPr>
      <p:grpSpPr>
        <a:xfrm>
          <a:off x="0" y="0"/>
          <a:ext cx="0" cy="0"/>
          <a:chOff x="0" y="0"/>
          <a:chExt cx="0" cy="0"/>
        </a:xfrm>
      </p:grpSpPr>
      <p:sp>
        <p:nvSpPr>
          <p:cNvPr id="115" name="Google Shape;115;p17"/>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7"/>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17" name="Google Shape;117;p1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0" name="Shape 120"/>
        <p:cNvGrpSpPr/>
        <p:nvPr/>
      </p:nvGrpSpPr>
      <p:grpSpPr>
        <a:xfrm>
          <a:off x="0" y="0"/>
          <a:ext cx="0" cy="0"/>
          <a:chOff x="0" y="0"/>
          <a:chExt cx="0" cy="0"/>
        </a:xfrm>
      </p:grpSpPr>
      <p:sp>
        <p:nvSpPr>
          <p:cNvPr id="121" name="Google Shape;121;p18"/>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2" name="Google Shape;122;p18"/>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23" name="Google Shape;123;p1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1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6" name="Shape 126"/>
        <p:cNvGrpSpPr/>
        <p:nvPr/>
      </p:nvGrpSpPr>
      <p:grpSpPr>
        <a:xfrm>
          <a:off x="0" y="0"/>
          <a:ext cx="0" cy="0"/>
          <a:chOff x="0" y="0"/>
          <a:chExt cx="0" cy="0"/>
        </a:xfrm>
      </p:grpSpPr>
      <p:sp>
        <p:nvSpPr>
          <p:cNvPr id="127" name="Google Shape;127;p1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19"/>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19"/>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1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1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3" name="Shape 133"/>
        <p:cNvGrpSpPr/>
        <p:nvPr/>
      </p:nvGrpSpPr>
      <p:grpSpPr>
        <a:xfrm>
          <a:off x="0" y="0"/>
          <a:ext cx="0" cy="0"/>
          <a:chOff x="0" y="0"/>
          <a:chExt cx="0" cy="0"/>
        </a:xfrm>
      </p:grpSpPr>
      <p:sp>
        <p:nvSpPr>
          <p:cNvPr id="134" name="Google Shape;134;p20"/>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5" name="Google Shape;135;p20"/>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36" name="Google Shape;136;p20"/>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7" name="Google Shape;137;p20"/>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38" name="Google Shape;138;p20"/>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9" name="Google Shape;139;p2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2" name="Shape 142"/>
        <p:cNvGrpSpPr/>
        <p:nvPr/>
      </p:nvGrpSpPr>
      <p:grpSpPr>
        <a:xfrm>
          <a:off x="0" y="0"/>
          <a:ext cx="0" cy="0"/>
          <a:chOff x="0" y="0"/>
          <a:chExt cx="0" cy="0"/>
        </a:xfrm>
      </p:grpSpPr>
      <p:sp>
        <p:nvSpPr>
          <p:cNvPr id="143" name="Google Shape;143;p2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2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7" name="Shape 147"/>
        <p:cNvGrpSpPr/>
        <p:nvPr/>
      </p:nvGrpSpPr>
      <p:grpSpPr>
        <a:xfrm>
          <a:off x="0" y="0"/>
          <a:ext cx="0" cy="0"/>
          <a:chOff x="0" y="0"/>
          <a:chExt cx="0" cy="0"/>
        </a:xfrm>
      </p:grpSpPr>
      <p:sp>
        <p:nvSpPr>
          <p:cNvPr id="148" name="Google Shape;148;p2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2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1" name="Shape 151"/>
        <p:cNvGrpSpPr/>
        <p:nvPr/>
      </p:nvGrpSpPr>
      <p:grpSpPr>
        <a:xfrm>
          <a:off x="0" y="0"/>
          <a:ext cx="0" cy="0"/>
          <a:chOff x="0" y="0"/>
          <a:chExt cx="0" cy="0"/>
        </a:xfrm>
      </p:grpSpPr>
      <p:sp>
        <p:nvSpPr>
          <p:cNvPr id="152" name="Google Shape;152;p23"/>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54" name="Google Shape;154;p23"/>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5" name="Google Shape;155;p2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2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8" name="Shape 158"/>
        <p:cNvGrpSpPr/>
        <p:nvPr/>
      </p:nvGrpSpPr>
      <p:grpSpPr>
        <a:xfrm>
          <a:off x="0" y="0"/>
          <a:ext cx="0" cy="0"/>
          <a:chOff x="0" y="0"/>
          <a:chExt cx="0" cy="0"/>
        </a:xfrm>
      </p:grpSpPr>
      <p:sp>
        <p:nvSpPr>
          <p:cNvPr id="159" name="Google Shape;159;p24"/>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0" name="Google Shape;160;p24"/>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61" name="Google Shape;161;p24"/>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62" name="Google Shape;162;p2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2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5" name="Shape 165"/>
        <p:cNvGrpSpPr/>
        <p:nvPr/>
      </p:nvGrpSpPr>
      <p:grpSpPr>
        <a:xfrm>
          <a:off x="0" y="0"/>
          <a:ext cx="0" cy="0"/>
          <a:chOff x="0" y="0"/>
          <a:chExt cx="0" cy="0"/>
        </a:xfrm>
      </p:grpSpPr>
      <p:sp>
        <p:nvSpPr>
          <p:cNvPr id="166" name="Google Shape;166;p2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7" name="Google Shape;167;p25"/>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8" name="Google Shape;168;p2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2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0" name="Google Shape;170;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1" name="Shape 171"/>
        <p:cNvGrpSpPr/>
        <p:nvPr/>
      </p:nvGrpSpPr>
      <p:grpSpPr>
        <a:xfrm>
          <a:off x="0" y="0"/>
          <a:ext cx="0" cy="0"/>
          <a:chOff x="0" y="0"/>
          <a:chExt cx="0" cy="0"/>
        </a:xfrm>
      </p:grpSpPr>
      <p:sp>
        <p:nvSpPr>
          <p:cNvPr id="172" name="Google Shape;172;p26"/>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3" name="Google Shape;173;p26"/>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4" name="Google Shape;174;p2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2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6" name="Google Shape;176;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6" name="Shape 186"/>
        <p:cNvGrpSpPr/>
        <p:nvPr/>
      </p:nvGrpSpPr>
      <p:grpSpPr>
        <a:xfrm>
          <a:off x="0" y="0"/>
          <a:ext cx="0" cy="0"/>
          <a:chOff x="0" y="0"/>
          <a:chExt cx="0" cy="0"/>
        </a:xfrm>
      </p:grpSpPr>
      <p:sp>
        <p:nvSpPr>
          <p:cNvPr id="187" name="Google Shape;187;p28"/>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8" name="Google Shape;188;p28"/>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9" name="Google Shape;189;p2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2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2" name="Shape 192"/>
        <p:cNvGrpSpPr/>
        <p:nvPr/>
      </p:nvGrpSpPr>
      <p:grpSpPr>
        <a:xfrm>
          <a:off x="0" y="0"/>
          <a:ext cx="0" cy="0"/>
          <a:chOff x="0" y="0"/>
          <a:chExt cx="0" cy="0"/>
        </a:xfrm>
      </p:grpSpPr>
      <p:sp>
        <p:nvSpPr>
          <p:cNvPr id="193" name="Google Shape;193;p2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4" name="Google Shape;194;p2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5" name="Google Shape;195;p2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2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8" name="Shape 198"/>
        <p:cNvGrpSpPr/>
        <p:nvPr/>
      </p:nvGrpSpPr>
      <p:grpSpPr>
        <a:xfrm>
          <a:off x="0" y="0"/>
          <a:ext cx="0" cy="0"/>
          <a:chOff x="0" y="0"/>
          <a:chExt cx="0" cy="0"/>
        </a:xfrm>
      </p:grpSpPr>
      <p:sp>
        <p:nvSpPr>
          <p:cNvPr id="199" name="Google Shape;199;p30"/>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0" name="Google Shape;200;p30"/>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01" name="Google Shape;201;p3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3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04" name="Shape 204"/>
        <p:cNvGrpSpPr/>
        <p:nvPr/>
      </p:nvGrpSpPr>
      <p:grpSpPr>
        <a:xfrm>
          <a:off x="0" y="0"/>
          <a:ext cx="0" cy="0"/>
          <a:chOff x="0" y="0"/>
          <a:chExt cx="0" cy="0"/>
        </a:xfrm>
      </p:grpSpPr>
      <p:sp>
        <p:nvSpPr>
          <p:cNvPr id="205" name="Google Shape;205;p3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6" name="Google Shape;206;p31"/>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7" name="Google Shape;207;p31"/>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8" name="Google Shape;208;p3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9" name="Google Shape;209;p3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0" name="Google Shape;210;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11" name="Shape 211"/>
        <p:cNvGrpSpPr/>
        <p:nvPr/>
      </p:nvGrpSpPr>
      <p:grpSpPr>
        <a:xfrm>
          <a:off x="0" y="0"/>
          <a:ext cx="0" cy="0"/>
          <a:chOff x="0" y="0"/>
          <a:chExt cx="0" cy="0"/>
        </a:xfrm>
      </p:grpSpPr>
      <p:sp>
        <p:nvSpPr>
          <p:cNvPr id="212" name="Google Shape;212;p32"/>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3" name="Google Shape;213;p32"/>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14" name="Google Shape;214;p32"/>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5" name="Google Shape;215;p32"/>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16" name="Google Shape;216;p32"/>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7" name="Google Shape;217;p3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8" name="Google Shape;218;p3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9" name="Google Shape;219;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0" name="Shape 220"/>
        <p:cNvGrpSpPr/>
        <p:nvPr/>
      </p:nvGrpSpPr>
      <p:grpSpPr>
        <a:xfrm>
          <a:off x="0" y="0"/>
          <a:ext cx="0" cy="0"/>
          <a:chOff x="0" y="0"/>
          <a:chExt cx="0" cy="0"/>
        </a:xfrm>
      </p:grpSpPr>
      <p:sp>
        <p:nvSpPr>
          <p:cNvPr id="221" name="Google Shape;221;p3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2" name="Google Shape;222;p3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3" name="Google Shape;223;p3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4" name="Google Shape;224;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5" name="Shape 225"/>
        <p:cNvGrpSpPr/>
        <p:nvPr/>
      </p:nvGrpSpPr>
      <p:grpSpPr>
        <a:xfrm>
          <a:off x="0" y="0"/>
          <a:ext cx="0" cy="0"/>
          <a:chOff x="0" y="0"/>
          <a:chExt cx="0" cy="0"/>
        </a:xfrm>
      </p:grpSpPr>
      <p:sp>
        <p:nvSpPr>
          <p:cNvPr id="226" name="Google Shape;226;p3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7" name="Google Shape;227;p3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8" name="Google Shape;228;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29" name="Shape 229"/>
        <p:cNvGrpSpPr/>
        <p:nvPr/>
      </p:nvGrpSpPr>
      <p:grpSpPr>
        <a:xfrm>
          <a:off x="0" y="0"/>
          <a:ext cx="0" cy="0"/>
          <a:chOff x="0" y="0"/>
          <a:chExt cx="0" cy="0"/>
        </a:xfrm>
      </p:grpSpPr>
      <p:sp>
        <p:nvSpPr>
          <p:cNvPr id="230" name="Google Shape;230;p35"/>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1" name="Google Shape;231;p35"/>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32" name="Google Shape;232;p35"/>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33" name="Google Shape;233;p3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4" name="Google Shape;234;p3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5" name="Google Shape;235;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36" name="Shape 236"/>
        <p:cNvGrpSpPr/>
        <p:nvPr/>
      </p:nvGrpSpPr>
      <p:grpSpPr>
        <a:xfrm>
          <a:off x="0" y="0"/>
          <a:ext cx="0" cy="0"/>
          <a:chOff x="0" y="0"/>
          <a:chExt cx="0" cy="0"/>
        </a:xfrm>
      </p:grpSpPr>
      <p:sp>
        <p:nvSpPr>
          <p:cNvPr id="237" name="Google Shape;237;p36"/>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8" name="Google Shape;238;p36"/>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39" name="Google Shape;239;p36"/>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40" name="Google Shape;240;p3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1" name="Google Shape;241;p3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2" name="Google Shape;242;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43" name="Shape 243"/>
        <p:cNvGrpSpPr/>
        <p:nvPr/>
      </p:nvGrpSpPr>
      <p:grpSpPr>
        <a:xfrm>
          <a:off x="0" y="0"/>
          <a:ext cx="0" cy="0"/>
          <a:chOff x="0" y="0"/>
          <a:chExt cx="0" cy="0"/>
        </a:xfrm>
      </p:grpSpPr>
      <p:sp>
        <p:nvSpPr>
          <p:cNvPr id="244" name="Google Shape;244;p3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5" name="Google Shape;245;p37"/>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6" name="Google Shape;246;p3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7" name="Google Shape;247;p3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8" name="Google Shape;248;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49" name="Shape 249"/>
        <p:cNvGrpSpPr/>
        <p:nvPr/>
      </p:nvGrpSpPr>
      <p:grpSpPr>
        <a:xfrm>
          <a:off x="0" y="0"/>
          <a:ext cx="0" cy="0"/>
          <a:chOff x="0" y="0"/>
          <a:chExt cx="0" cy="0"/>
        </a:xfrm>
      </p:grpSpPr>
      <p:sp>
        <p:nvSpPr>
          <p:cNvPr id="250" name="Google Shape;250;p38"/>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1" name="Google Shape;251;p38"/>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2" name="Google Shape;252;p3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3" name="Google Shape;253;p3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4" name="Google Shape;254;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64" name="Shape 264"/>
        <p:cNvGrpSpPr/>
        <p:nvPr/>
      </p:nvGrpSpPr>
      <p:grpSpPr>
        <a:xfrm>
          <a:off x="0" y="0"/>
          <a:ext cx="0" cy="0"/>
          <a:chOff x="0" y="0"/>
          <a:chExt cx="0" cy="0"/>
        </a:xfrm>
      </p:grpSpPr>
      <p:sp>
        <p:nvSpPr>
          <p:cNvPr id="265" name="Google Shape;265;p40"/>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6" name="Google Shape;266;p40"/>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67" name="Google Shape;267;p4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8" name="Google Shape;268;p4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9" name="Google Shape;269;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0" name="Shape 270"/>
        <p:cNvGrpSpPr/>
        <p:nvPr/>
      </p:nvGrpSpPr>
      <p:grpSpPr>
        <a:xfrm>
          <a:off x="0" y="0"/>
          <a:ext cx="0" cy="0"/>
          <a:chOff x="0" y="0"/>
          <a:chExt cx="0" cy="0"/>
        </a:xfrm>
      </p:grpSpPr>
      <p:sp>
        <p:nvSpPr>
          <p:cNvPr id="271" name="Google Shape;271;p4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2" name="Google Shape;272;p4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3" name="Google Shape;273;p4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4" name="Google Shape;274;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5" name="Google Shape;275;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6" name="Shape 276"/>
        <p:cNvGrpSpPr/>
        <p:nvPr/>
      </p:nvGrpSpPr>
      <p:grpSpPr>
        <a:xfrm>
          <a:off x="0" y="0"/>
          <a:ext cx="0" cy="0"/>
          <a:chOff x="0" y="0"/>
          <a:chExt cx="0" cy="0"/>
        </a:xfrm>
      </p:grpSpPr>
      <p:sp>
        <p:nvSpPr>
          <p:cNvPr id="277" name="Google Shape;277;p42"/>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8" name="Google Shape;278;p42"/>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79" name="Google Shape;279;p4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0" name="Google Shape;280;p4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1" name="Google Shape;281;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2" name="Shape 282"/>
        <p:cNvGrpSpPr/>
        <p:nvPr/>
      </p:nvGrpSpPr>
      <p:grpSpPr>
        <a:xfrm>
          <a:off x="0" y="0"/>
          <a:ext cx="0" cy="0"/>
          <a:chOff x="0" y="0"/>
          <a:chExt cx="0" cy="0"/>
        </a:xfrm>
      </p:grpSpPr>
      <p:sp>
        <p:nvSpPr>
          <p:cNvPr id="283" name="Google Shape;283;p4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4" name="Google Shape;284;p43"/>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5" name="Google Shape;285;p43"/>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6" name="Google Shape;286;p4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7" name="Google Shape;287;p4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8" name="Google Shape;288;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5"/>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89" name="Shape 289"/>
        <p:cNvGrpSpPr/>
        <p:nvPr/>
      </p:nvGrpSpPr>
      <p:grpSpPr>
        <a:xfrm>
          <a:off x="0" y="0"/>
          <a:ext cx="0" cy="0"/>
          <a:chOff x="0" y="0"/>
          <a:chExt cx="0" cy="0"/>
        </a:xfrm>
      </p:grpSpPr>
      <p:sp>
        <p:nvSpPr>
          <p:cNvPr id="290" name="Google Shape;290;p44"/>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1" name="Google Shape;291;p44"/>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2" name="Google Shape;292;p44"/>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3" name="Google Shape;293;p44"/>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4" name="Google Shape;294;p44"/>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5" name="Google Shape;295;p4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6" name="Google Shape;296;p4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7" name="Google Shape;297;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8" name="Shape 298"/>
        <p:cNvGrpSpPr/>
        <p:nvPr/>
      </p:nvGrpSpPr>
      <p:grpSpPr>
        <a:xfrm>
          <a:off x="0" y="0"/>
          <a:ext cx="0" cy="0"/>
          <a:chOff x="0" y="0"/>
          <a:chExt cx="0" cy="0"/>
        </a:xfrm>
      </p:grpSpPr>
      <p:sp>
        <p:nvSpPr>
          <p:cNvPr id="299" name="Google Shape;299;p4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0" name="Google Shape;300;p4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1" name="Google Shape;301;p4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2" name="Google Shape;302;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03" name="Shape 303"/>
        <p:cNvGrpSpPr/>
        <p:nvPr/>
      </p:nvGrpSpPr>
      <p:grpSpPr>
        <a:xfrm>
          <a:off x="0" y="0"/>
          <a:ext cx="0" cy="0"/>
          <a:chOff x="0" y="0"/>
          <a:chExt cx="0" cy="0"/>
        </a:xfrm>
      </p:grpSpPr>
      <p:sp>
        <p:nvSpPr>
          <p:cNvPr id="304" name="Google Shape;304;p4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5" name="Google Shape;305;p4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6" name="Google Shape;306;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07" name="Shape 307"/>
        <p:cNvGrpSpPr/>
        <p:nvPr/>
      </p:nvGrpSpPr>
      <p:grpSpPr>
        <a:xfrm>
          <a:off x="0" y="0"/>
          <a:ext cx="0" cy="0"/>
          <a:chOff x="0" y="0"/>
          <a:chExt cx="0" cy="0"/>
        </a:xfrm>
      </p:grpSpPr>
      <p:sp>
        <p:nvSpPr>
          <p:cNvPr id="308" name="Google Shape;308;p47"/>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9" name="Google Shape;309;p47"/>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10" name="Google Shape;310;p47"/>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11" name="Google Shape;311;p4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2" name="Google Shape;312;p4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3" name="Google Shape;313;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14" name="Shape 314"/>
        <p:cNvGrpSpPr/>
        <p:nvPr/>
      </p:nvGrpSpPr>
      <p:grpSpPr>
        <a:xfrm>
          <a:off x="0" y="0"/>
          <a:ext cx="0" cy="0"/>
          <a:chOff x="0" y="0"/>
          <a:chExt cx="0" cy="0"/>
        </a:xfrm>
      </p:grpSpPr>
      <p:sp>
        <p:nvSpPr>
          <p:cNvPr id="315" name="Google Shape;315;p4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6" name="Google Shape;316;p48"/>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17" name="Google Shape;317;p4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18" name="Google Shape;318;p4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9" name="Google Shape;319;p4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0" name="Google Shape;320;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21" name="Shape 321"/>
        <p:cNvGrpSpPr/>
        <p:nvPr/>
      </p:nvGrpSpPr>
      <p:grpSpPr>
        <a:xfrm>
          <a:off x="0" y="0"/>
          <a:ext cx="0" cy="0"/>
          <a:chOff x="0" y="0"/>
          <a:chExt cx="0" cy="0"/>
        </a:xfrm>
      </p:grpSpPr>
      <p:sp>
        <p:nvSpPr>
          <p:cNvPr id="322" name="Google Shape;322;p4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3" name="Google Shape;323;p4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4" name="Google Shape;324;p4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5" name="Google Shape;325;p4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6" name="Google Shape;326;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27" name="Shape 327"/>
        <p:cNvGrpSpPr/>
        <p:nvPr/>
      </p:nvGrpSpPr>
      <p:grpSpPr>
        <a:xfrm>
          <a:off x="0" y="0"/>
          <a:ext cx="0" cy="0"/>
          <a:chOff x="0" y="0"/>
          <a:chExt cx="0" cy="0"/>
        </a:xfrm>
      </p:grpSpPr>
      <p:sp>
        <p:nvSpPr>
          <p:cNvPr id="328" name="Google Shape;328;p5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9" name="Google Shape;329;p50"/>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0" name="Google Shape;330;p5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1" name="Google Shape;331;p5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2" name="Google Shape;332;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2" name="Shape 342"/>
        <p:cNvGrpSpPr/>
        <p:nvPr/>
      </p:nvGrpSpPr>
      <p:grpSpPr>
        <a:xfrm>
          <a:off x="0" y="0"/>
          <a:ext cx="0" cy="0"/>
          <a:chOff x="0" y="0"/>
          <a:chExt cx="0" cy="0"/>
        </a:xfrm>
      </p:grpSpPr>
      <p:sp>
        <p:nvSpPr>
          <p:cNvPr id="343" name="Google Shape;343;p5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4" name="Google Shape;344;p5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45" name="Google Shape;345;p5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6" name="Google Shape;346;p5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7" name="Google Shape;347;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48" name="Shape 348"/>
        <p:cNvGrpSpPr/>
        <p:nvPr/>
      </p:nvGrpSpPr>
      <p:grpSpPr>
        <a:xfrm>
          <a:off x="0" y="0"/>
          <a:ext cx="0" cy="0"/>
          <a:chOff x="0" y="0"/>
          <a:chExt cx="0" cy="0"/>
        </a:xfrm>
      </p:grpSpPr>
      <p:sp>
        <p:nvSpPr>
          <p:cNvPr id="349" name="Google Shape;349;p5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0" name="Google Shape;350;p5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1" name="Google Shape;351;p5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2" name="Google Shape;352;p5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3" name="Google Shape;353;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4" name="Shape 354"/>
        <p:cNvGrpSpPr/>
        <p:nvPr/>
      </p:nvGrpSpPr>
      <p:grpSpPr>
        <a:xfrm>
          <a:off x="0" y="0"/>
          <a:ext cx="0" cy="0"/>
          <a:chOff x="0" y="0"/>
          <a:chExt cx="0" cy="0"/>
        </a:xfrm>
      </p:grpSpPr>
      <p:sp>
        <p:nvSpPr>
          <p:cNvPr id="355" name="Google Shape;355;p5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6" name="Google Shape;356;p5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7" name="Google Shape;357;p5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8" name="Google Shape;358;p5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9" name="Google Shape;359;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0" name="Shape 360"/>
        <p:cNvGrpSpPr/>
        <p:nvPr/>
      </p:nvGrpSpPr>
      <p:grpSpPr>
        <a:xfrm>
          <a:off x="0" y="0"/>
          <a:ext cx="0" cy="0"/>
          <a:chOff x="0" y="0"/>
          <a:chExt cx="0" cy="0"/>
        </a:xfrm>
      </p:grpSpPr>
      <p:sp>
        <p:nvSpPr>
          <p:cNvPr id="361" name="Google Shape;361;p5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2" name="Google Shape;362;p55"/>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3" name="Google Shape;363;p55"/>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4" name="Google Shape;364;p5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5" name="Google Shape;365;p5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6" name="Google Shape;366;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7" name="Shape 367"/>
        <p:cNvGrpSpPr/>
        <p:nvPr/>
      </p:nvGrpSpPr>
      <p:grpSpPr>
        <a:xfrm>
          <a:off x="0" y="0"/>
          <a:ext cx="0" cy="0"/>
          <a:chOff x="0" y="0"/>
          <a:chExt cx="0" cy="0"/>
        </a:xfrm>
      </p:grpSpPr>
      <p:sp>
        <p:nvSpPr>
          <p:cNvPr id="368" name="Google Shape;368;p5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9" name="Google Shape;369;p5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70" name="Google Shape;370;p5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1" name="Google Shape;371;p5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72" name="Google Shape;372;p5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3" name="Google Shape;373;p5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4" name="Google Shape;374;p5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5" name="Google Shape;375;p5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6" name="Shape 376"/>
        <p:cNvGrpSpPr/>
        <p:nvPr/>
      </p:nvGrpSpPr>
      <p:grpSpPr>
        <a:xfrm>
          <a:off x="0" y="0"/>
          <a:ext cx="0" cy="0"/>
          <a:chOff x="0" y="0"/>
          <a:chExt cx="0" cy="0"/>
        </a:xfrm>
      </p:grpSpPr>
      <p:sp>
        <p:nvSpPr>
          <p:cNvPr id="377" name="Google Shape;377;p5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8" name="Google Shape;378;p5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9" name="Google Shape;379;p5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0" name="Google Shape;380;p5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81" name="Shape 381"/>
        <p:cNvGrpSpPr/>
        <p:nvPr/>
      </p:nvGrpSpPr>
      <p:grpSpPr>
        <a:xfrm>
          <a:off x="0" y="0"/>
          <a:ext cx="0" cy="0"/>
          <a:chOff x="0" y="0"/>
          <a:chExt cx="0" cy="0"/>
        </a:xfrm>
      </p:grpSpPr>
      <p:sp>
        <p:nvSpPr>
          <p:cNvPr id="382" name="Google Shape;382;p5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3" name="Google Shape;383;p5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4" name="Google Shape;384;p5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5" name="Shape 385"/>
        <p:cNvGrpSpPr/>
        <p:nvPr/>
      </p:nvGrpSpPr>
      <p:grpSpPr>
        <a:xfrm>
          <a:off x="0" y="0"/>
          <a:ext cx="0" cy="0"/>
          <a:chOff x="0" y="0"/>
          <a:chExt cx="0" cy="0"/>
        </a:xfrm>
      </p:grpSpPr>
      <p:sp>
        <p:nvSpPr>
          <p:cNvPr id="386" name="Google Shape;386;p5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7" name="Google Shape;387;p5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88" name="Google Shape;388;p5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89" name="Google Shape;389;p5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0" name="Google Shape;390;p5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1" name="Google Shape;391;p5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2" name="Shape 392"/>
        <p:cNvGrpSpPr/>
        <p:nvPr/>
      </p:nvGrpSpPr>
      <p:grpSpPr>
        <a:xfrm>
          <a:off x="0" y="0"/>
          <a:ext cx="0" cy="0"/>
          <a:chOff x="0" y="0"/>
          <a:chExt cx="0" cy="0"/>
        </a:xfrm>
      </p:grpSpPr>
      <p:sp>
        <p:nvSpPr>
          <p:cNvPr id="393" name="Google Shape;393;p6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4" name="Google Shape;394;p6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95" name="Google Shape;395;p6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96" name="Google Shape;396;p6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7" name="Google Shape;397;p6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8" name="Google Shape;398;p6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99" name="Shape 399"/>
        <p:cNvGrpSpPr/>
        <p:nvPr/>
      </p:nvGrpSpPr>
      <p:grpSpPr>
        <a:xfrm>
          <a:off x="0" y="0"/>
          <a:ext cx="0" cy="0"/>
          <a:chOff x="0" y="0"/>
          <a:chExt cx="0" cy="0"/>
        </a:xfrm>
      </p:grpSpPr>
      <p:sp>
        <p:nvSpPr>
          <p:cNvPr id="400" name="Google Shape;400;p6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1" name="Google Shape;401;p6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2" name="Google Shape;402;p6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3" name="Google Shape;403;p6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4" name="Google Shape;404;p6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05" name="Shape 405"/>
        <p:cNvGrpSpPr/>
        <p:nvPr/>
      </p:nvGrpSpPr>
      <p:grpSpPr>
        <a:xfrm>
          <a:off x="0" y="0"/>
          <a:ext cx="0" cy="0"/>
          <a:chOff x="0" y="0"/>
          <a:chExt cx="0" cy="0"/>
        </a:xfrm>
      </p:grpSpPr>
      <p:sp>
        <p:nvSpPr>
          <p:cNvPr id="406" name="Google Shape;406;p6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7" name="Google Shape;407;p62"/>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8" name="Google Shape;408;p6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9" name="Google Shape;409;p6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0" name="Google Shape;410;p6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 name="Google Shape;71;p1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1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1.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slideLayout" Target="../slideLayouts/slideLayout14.xml"/><Relationship Id="rId9" Type="http://schemas.openxmlformats.org/officeDocument/2006/relationships/slideLayout" Target="../slideLayouts/slideLayout19.xml"/><Relationship Id="rId15" Type="http://schemas.openxmlformats.org/officeDocument/2006/relationships/theme" Target="../theme/theme2.xml"/><Relationship Id="rId14" Type="http://schemas.openxmlformats.org/officeDocument/2006/relationships/slideLayout" Target="../slideLayouts/slideLayout2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3" Type="http://schemas.openxmlformats.org/officeDocument/2006/relationships/theme" Target="../theme/theme3.xml"/><Relationship Id="rId12" Type="http://schemas.openxmlformats.org/officeDocument/2006/relationships/slideLayout" Target="../slideLayouts/slideLayout35.xml"/><Relationship Id="rId1" Type="http://schemas.openxmlformats.org/officeDocument/2006/relationships/image" Target="../media/image3.png"/><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0" Type="http://schemas.openxmlformats.org/officeDocument/2006/relationships/slideLayout" Target="../slideLayouts/slideLayout44.xml"/><Relationship Id="rId13" Type="http://schemas.openxmlformats.org/officeDocument/2006/relationships/theme" Target="../theme/theme4.xml"/><Relationship Id="rId12" Type="http://schemas.openxmlformats.org/officeDocument/2006/relationships/slideLayout" Target="../slideLayouts/slideLayout46.xml"/><Relationship Id="rId1" Type="http://schemas.openxmlformats.org/officeDocument/2006/relationships/image" Target="../media/image3.png"/><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9" Type="http://schemas.openxmlformats.org/officeDocument/2006/relationships/slideLayout" Target="../slideLayouts/slideLayout43.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0" Type="http://schemas.openxmlformats.org/officeDocument/2006/relationships/slideLayout" Target="../slideLayouts/slideLayout55.xml"/><Relationship Id="rId13" Type="http://schemas.openxmlformats.org/officeDocument/2006/relationships/theme" Target="../theme/theme5.xml"/><Relationship Id="rId12" Type="http://schemas.openxmlformats.org/officeDocument/2006/relationships/slideLayout" Target="../slideLayouts/slideLayout57.xml"/><Relationship Id="rId1" Type="http://schemas.openxmlformats.org/officeDocument/2006/relationships/image" Target="../media/image3.png"/><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9" Type="http://schemas.openxmlformats.org/officeDocument/2006/relationships/slideLayout" Target="../slideLayouts/slideLayout54.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5" name="Google Shape;15;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6" name="Google Shape;16;p1"/>
          <p:cNvSpPr/>
          <p:nvPr/>
        </p:nvSpPr>
        <p:spPr>
          <a:xfrm>
            <a:off x="0" y="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1"/>
          <p:cNvSpPr/>
          <p:nvPr/>
        </p:nvSpPr>
        <p:spPr>
          <a:xfrm>
            <a:off x="0" y="641350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p1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9" name="Google Shape;99;p1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00" name="Google Shape;100;p1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1" name="Google Shape;101;p1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2" name="Google Shape;102;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03" name="Google Shape;103;p15"/>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04" name="Google Shape;104;p15"/>
          <p:cNvSpPr/>
          <p:nvPr/>
        </p:nvSpPr>
        <p:spPr>
          <a:xfrm>
            <a:off x="-11289" y="340321"/>
            <a:ext cx="7405511" cy="999595"/>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486E"/>
              </a:solidFill>
              <a:latin typeface="Calibri"/>
              <a:ea typeface="Calibri"/>
              <a:cs typeface="Calibri"/>
              <a:sym typeface="Calibri"/>
            </a:endParaRPr>
          </a:p>
        </p:txBody>
      </p:sp>
      <p:sp>
        <p:nvSpPr>
          <p:cNvPr id="105" name="Google Shape;105;p15"/>
          <p:cNvSpPr/>
          <p:nvPr/>
        </p:nvSpPr>
        <p:spPr>
          <a:xfrm>
            <a:off x="0" y="6406444"/>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close up of a sign&#10;&#10;Description automatically generated" id="106" name="Google Shape;106;p15"/>
          <p:cNvPicPr preferRelativeResize="0"/>
          <p:nvPr/>
        </p:nvPicPr>
        <p:blipFill rotWithShape="1">
          <a:blip r:embed="rId2">
            <a:alphaModFix/>
          </a:blip>
          <a:srcRect b="0" l="0" r="0" t="0"/>
          <a:stretch/>
        </p:blipFill>
        <p:spPr>
          <a:xfrm>
            <a:off x="7745766" y="102576"/>
            <a:ext cx="1007945" cy="997335"/>
          </a:xfrm>
          <a:prstGeom prst="rect">
            <a:avLst/>
          </a:prstGeom>
          <a:noFill/>
          <a:ln>
            <a:noFill/>
          </a:ln>
        </p:spPr>
      </p:pic>
      <p:pic>
        <p:nvPicPr>
          <p:cNvPr descr="A picture containing food, drawing&#10;&#10;Description automatically generated" id="107" name="Google Shape;107;p15"/>
          <p:cNvPicPr preferRelativeResize="0"/>
          <p:nvPr/>
        </p:nvPicPr>
        <p:blipFill rotWithShape="1">
          <a:blip r:embed="rId3">
            <a:alphaModFix/>
          </a:blip>
          <a:srcRect b="0" l="0" r="0" t="0"/>
          <a:stretch/>
        </p:blipFill>
        <p:spPr>
          <a:xfrm>
            <a:off x="7357916" y="805016"/>
            <a:ext cx="1783644" cy="11482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7" name="Shape 177"/>
        <p:cNvGrpSpPr/>
        <p:nvPr/>
      </p:nvGrpSpPr>
      <p:grpSpPr>
        <a:xfrm>
          <a:off x="0" y="0"/>
          <a:ext cx="0" cy="0"/>
          <a:chOff x="0" y="0"/>
          <a:chExt cx="0" cy="0"/>
        </a:xfrm>
      </p:grpSpPr>
      <p:sp>
        <p:nvSpPr>
          <p:cNvPr id="178" name="Google Shape;178;p2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9" name="Google Shape;179;p2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80" name="Google Shape;180;p2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1" name="Google Shape;181;p2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2" name="Google Shape;182;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83" name="Google Shape;183;p27"/>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84" name="Google Shape;184;p27"/>
          <p:cNvSpPr/>
          <p:nvPr/>
        </p:nvSpPr>
        <p:spPr>
          <a:xfrm>
            <a:off x="0" y="0"/>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5" name="Google Shape;185;p27"/>
          <p:cNvSpPr/>
          <p:nvPr/>
        </p:nvSpPr>
        <p:spPr>
          <a:xfrm>
            <a:off x="0" y="6406444"/>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5" name="Shape 255"/>
        <p:cNvGrpSpPr/>
        <p:nvPr/>
      </p:nvGrpSpPr>
      <p:grpSpPr>
        <a:xfrm>
          <a:off x="0" y="0"/>
          <a:ext cx="0" cy="0"/>
          <a:chOff x="0" y="0"/>
          <a:chExt cx="0" cy="0"/>
        </a:xfrm>
      </p:grpSpPr>
      <p:sp>
        <p:nvSpPr>
          <p:cNvPr id="256" name="Google Shape;256;p3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7" name="Google Shape;257;p3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58" name="Google Shape;258;p3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9" name="Google Shape;259;p3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0" name="Google Shape;260;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261" name="Google Shape;261;p39"/>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62" name="Google Shape;262;p39"/>
          <p:cNvSpPr/>
          <p:nvPr/>
        </p:nvSpPr>
        <p:spPr>
          <a:xfrm>
            <a:off x="0" y="0"/>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3" name="Google Shape;263;p39"/>
          <p:cNvSpPr/>
          <p:nvPr/>
        </p:nvSpPr>
        <p:spPr>
          <a:xfrm>
            <a:off x="0" y="6406444"/>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5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5" name="Google Shape;335;p5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36" name="Google Shape;336;p5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7" name="Google Shape;337;p5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8" name="Google Shape;338;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339" name="Google Shape;339;p5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340" name="Google Shape;340;p51"/>
          <p:cNvSpPr/>
          <p:nvPr/>
        </p:nvSpPr>
        <p:spPr>
          <a:xfrm>
            <a:off x="0" y="0"/>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51"/>
          <p:cNvSpPr/>
          <p:nvPr/>
        </p:nvSpPr>
        <p:spPr>
          <a:xfrm>
            <a:off x="0" y="6406444"/>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pic>
        <p:nvPicPr>
          <p:cNvPr descr="A close up of a sign&#10;&#10;Description automatically generated" id="415" name="Google Shape;415;p63"/>
          <p:cNvPicPr preferRelativeResize="0"/>
          <p:nvPr/>
        </p:nvPicPr>
        <p:blipFill rotWithShape="1">
          <a:blip r:embed="rId3">
            <a:alphaModFix/>
          </a:blip>
          <a:srcRect b="0" l="0" r="0" t="0"/>
          <a:stretch/>
        </p:blipFill>
        <p:spPr>
          <a:xfrm>
            <a:off x="7304664" y="5570620"/>
            <a:ext cx="1333500" cy="635000"/>
          </a:xfrm>
          <a:prstGeom prst="rect">
            <a:avLst/>
          </a:prstGeom>
          <a:noFill/>
          <a:ln>
            <a:noFill/>
          </a:ln>
        </p:spPr>
      </p:pic>
      <p:pic>
        <p:nvPicPr>
          <p:cNvPr descr="A close up of a sign&#10;&#10;Description automatically generated" id="416" name="Google Shape;416;p63"/>
          <p:cNvPicPr preferRelativeResize="0"/>
          <p:nvPr/>
        </p:nvPicPr>
        <p:blipFill rotWithShape="1">
          <a:blip r:embed="rId4">
            <a:alphaModFix/>
          </a:blip>
          <a:srcRect b="0" l="0" r="0" t="0"/>
          <a:stretch/>
        </p:blipFill>
        <p:spPr>
          <a:xfrm>
            <a:off x="134392" y="380939"/>
            <a:ext cx="8844741" cy="3565419"/>
          </a:xfrm>
          <a:prstGeom prst="rect">
            <a:avLst/>
          </a:prstGeom>
          <a:noFill/>
          <a:ln>
            <a:noFill/>
          </a:ln>
        </p:spPr>
      </p:pic>
      <p:sp>
        <p:nvSpPr>
          <p:cNvPr id="417" name="Google Shape;417;p63"/>
          <p:cNvSpPr txBox="1"/>
          <p:nvPr/>
        </p:nvSpPr>
        <p:spPr>
          <a:xfrm>
            <a:off x="0" y="4730412"/>
            <a:ext cx="9144001" cy="529389"/>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486E"/>
              </a:buClr>
              <a:buSzPts val="3600"/>
              <a:buFont typeface="Arial"/>
              <a:buNone/>
            </a:pPr>
            <a:r>
              <a:rPr b="1" i="0" lang="en-US" sz="3600" u="none" cap="none" strike="noStrike">
                <a:solidFill>
                  <a:srgbClr val="00486E"/>
                </a:solidFill>
                <a:latin typeface="Calibri"/>
                <a:ea typeface="Calibri"/>
                <a:cs typeface="Calibri"/>
                <a:sym typeface="Calibri"/>
              </a:rPr>
              <a:t>English Learner Services</a:t>
            </a:r>
            <a:endParaRPr/>
          </a:p>
        </p:txBody>
      </p:sp>
      <p:sp>
        <p:nvSpPr>
          <p:cNvPr id="418" name="Google Shape;418;p63"/>
          <p:cNvSpPr/>
          <p:nvPr/>
        </p:nvSpPr>
        <p:spPr>
          <a:xfrm>
            <a:off x="2141621" y="4656221"/>
            <a:ext cx="4872789" cy="711868"/>
          </a:xfrm>
          <a:prstGeom prst="rect">
            <a:avLst/>
          </a:prstGeom>
          <a:noFill/>
          <a:ln cap="flat" cmpd="sng" w="50800">
            <a:solidFill>
              <a:srgbClr val="00ABB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19" name="Google Shape;419;p63"/>
          <p:cNvSpPr txBox="1"/>
          <p:nvPr>
            <p:ph idx="1" type="subTitle"/>
          </p:nvPr>
        </p:nvSpPr>
        <p:spPr>
          <a:xfrm>
            <a:off x="0" y="3655260"/>
            <a:ext cx="6677526" cy="38033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486E"/>
              </a:buClr>
              <a:buSzPts val="2000"/>
              <a:buNone/>
            </a:pPr>
            <a:r>
              <a:rPr b="1" lang="en-US" sz="2000">
                <a:solidFill>
                  <a:srgbClr val="00486E"/>
                </a:solidFill>
                <a:latin typeface="Open Sans"/>
                <a:ea typeface="Open Sans"/>
                <a:cs typeface="Open Sans"/>
                <a:sym typeface="Open Sans"/>
              </a:rPr>
              <a:t>FRAMEWORK</a:t>
            </a:r>
            <a:endParaRPr b="1" sz="2000">
              <a:solidFill>
                <a:srgbClr val="00486E"/>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72"/>
          <p:cNvSpPr txBox="1"/>
          <p:nvPr>
            <p:ph type="title"/>
          </p:nvPr>
        </p:nvSpPr>
        <p:spPr>
          <a:xfrm>
            <a:off x="70340" y="427758"/>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Transitional Bilingual/Early Exit</a:t>
            </a:r>
            <a:endParaRPr/>
          </a:p>
        </p:txBody>
      </p:sp>
      <p:sp>
        <p:nvSpPr>
          <p:cNvPr id="529" name="Google Shape;529;p72"/>
          <p:cNvSpPr txBox="1"/>
          <p:nvPr>
            <p:ph idx="1" type="body"/>
          </p:nvPr>
        </p:nvSpPr>
        <p:spPr>
          <a:xfrm>
            <a:off x="163117" y="1384370"/>
            <a:ext cx="8803901" cy="47909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General Description</a:t>
            </a:r>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Transitional bilingual/early exit is a bilingual program model in which students identified as English learners are served in both English and another language and are prepared to meet reclassification criteria to be successful in English-only instruction not earlier than two or later than five years after the student enrolls in school.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Certifications</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Instruction in this program is delivered by a teacher appropriately certified in bilingual education under TEC, §29.061(b)(1) for the assigned grade level and content area.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Goal</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The goal of early-exit transitional bilingual education is for program participants to utilize their primary language as a resource while acquiring full proficiency in English.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Instructional Approach</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chemeClr val="dk2"/>
              </a:buClr>
              <a:buSzPts val="1800"/>
              <a:buFont typeface="Arial"/>
              <a:buChar char="•"/>
            </a:pPr>
            <a:r>
              <a:rPr lang="en-US" sz="1800">
                <a:solidFill>
                  <a:srgbClr val="323F4F"/>
                </a:solidFill>
                <a:latin typeface="Arial"/>
                <a:ea typeface="Arial"/>
                <a:cs typeface="Arial"/>
                <a:sym typeface="Arial"/>
              </a:rPr>
              <a:t>This model provides instruction in literacy and academic content through the medium of the students’ primary language, along with instruction in English that targets second language development through academic content. </a:t>
            </a:r>
            <a:endParaRPr/>
          </a:p>
          <a:p>
            <a:pPr indent="-114300" lvl="0" marL="228600" rtl="0" algn="l">
              <a:lnSpc>
                <a:spcPct val="90000"/>
              </a:lnSpc>
              <a:spcBef>
                <a:spcPts val="1600"/>
              </a:spcBef>
              <a:spcAft>
                <a:spcPts val="0"/>
              </a:spcAft>
              <a:buClr>
                <a:schemeClr val="dk1"/>
              </a:buClr>
              <a:buSzPts val="1800"/>
              <a:buFont typeface="Arial"/>
              <a:buNone/>
            </a:pPr>
            <a:r>
              <a:t/>
            </a:r>
            <a:endParaRPr sz="1800">
              <a:latin typeface="Arial"/>
              <a:ea typeface="Arial"/>
              <a:cs typeface="Arial"/>
              <a:sym typeface="Arial"/>
            </a:endParaRPr>
          </a:p>
        </p:txBody>
      </p:sp>
      <p:sp>
        <p:nvSpPr>
          <p:cNvPr id="530" name="Google Shape;530;p7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73"/>
          <p:cNvSpPr txBox="1"/>
          <p:nvPr>
            <p:ph type="title"/>
          </p:nvPr>
        </p:nvSpPr>
        <p:spPr>
          <a:xfrm>
            <a:off x="104120" y="379510"/>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Transitional Bilingual/Late Exit</a:t>
            </a:r>
            <a:endParaRPr/>
          </a:p>
        </p:txBody>
      </p:sp>
      <p:sp>
        <p:nvSpPr>
          <p:cNvPr id="538" name="Google Shape;538;p73"/>
          <p:cNvSpPr txBox="1"/>
          <p:nvPr>
            <p:ph idx="1" type="body"/>
          </p:nvPr>
        </p:nvSpPr>
        <p:spPr>
          <a:xfrm>
            <a:off x="124399" y="1384370"/>
            <a:ext cx="8827873" cy="47909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General Description</a:t>
            </a:r>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Transitional bilingual/late exit is a bilingual program model in which students identified as English learners are served in both English and another language and are prepared to meet reclassification criteria to be successful in English-only instruction not earlier than six or later than seven years after the student enrolls in school.</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Certifications</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Instruction in this program is delivered by a teacher appropriately certified in bilingual education under TEC, §29.061(b) (2) for the assigned grade level and content area.</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Goal</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The goal of late-exit transitional bilingual education is for program participants to utilize their primary language as a resource while acquiring full proficiency in English.</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Instructional Approach</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This model provides instruction in literacy and academic content through the medium of the students’ primary language, along with instruction in English that targets second language development through academic content. </a:t>
            </a:r>
            <a:endParaRPr/>
          </a:p>
          <a:p>
            <a:pPr indent="-25400" lvl="0" marL="228600" rtl="0" algn="l">
              <a:lnSpc>
                <a:spcPct val="90000"/>
              </a:lnSpc>
              <a:spcBef>
                <a:spcPts val="1600"/>
              </a:spcBef>
              <a:spcAft>
                <a:spcPts val="0"/>
              </a:spcAft>
              <a:buClr>
                <a:schemeClr val="dk1"/>
              </a:buClr>
              <a:buSzPts val="3200"/>
              <a:buNone/>
            </a:pPr>
            <a:r>
              <a:t/>
            </a:r>
            <a:endParaRPr sz="3200"/>
          </a:p>
        </p:txBody>
      </p:sp>
      <p:sp>
        <p:nvSpPr>
          <p:cNvPr id="539" name="Google Shape;539;p7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5" name="Shape 545"/>
        <p:cNvGrpSpPr/>
        <p:nvPr/>
      </p:nvGrpSpPr>
      <p:grpSpPr>
        <a:xfrm>
          <a:off x="0" y="0"/>
          <a:ext cx="0" cy="0"/>
          <a:chOff x="0" y="0"/>
          <a:chExt cx="0" cy="0"/>
        </a:xfrm>
      </p:grpSpPr>
      <p:sp>
        <p:nvSpPr>
          <p:cNvPr id="546" name="Google Shape;546;p74"/>
          <p:cNvSpPr txBox="1"/>
          <p:nvPr>
            <p:ph type="title"/>
          </p:nvPr>
        </p:nvSpPr>
        <p:spPr>
          <a:xfrm>
            <a:off x="35170" y="466633"/>
            <a:ext cx="790895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Dual Language Immersion/</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One-Way</a:t>
            </a:r>
            <a:endParaRPr b="1" sz="3600">
              <a:solidFill>
                <a:schemeClr val="lt1"/>
              </a:solidFill>
              <a:latin typeface="Arial"/>
              <a:ea typeface="Arial"/>
              <a:cs typeface="Arial"/>
              <a:sym typeface="Arial"/>
            </a:endParaRPr>
          </a:p>
        </p:txBody>
      </p:sp>
      <p:sp>
        <p:nvSpPr>
          <p:cNvPr id="547" name="Google Shape;547;p74"/>
          <p:cNvSpPr txBox="1"/>
          <p:nvPr>
            <p:ph idx="1" type="body"/>
          </p:nvPr>
        </p:nvSpPr>
        <p:spPr>
          <a:xfrm>
            <a:off x="147484" y="1384370"/>
            <a:ext cx="8849031" cy="47909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700"/>
              <a:buNone/>
            </a:pPr>
            <a:r>
              <a:rPr b="1" lang="en-US" sz="1700">
                <a:solidFill>
                  <a:srgbClr val="323F4F"/>
                </a:solidFill>
                <a:latin typeface="Arial"/>
                <a:ea typeface="Arial"/>
                <a:cs typeface="Arial"/>
                <a:sym typeface="Arial"/>
              </a:rPr>
              <a:t>General Description</a:t>
            </a:r>
            <a:endParaRPr/>
          </a:p>
          <a:p>
            <a:pPr indent="-228600" lvl="0" marL="228600" rtl="0" algn="l">
              <a:lnSpc>
                <a:spcPct val="90000"/>
              </a:lnSpc>
              <a:spcBef>
                <a:spcPts val="600"/>
              </a:spcBef>
              <a:spcAft>
                <a:spcPts val="0"/>
              </a:spcAft>
              <a:buClr>
                <a:srgbClr val="323F4F"/>
              </a:buClr>
              <a:buSzPts val="1700"/>
              <a:buFont typeface="Arial"/>
              <a:buChar char="•"/>
            </a:pPr>
            <a:r>
              <a:rPr lang="en-US" sz="1700">
                <a:solidFill>
                  <a:srgbClr val="323F4F"/>
                </a:solidFill>
                <a:latin typeface="Arial"/>
                <a:ea typeface="Arial"/>
                <a:cs typeface="Arial"/>
                <a:sym typeface="Arial"/>
              </a:rPr>
              <a:t>Dual language immersion/one-way is a bilingual/biliteracy program model in which students identified as English learners are served in both English and another language and are prepared to meet reclassification criteria in order to be successful in English-only instruction not earlier than six or later than seven years after the student enrolls in school. </a:t>
            </a:r>
            <a:endParaRPr/>
          </a:p>
          <a:p>
            <a:pPr indent="0" lvl="0" marL="0" rtl="0" algn="l">
              <a:lnSpc>
                <a:spcPct val="90000"/>
              </a:lnSpc>
              <a:spcBef>
                <a:spcPts val="600"/>
              </a:spcBef>
              <a:spcAft>
                <a:spcPts val="0"/>
              </a:spcAft>
              <a:buClr>
                <a:srgbClr val="323F4F"/>
              </a:buClr>
              <a:buSzPts val="1700"/>
              <a:buNone/>
            </a:pPr>
            <a:r>
              <a:rPr b="1" lang="en-US" sz="1700">
                <a:solidFill>
                  <a:srgbClr val="323F4F"/>
                </a:solidFill>
                <a:latin typeface="Arial"/>
                <a:ea typeface="Arial"/>
                <a:cs typeface="Arial"/>
                <a:sym typeface="Arial"/>
              </a:rPr>
              <a:t>Certifications</a:t>
            </a:r>
            <a:endParaRPr sz="17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700"/>
              <a:buFont typeface="Arial"/>
              <a:buChar char="•"/>
            </a:pPr>
            <a:r>
              <a:rPr lang="en-US" sz="1700">
                <a:solidFill>
                  <a:srgbClr val="323F4F"/>
                </a:solidFill>
                <a:latin typeface="Arial"/>
                <a:ea typeface="Arial"/>
                <a:cs typeface="Arial"/>
                <a:sym typeface="Arial"/>
              </a:rPr>
              <a:t>Instruction provided in a language other than English in this program model is delivered by a teacher appropriately certified in bilingual education under TEC, §29.061. Instruction provided in English in this program model may be delivered either by a teacher appropriately certified in bilingual education or by a different teacher certified in ESL in accordance with TEC §29.061. </a:t>
            </a:r>
            <a:endParaRPr/>
          </a:p>
          <a:p>
            <a:pPr indent="0" lvl="0" marL="0" rtl="0" algn="l">
              <a:lnSpc>
                <a:spcPct val="90000"/>
              </a:lnSpc>
              <a:spcBef>
                <a:spcPts val="600"/>
              </a:spcBef>
              <a:spcAft>
                <a:spcPts val="0"/>
              </a:spcAft>
              <a:buClr>
                <a:srgbClr val="FF8134"/>
              </a:buClr>
              <a:buSzPts val="1700"/>
              <a:buNone/>
            </a:pPr>
            <a:r>
              <a:rPr b="1" lang="en-US" sz="1700">
                <a:solidFill>
                  <a:srgbClr val="323F4F"/>
                </a:solidFill>
                <a:latin typeface="Arial"/>
                <a:ea typeface="Arial"/>
                <a:cs typeface="Arial"/>
                <a:sym typeface="Arial"/>
              </a:rPr>
              <a:t>Goal</a:t>
            </a:r>
            <a:endParaRPr sz="17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700"/>
              <a:buFont typeface="Arial"/>
              <a:buChar char="•"/>
            </a:pPr>
            <a:r>
              <a:rPr lang="en-US" sz="1700">
                <a:solidFill>
                  <a:srgbClr val="323F4F"/>
                </a:solidFill>
                <a:latin typeface="Arial"/>
                <a:ea typeface="Arial"/>
                <a:cs typeface="Arial"/>
                <a:sym typeface="Arial"/>
              </a:rPr>
              <a:t>The goal of one-way dual language immersion is for program participants to attain full proficiency in another language as well as English. </a:t>
            </a:r>
            <a:endParaRPr/>
          </a:p>
          <a:p>
            <a:pPr indent="0" lvl="0" marL="0" rtl="0" algn="l">
              <a:lnSpc>
                <a:spcPct val="90000"/>
              </a:lnSpc>
              <a:spcBef>
                <a:spcPts val="600"/>
              </a:spcBef>
              <a:spcAft>
                <a:spcPts val="0"/>
              </a:spcAft>
              <a:buClr>
                <a:srgbClr val="323F4F"/>
              </a:buClr>
              <a:buSzPts val="1700"/>
              <a:buNone/>
            </a:pPr>
            <a:r>
              <a:rPr b="1" lang="en-US" sz="1700">
                <a:solidFill>
                  <a:srgbClr val="323F4F"/>
                </a:solidFill>
                <a:latin typeface="Arial"/>
                <a:ea typeface="Arial"/>
                <a:cs typeface="Arial"/>
                <a:sym typeface="Arial"/>
              </a:rPr>
              <a:t>Instructional Approach</a:t>
            </a:r>
            <a:endParaRPr sz="17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700"/>
              <a:buFont typeface="Arial"/>
              <a:buChar char="•"/>
            </a:pPr>
            <a:r>
              <a:rPr lang="en-US" sz="1700">
                <a:solidFill>
                  <a:srgbClr val="323F4F"/>
                </a:solidFill>
                <a:latin typeface="Arial"/>
                <a:ea typeface="Arial"/>
                <a:cs typeface="Arial"/>
                <a:sym typeface="Arial"/>
              </a:rPr>
              <a:t>This model provides ongoing instruction in literacy and academic content in the students’ primary language as well as English, with at least half of the instruction delivered in the students’ primary language for the duration of the program. </a:t>
            </a:r>
            <a:endParaRPr/>
          </a:p>
        </p:txBody>
      </p:sp>
      <p:sp>
        <p:nvSpPr>
          <p:cNvPr id="548" name="Google Shape;548;p7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75"/>
          <p:cNvSpPr txBox="1"/>
          <p:nvPr>
            <p:ph type="title"/>
          </p:nvPr>
        </p:nvSpPr>
        <p:spPr>
          <a:xfrm>
            <a:off x="35170" y="457255"/>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Dual Language Immersion/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Two-Way</a:t>
            </a:r>
            <a:endParaRPr b="1" sz="3600">
              <a:solidFill>
                <a:schemeClr val="lt1"/>
              </a:solidFill>
              <a:latin typeface="Arial"/>
              <a:ea typeface="Arial"/>
              <a:cs typeface="Arial"/>
              <a:sym typeface="Arial"/>
            </a:endParaRPr>
          </a:p>
        </p:txBody>
      </p:sp>
      <p:sp>
        <p:nvSpPr>
          <p:cNvPr id="556" name="Google Shape;556;p75"/>
          <p:cNvSpPr txBox="1"/>
          <p:nvPr>
            <p:ph idx="1" type="body"/>
          </p:nvPr>
        </p:nvSpPr>
        <p:spPr>
          <a:xfrm>
            <a:off x="132735" y="1399118"/>
            <a:ext cx="8819536" cy="47909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600"/>
              <a:buNone/>
            </a:pPr>
            <a:r>
              <a:rPr b="1" lang="en-US" sz="1600">
                <a:solidFill>
                  <a:srgbClr val="323F4F"/>
                </a:solidFill>
                <a:latin typeface="Arial"/>
                <a:ea typeface="Arial"/>
                <a:cs typeface="Arial"/>
                <a:sym typeface="Arial"/>
              </a:rPr>
              <a:t>General Description</a:t>
            </a:r>
            <a:endParaRPr sz="16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600"/>
              <a:buFont typeface="Arial"/>
              <a:buChar char="•"/>
            </a:pPr>
            <a:r>
              <a:rPr lang="en-US" sz="1600">
                <a:solidFill>
                  <a:srgbClr val="323F4F"/>
                </a:solidFill>
                <a:latin typeface="Arial"/>
                <a:ea typeface="Arial"/>
                <a:cs typeface="Arial"/>
                <a:sym typeface="Arial"/>
              </a:rPr>
              <a:t>Dual language immersion/two-way is a bilingual/biliteracy program model in which students identified as English learners are integrated with students proficient in English and are served in both English and another language and are prepared to meet reclassification criteria in order to be successful in English-only instruction not earlier than six or later than seven years after the student enrolls in school.  </a:t>
            </a:r>
            <a:endParaRPr/>
          </a:p>
          <a:p>
            <a:pPr indent="0" lvl="0" marL="0" rtl="0" algn="l">
              <a:lnSpc>
                <a:spcPct val="90000"/>
              </a:lnSpc>
              <a:spcBef>
                <a:spcPts val="600"/>
              </a:spcBef>
              <a:spcAft>
                <a:spcPts val="0"/>
              </a:spcAft>
              <a:buClr>
                <a:srgbClr val="FF8134"/>
              </a:buClr>
              <a:buSzPts val="1600"/>
              <a:buNone/>
            </a:pPr>
            <a:r>
              <a:rPr b="1" lang="en-US" sz="1600">
                <a:solidFill>
                  <a:srgbClr val="323F4F"/>
                </a:solidFill>
                <a:latin typeface="Arial"/>
                <a:ea typeface="Arial"/>
                <a:cs typeface="Arial"/>
                <a:sym typeface="Arial"/>
              </a:rPr>
              <a:t>Certifications</a:t>
            </a:r>
            <a:endParaRPr sz="16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600"/>
              <a:buFont typeface="Arial"/>
              <a:buChar char="•"/>
            </a:pPr>
            <a:r>
              <a:rPr lang="en-US" sz="1600">
                <a:solidFill>
                  <a:srgbClr val="323F4F"/>
                </a:solidFill>
                <a:latin typeface="Arial"/>
                <a:ea typeface="Arial"/>
                <a:cs typeface="Arial"/>
                <a:sym typeface="Arial"/>
              </a:rPr>
              <a:t>Instruction provided in a language other than English in this program model is delivered by a teacher appropriately certified in bilingual education under TEC, §29.061, for the assigned grade level and content area. Instruction provided in English in this program model may be delivered either by a teacher appropriately certified in bilingual education or by a different teacher certified in ESL in accordance with TEC §29.061, for the assigned grade level and content area. </a:t>
            </a:r>
            <a:endParaRPr/>
          </a:p>
          <a:p>
            <a:pPr indent="0" lvl="0" marL="0" rtl="0" algn="l">
              <a:lnSpc>
                <a:spcPct val="90000"/>
              </a:lnSpc>
              <a:spcBef>
                <a:spcPts val="600"/>
              </a:spcBef>
              <a:spcAft>
                <a:spcPts val="0"/>
              </a:spcAft>
              <a:buClr>
                <a:srgbClr val="FF8134"/>
              </a:buClr>
              <a:buSzPts val="1600"/>
              <a:buNone/>
            </a:pPr>
            <a:r>
              <a:rPr b="1" lang="en-US" sz="1600">
                <a:solidFill>
                  <a:srgbClr val="323F4F"/>
                </a:solidFill>
                <a:latin typeface="Arial"/>
                <a:ea typeface="Arial"/>
                <a:cs typeface="Arial"/>
                <a:sym typeface="Arial"/>
              </a:rPr>
              <a:t>Goal</a:t>
            </a:r>
            <a:endParaRPr sz="16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600"/>
              <a:buFont typeface="Arial"/>
              <a:buChar char="•"/>
            </a:pPr>
            <a:r>
              <a:rPr lang="en-US" sz="1600">
                <a:solidFill>
                  <a:srgbClr val="323F4F"/>
                </a:solidFill>
                <a:latin typeface="Arial"/>
                <a:ea typeface="Arial"/>
                <a:cs typeface="Arial"/>
                <a:sym typeface="Arial"/>
              </a:rPr>
              <a:t>The goal of two-way dual language immersion is for program participants to attain full proficiency in another language as well as English. </a:t>
            </a:r>
            <a:endParaRPr/>
          </a:p>
          <a:p>
            <a:pPr indent="0" lvl="0" marL="0" rtl="0" algn="l">
              <a:lnSpc>
                <a:spcPct val="90000"/>
              </a:lnSpc>
              <a:spcBef>
                <a:spcPts val="600"/>
              </a:spcBef>
              <a:spcAft>
                <a:spcPts val="0"/>
              </a:spcAft>
              <a:buClr>
                <a:srgbClr val="FF8134"/>
              </a:buClr>
              <a:buSzPts val="1600"/>
              <a:buNone/>
            </a:pPr>
            <a:r>
              <a:rPr b="1" lang="en-US" sz="1600">
                <a:solidFill>
                  <a:srgbClr val="323F4F"/>
                </a:solidFill>
                <a:latin typeface="Arial"/>
                <a:ea typeface="Arial"/>
                <a:cs typeface="Arial"/>
                <a:sym typeface="Arial"/>
              </a:rPr>
              <a:t>Instructional Approach</a:t>
            </a:r>
            <a:endParaRPr sz="16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600"/>
              <a:buFont typeface="Arial"/>
              <a:buChar char="•"/>
            </a:pPr>
            <a:r>
              <a:rPr lang="en-US" sz="1600">
                <a:solidFill>
                  <a:srgbClr val="323F4F"/>
                </a:solidFill>
                <a:latin typeface="Arial"/>
                <a:ea typeface="Arial"/>
                <a:cs typeface="Arial"/>
                <a:sym typeface="Arial"/>
              </a:rPr>
              <a:t>This model provides ongoing instruction in literacy and academic content in English and another language with at least half of the instruction delivered in the non-English program language for the duration of the program.</a:t>
            </a:r>
            <a:endParaRPr/>
          </a:p>
        </p:txBody>
      </p:sp>
      <p:sp>
        <p:nvSpPr>
          <p:cNvPr id="557" name="Google Shape;557;p7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p76"/>
          <p:cNvSpPr txBox="1"/>
          <p:nvPr>
            <p:ph type="title"/>
          </p:nvPr>
        </p:nvSpPr>
        <p:spPr>
          <a:xfrm>
            <a:off x="0" y="269736"/>
            <a:ext cx="8328991" cy="1143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Summary: State-approved Bilingual Education Program Models</a:t>
            </a:r>
            <a:endParaRPr/>
          </a:p>
        </p:txBody>
      </p:sp>
      <p:graphicFrame>
        <p:nvGraphicFramePr>
          <p:cNvPr id="565" name="Google Shape;565;p76"/>
          <p:cNvGraphicFramePr/>
          <p:nvPr/>
        </p:nvGraphicFramePr>
        <p:xfrm>
          <a:off x="265469" y="1560835"/>
          <a:ext cx="3000000" cy="3000000"/>
        </p:xfrm>
        <a:graphic>
          <a:graphicData uri="http://schemas.openxmlformats.org/drawingml/2006/table">
            <a:tbl>
              <a:tblPr bandRow="1" firstRow="1">
                <a:noFill/>
                <a:tableStyleId>{5BBAE0E3-008A-4F04-AFEF-2BD3A0350FAB}</a:tableStyleId>
              </a:tblPr>
              <a:tblGrid>
                <a:gridCol w="2307525"/>
                <a:gridCol w="2670400"/>
                <a:gridCol w="3525625"/>
              </a:tblGrid>
              <a:tr h="416550">
                <a:tc>
                  <a:txBody>
                    <a:bodyPr/>
                    <a:lstStyle/>
                    <a:p>
                      <a:pPr indent="0" lvl="0" marL="0" marR="0" rtl="0" algn="ctr">
                        <a:spcBef>
                          <a:spcPts val="0"/>
                        </a:spcBef>
                        <a:spcAft>
                          <a:spcPts val="0"/>
                        </a:spcAft>
                        <a:buNone/>
                      </a:pPr>
                      <a:r>
                        <a:rPr lang="en-US" sz="1600" u="none" cap="none" strike="noStrike">
                          <a:solidFill>
                            <a:schemeClr val="lt1"/>
                          </a:solidFill>
                          <a:latin typeface="Arial"/>
                          <a:ea typeface="Arial"/>
                          <a:cs typeface="Arial"/>
                          <a:sym typeface="Arial"/>
                        </a:rPr>
                        <a:t>Program Model</a:t>
                      </a:r>
                      <a:endParaRPr/>
                    </a:p>
                  </a:txBody>
                  <a:tcPr marT="34300" marB="3430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c>
                  <a:txBody>
                    <a:bodyPr/>
                    <a:lstStyle/>
                    <a:p>
                      <a:pPr indent="0" lvl="0" marL="0" marR="0" rtl="0" algn="ctr">
                        <a:spcBef>
                          <a:spcPts val="0"/>
                        </a:spcBef>
                        <a:spcAft>
                          <a:spcPts val="0"/>
                        </a:spcAft>
                        <a:buNone/>
                      </a:pPr>
                      <a:r>
                        <a:rPr lang="en-US" sz="1600" u="none" cap="none" strike="noStrike">
                          <a:solidFill>
                            <a:schemeClr val="lt1"/>
                          </a:solidFill>
                          <a:latin typeface="Arial"/>
                          <a:ea typeface="Arial"/>
                          <a:cs typeface="Arial"/>
                          <a:sym typeface="Arial"/>
                        </a:rPr>
                        <a:t>Goal</a:t>
                      </a:r>
                      <a:endParaRPr/>
                    </a:p>
                  </a:txBody>
                  <a:tcPr marT="34300" marB="3430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c>
                  <a:txBody>
                    <a:bodyPr/>
                    <a:lstStyle/>
                    <a:p>
                      <a:pPr indent="0" lvl="0" marL="0" marR="0" rtl="0" algn="ctr">
                        <a:spcBef>
                          <a:spcPts val="0"/>
                        </a:spcBef>
                        <a:spcAft>
                          <a:spcPts val="0"/>
                        </a:spcAft>
                        <a:buNone/>
                      </a:pPr>
                      <a:r>
                        <a:rPr lang="en-US" sz="1600" u="none" cap="none" strike="noStrike">
                          <a:solidFill>
                            <a:schemeClr val="lt1"/>
                          </a:solidFill>
                          <a:latin typeface="Arial"/>
                          <a:ea typeface="Arial"/>
                          <a:cs typeface="Arial"/>
                          <a:sym typeface="Arial"/>
                        </a:rPr>
                        <a:t>Instruction</a:t>
                      </a:r>
                      <a:endParaRPr/>
                    </a:p>
                  </a:txBody>
                  <a:tcPr marT="34300" marB="3430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r>
              <a:tr h="943075">
                <a:tc>
                  <a:txBody>
                    <a:bodyPr/>
                    <a:lstStyle/>
                    <a:p>
                      <a:pPr indent="0" lvl="0" marL="0" marR="0" rtl="0" algn="l">
                        <a:spcBef>
                          <a:spcPts val="0"/>
                        </a:spcBef>
                        <a:spcAft>
                          <a:spcPts val="0"/>
                        </a:spcAft>
                        <a:buNone/>
                      </a:pPr>
                      <a:r>
                        <a:rPr lang="en-US" sz="1500" u="none" cap="none" strike="noStrike">
                          <a:latin typeface="Arial"/>
                          <a:ea typeface="Arial"/>
                          <a:cs typeface="Arial"/>
                          <a:sym typeface="Arial"/>
                        </a:rPr>
                        <a:t>Transitional bilingual / </a:t>
                      </a:r>
                      <a:endParaRPr/>
                    </a:p>
                    <a:p>
                      <a:pPr indent="0" lvl="0" marL="0" marR="0" rtl="0" algn="l">
                        <a:spcBef>
                          <a:spcPts val="0"/>
                        </a:spcBef>
                        <a:spcAft>
                          <a:spcPts val="0"/>
                        </a:spcAft>
                        <a:buNone/>
                      </a:pPr>
                      <a:r>
                        <a:rPr lang="en-US" sz="1500">
                          <a:latin typeface="Arial"/>
                          <a:ea typeface="Arial"/>
                          <a:cs typeface="Arial"/>
                          <a:sym typeface="Arial"/>
                        </a:rPr>
                        <a:t>early exit</a:t>
                      </a:r>
                      <a:endParaRPr/>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1EFD8"/>
                    </a:solidFill>
                  </a:tcPr>
                </a:tc>
                <a:tc rowSpan="2">
                  <a:txBody>
                    <a:bodyPr/>
                    <a:lstStyle/>
                    <a:p>
                      <a:pPr indent="0" lvl="0" marL="0" marR="0" rtl="0" algn="l">
                        <a:spcBef>
                          <a:spcPts val="0"/>
                        </a:spcBef>
                        <a:spcAft>
                          <a:spcPts val="0"/>
                        </a:spcAft>
                        <a:buNone/>
                      </a:pPr>
                      <a:r>
                        <a:t/>
                      </a:r>
                      <a:endParaRPr sz="1800"/>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1EFD8"/>
                    </a:solidFill>
                  </a:tcPr>
                </a:tc>
                <a:tc rowSpan="2">
                  <a:txBody>
                    <a:bodyPr/>
                    <a:lstStyle/>
                    <a:p>
                      <a:pPr indent="0" lvl="0" marL="0" marR="0" rtl="0" algn="l">
                        <a:spcBef>
                          <a:spcPts val="0"/>
                        </a:spcBef>
                        <a:spcAft>
                          <a:spcPts val="0"/>
                        </a:spcAft>
                        <a:buNone/>
                      </a:pPr>
                      <a:r>
                        <a:t/>
                      </a:r>
                      <a:endParaRPr sz="1800"/>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1EFD8"/>
                    </a:solidFill>
                  </a:tcPr>
                </a:tc>
              </a:tr>
              <a:tr h="943075">
                <a:tc>
                  <a:txBody>
                    <a:bodyPr/>
                    <a:lstStyle/>
                    <a:p>
                      <a:pPr indent="0" lvl="0" marL="0" marR="0" rtl="0" algn="l">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Transitional bilingual / </a:t>
                      </a:r>
                      <a:endParaRPr/>
                    </a:p>
                    <a:p>
                      <a:pPr indent="0" lvl="0" marL="0" marR="0" rtl="0" algn="l">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late exit</a:t>
                      </a:r>
                      <a:endParaRPr/>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1EFD8"/>
                    </a:solidFill>
                  </a:tcPr>
                </a:tc>
                <a:tc vMerge="1"/>
                <a:tc vMerge="1"/>
              </a:tr>
              <a:tr h="1170825">
                <a:tc>
                  <a:txBody>
                    <a:bodyPr/>
                    <a:lstStyle/>
                    <a:p>
                      <a:pPr indent="0" lvl="0" marL="0" marR="0" rtl="0" algn="l">
                        <a:spcBef>
                          <a:spcPts val="0"/>
                        </a:spcBef>
                        <a:spcAft>
                          <a:spcPts val="0"/>
                        </a:spcAft>
                        <a:buNone/>
                      </a:pPr>
                      <a:r>
                        <a:rPr lang="en-US" sz="1500">
                          <a:latin typeface="Arial"/>
                          <a:ea typeface="Arial"/>
                          <a:cs typeface="Arial"/>
                          <a:sym typeface="Arial"/>
                        </a:rPr>
                        <a:t>Dual language immersion / one way</a:t>
                      </a:r>
                      <a:endParaRPr/>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BD6EE"/>
                    </a:solidFill>
                  </a:tcPr>
                </a:tc>
                <a:tc rowSpan="2">
                  <a:txBody>
                    <a:bodyPr/>
                    <a:lstStyle/>
                    <a:p>
                      <a:pPr indent="0" lvl="0" marL="0" marR="0" rtl="0" algn="l">
                        <a:spcBef>
                          <a:spcPts val="0"/>
                        </a:spcBef>
                        <a:spcAft>
                          <a:spcPts val="0"/>
                        </a:spcAft>
                        <a:buNone/>
                      </a:pPr>
                      <a:r>
                        <a:t/>
                      </a:r>
                      <a:endParaRPr sz="1800"/>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BD6EE"/>
                    </a:solidFill>
                  </a:tcPr>
                </a:tc>
                <a:tc rowSpan="2">
                  <a:txBody>
                    <a:bodyPr/>
                    <a:lstStyle/>
                    <a:p>
                      <a:pPr indent="0" lvl="0" marL="0" marR="0" rtl="0" algn="l">
                        <a:spcBef>
                          <a:spcPts val="0"/>
                        </a:spcBef>
                        <a:spcAft>
                          <a:spcPts val="0"/>
                        </a:spcAft>
                        <a:buNone/>
                      </a:pPr>
                      <a:r>
                        <a:t/>
                      </a:r>
                      <a:endParaRPr sz="1800"/>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BD6EE"/>
                    </a:solidFill>
                  </a:tcPr>
                </a:tc>
              </a:tr>
              <a:tr h="1170825">
                <a:tc>
                  <a:txBody>
                    <a:bodyPr/>
                    <a:lstStyle/>
                    <a:p>
                      <a:pPr indent="0" lvl="0" marL="0" marR="0" rtl="0" algn="l">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Dual language immersion / two way</a:t>
                      </a:r>
                      <a:endParaRPr/>
                    </a:p>
                  </a:txBody>
                  <a:tcPr marT="34300" marB="3430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BD6EE"/>
                    </a:solidFill>
                  </a:tcPr>
                </a:tc>
                <a:tc vMerge="1"/>
                <a:tc vMerge="1"/>
              </a:tr>
            </a:tbl>
          </a:graphicData>
        </a:graphic>
      </p:graphicFrame>
      <p:sp>
        <p:nvSpPr>
          <p:cNvPr id="566" name="Google Shape;566;p76"/>
          <p:cNvSpPr txBox="1"/>
          <p:nvPr/>
        </p:nvSpPr>
        <p:spPr>
          <a:xfrm>
            <a:off x="2619629" y="1951970"/>
            <a:ext cx="2660583" cy="4370427"/>
          </a:xfrm>
          <a:prstGeom prst="rect">
            <a:avLst/>
          </a:prstGeom>
          <a:noFill/>
          <a:ln>
            <a:noFill/>
          </a:ln>
        </p:spPr>
        <p:txBody>
          <a:bodyPr anchorCtr="0" anchor="t" bIns="45700" lIns="91425" spcFirstLastPara="1" rIns="91425" wrap="square" tIns="45700">
            <a:noAutofit/>
          </a:bodyPr>
          <a:lstStyle/>
          <a:p>
            <a:pPr indent="-112713" lvl="0" marL="112713" marR="0" rtl="0" algn="l">
              <a:spcBef>
                <a:spcPts val="0"/>
              </a:spcBef>
              <a:spcAft>
                <a:spcPts val="0"/>
              </a:spcAft>
              <a:buClr>
                <a:schemeClr val="dk1"/>
              </a:buClr>
              <a:buSzPts val="1500"/>
              <a:buFont typeface="Arial"/>
              <a:buChar char="•"/>
            </a:pPr>
            <a:r>
              <a:rPr lang="en-US" sz="1500">
                <a:solidFill>
                  <a:schemeClr val="dk1"/>
                </a:solidFill>
                <a:latin typeface="Arial"/>
                <a:ea typeface="Arial"/>
                <a:cs typeface="Arial"/>
                <a:sym typeface="Arial"/>
              </a:rPr>
              <a:t>Primary language used as a resource </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Full proficiency in English is acquired to participate equitably in school</a:t>
            </a:r>
            <a:endParaRPr/>
          </a:p>
          <a:p>
            <a:pPr indent="-17462" lvl="0" marL="112713" marR="0" rtl="0" algn="l">
              <a:spcBef>
                <a:spcPts val="600"/>
              </a:spcBef>
              <a:spcAft>
                <a:spcPts val="0"/>
              </a:spcAft>
              <a:buClr>
                <a:schemeClr val="dk1"/>
              </a:buClr>
              <a:buSzPts val="1500"/>
              <a:buFont typeface="Arial"/>
              <a:buNone/>
            </a:pPr>
            <a:r>
              <a:t/>
            </a:r>
            <a:endParaRPr sz="1500">
              <a:solidFill>
                <a:schemeClr val="dk1"/>
              </a:solidFill>
              <a:latin typeface="Arial"/>
              <a:ea typeface="Arial"/>
              <a:cs typeface="Arial"/>
              <a:sym typeface="Arial"/>
            </a:endParaRPr>
          </a:p>
          <a:p>
            <a:pPr indent="-17462" lvl="0" marL="112713" marR="0" rtl="0" algn="l">
              <a:spcBef>
                <a:spcPts val="600"/>
              </a:spcBef>
              <a:spcAft>
                <a:spcPts val="0"/>
              </a:spcAft>
              <a:buClr>
                <a:schemeClr val="dk1"/>
              </a:buClr>
              <a:buSzPts val="1500"/>
              <a:buFont typeface="Arial"/>
              <a:buNone/>
            </a:pPr>
            <a:r>
              <a:t/>
            </a:r>
            <a:endParaRPr sz="1500">
              <a:solidFill>
                <a:schemeClr val="dk1"/>
              </a:solidFill>
              <a:latin typeface="Arial"/>
              <a:ea typeface="Arial"/>
              <a:cs typeface="Arial"/>
              <a:sym typeface="Arial"/>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Full proficiency in primary language is attained</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Full proficiency in English is attained to participate equitably in school</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Full proficiency includes grade-level literacy skills in both languages</a:t>
            </a:r>
            <a:endParaRPr sz="1800">
              <a:solidFill>
                <a:schemeClr val="dk1"/>
              </a:solidFill>
              <a:latin typeface="Arial"/>
              <a:ea typeface="Arial"/>
              <a:cs typeface="Arial"/>
              <a:sym typeface="Arial"/>
            </a:endParaRPr>
          </a:p>
          <a:p>
            <a:pPr indent="0" lvl="0" marL="0" marR="0" rtl="0" algn="l">
              <a:spcBef>
                <a:spcPts val="600"/>
              </a:spcBef>
              <a:spcAft>
                <a:spcPts val="0"/>
              </a:spcAft>
              <a:buNone/>
            </a:pPr>
            <a:r>
              <a:t/>
            </a:r>
            <a:endParaRPr sz="1800">
              <a:solidFill>
                <a:schemeClr val="dk1"/>
              </a:solidFill>
              <a:latin typeface="Arial"/>
              <a:ea typeface="Arial"/>
              <a:cs typeface="Arial"/>
              <a:sym typeface="Arial"/>
            </a:endParaRPr>
          </a:p>
        </p:txBody>
      </p:sp>
      <p:sp>
        <p:nvSpPr>
          <p:cNvPr id="567" name="Google Shape;567;p76"/>
          <p:cNvSpPr txBox="1"/>
          <p:nvPr/>
        </p:nvSpPr>
        <p:spPr>
          <a:xfrm>
            <a:off x="5235387" y="1957829"/>
            <a:ext cx="3504167" cy="4247317"/>
          </a:xfrm>
          <a:prstGeom prst="rect">
            <a:avLst/>
          </a:prstGeom>
          <a:noFill/>
          <a:ln>
            <a:noFill/>
          </a:ln>
        </p:spPr>
        <p:txBody>
          <a:bodyPr anchorCtr="0" anchor="t" bIns="45700" lIns="91425" spcFirstLastPara="1" rIns="91425" wrap="square" tIns="45700">
            <a:noAutofit/>
          </a:bodyPr>
          <a:lstStyle/>
          <a:p>
            <a:pPr indent="-112713" lvl="0" marL="112713" marR="0" rtl="0" algn="l">
              <a:spcBef>
                <a:spcPts val="0"/>
              </a:spcBef>
              <a:spcAft>
                <a:spcPts val="0"/>
              </a:spcAft>
              <a:buClr>
                <a:schemeClr val="dk1"/>
              </a:buClr>
              <a:buSzPts val="1500"/>
              <a:buFont typeface="Arial"/>
              <a:buChar char="•"/>
            </a:pPr>
            <a:r>
              <a:rPr lang="en-US" sz="1500">
                <a:solidFill>
                  <a:schemeClr val="dk1"/>
                </a:solidFill>
                <a:latin typeface="Arial"/>
                <a:ea typeface="Arial"/>
                <a:cs typeface="Arial"/>
                <a:sym typeface="Arial"/>
              </a:rPr>
              <a:t>Literacy and academic content in primary language and English</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Teacher(s) certified in grade level/content area and in bilingual education</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Primary language instruction decreases as English is acquired</a:t>
            </a:r>
            <a:endParaRPr/>
          </a:p>
          <a:p>
            <a:pPr indent="-112713" lvl="0" marL="112713" marR="0" rtl="0" algn="l">
              <a:spcBef>
                <a:spcPts val="1200"/>
              </a:spcBef>
              <a:spcAft>
                <a:spcPts val="0"/>
              </a:spcAft>
              <a:buClr>
                <a:srgbClr val="000000"/>
              </a:buClr>
              <a:buSzPts val="1500"/>
              <a:buFont typeface="Arial"/>
              <a:buChar char="•"/>
            </a:pPr>
            <a:r>
              <a:rPr lang="en-US" sz="1500">
                <a:solidFill>
                  <a:srgbClr val="000000"/>
                </a:solidFill>
                <a:latin typeface="Arial"/>
                <a:ea typeface="Arial"/>
                <a:cs typeface="Arial"/>
                <a:sym typeface="Arial"/>
              </a:rPr>
              <a:t>Literacy and academic content in primary language and English</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Teacher(s) certified in grade level/content area and in bilingual education (or paired with an ESL certified teacher)</a:t>
            </a:r>
            <a:endParaRPr/>
          </a:p>
          <a:p>
            <a:pPr indent="-112713" lvl="0" marL="112713" marR="0" rtl="0" algn="l">
              <a:spcBef>
                <a:spcPts val="600"/>
              </a:spcBef>
              <a:spcAft>
                <a:spcPts val="0"/>
              </a:spcAft>
              <a:buClr>
                <a:schemeClr val="dk1"/>
              </a:buClr>
              <a:buSzPts val="1500"/>
              <a:buFont typeface="Arial"/>
              <a:buChar char="•"/>
            </a:pPr>
            <a:r>
              <a:rPr lang="en-US" sz="1500">
                <a:solidFill>
                  <a:schemeClr val="dk1"/>
                </a:solidFill>
                <a:latin typeface="Arial"/>
                <a:ea typeface="Arial"/>
                <a:cs typeface="Arial"/>
                <a:sym typeface="Arial"/>
              </a:rPr>
              <a:t>At least half of instruction delivered in the students’ primary language for the duration of the program</a:t>
            </a:r>
            <a:endParaRPr/>
          </a:p>
        </p:txBody>
      </p:sp>
      <p:sp>
        <p:nvSpPr>
          <p:cNvPr id="568" name="Google Shape;568;p7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14</a:t>
            </a:r>
            <a:endParaRPr>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6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4" name="Shape 574"/>
        <p:cNvGrpSpPr/>
        <p:nvPr/>
      </p:nvGrpSpPr>
      <p:grpSpPr>
        <a:xfrm>
          <a:off x="0" y="0"/>
          <a:ext cx="0" cy="0"/>
          <a:chOff x="0" y="0"/>
          <a:chExt cx="0" cy="0"/>
        </a:xfrm>
      </p:grpSpPr>
      <p:sp>
        <p:nvSpPr>
          <p:cNvPr id="575" name="Google Shape;575;p77"/>
          <p:cNvSpPr txBox="1"/>
          <p:nvPr>
            <p:ph type="title"/>
          </p:nvPr>
        </p:nvSpPr>
        <p:spPr>
          <a:xfrm>
            <a:off x="35170" y="463521"/>
            <a:ext cx="790895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ESL Program Definition</a:t>
            </a:r>
            <a:endParaRPr/>
          </a:p>
        </p:txBody>
      </p:sp>
      <p:sp>
        <p:nvSpPr>
          <p:cNvPr id="576" name="Google Shape;576;p77"/>
          <p:cNvSpPr txBox="1"/>
          <p:nvPr>
            <p:ph idx="1" type="body"/>
          </p:nvPr>
        </p:nvSpPr>
        <p:spPr>
          <a:xfrm>
            <a:off x="341194" y="1793992"/>
            <a:ext cx="8463593" cy="373665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3200"/>
              <a:buNone/>
            </a:pPr>
            <a:r>
              <a:rPr lang="en-US" sz="3200">
                <a:solidFill>
                  <a:srgbClr val="323F4F"/>
                </a:solidFill>
                <a:latin typeface="Arial"/>
                <a:ea typeface="Arial"/>
                <a:cs typeface="Arial"/>
                <a:sym typeface="Arial"/>
              </a:rPr>
              <a:t>An ESL program of instruction established by a school district shall be a program of intensive instruction in English in which ESL teachers recognize and address language differences in accordance with TEC, §29.055(a).</a:t>
            </a:r>
            <a:endParaRPr/>
          </a:p>
        </p:txBody>
      </p:sp>
      <p:sp>
        <p:nvSpPr>
          <p:cNvPr id="577" name="Google Shape;577;p7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3" name="Shape 583"/>
        <p:cNvGrpSpPr/>
        <p:nvPr/>
      </p:nvGrpSpPr>
      <p:grpSpPr>
        <a:xfrm>
          <a:off x="0" y="0"/>
          <a:ext cx="0" cy="0"/>
          <a:chOff x="0" y="0"/>
          <a:chExt cx="0" cy="0"/>
        </a:xfrm>
      </p:grpSpPr>
      <p:sp>
        <p:nvSpPr>
          <p:cNvPr id="584" name="Google Shape;584;p78"/>
          <p:cNvSpPr txBox="1"/>
          <p:nvPr>
            <p:ph type="title"/>
          </p:nvPr>
        </p:nvSpPr>
        <p:spPr>
          <a:xfrm>
            <a:off x="35170" y="448773"/>
            <a:ext cx="790895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ESL Program Models</a:t>
            </a:r>
            <a:endParaRPr/>
          </a:p>
        </p:txBody>
      </p:sp>
      <p:sp>
        <p:nvSpPr>
          <p:cNvPr id="585" name="Google Shape;585;p78"/>
          <p:cNvSpPr txBox="1"/>
          <p:nvPr>
            <p:ph idx="1" type="body"/>
          </p:nvPr>
        </p:nvSpPr>
        <p:spPr>
          <a:xfrm>
            <a:off x="341194" y="1793992"/>
            <a:ext cx="8316109" cy="313197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The ESL program shall be implemented through one of the following program models:</a:t>
            </a:r>
            <a:endParaRPr/>
          </a:p>
          <a:p>
            <a:pPr indent="-228600" lvl="0" marL="574675"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ESL/content-based </a:t>
            </a:r>
            <a:endParaRPr/>
          </a:p>
          <a:p>
            <a:pPr indent="-228600" lvl="0" marL="574675"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ESL/pull-out</a:t>
            </a:r>
            <a:endParaRPr/>
          </a:p>
        </p:txBody>
      </p:sp>
      <p:sp>
        <p:nvSpPr>
          <p:cNvPr id="586" name="Google Shape;586;p7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sp>
        <p:nvSpPr>
          <p:cNvPr id="593" name="Google Shape;593;p79"/>
          <p:cNvSpPr txBox="1"/>
          <p:nvPr>
            <p:ph type="title"/>
          </p:nvPr>
        </p:nvSpPr>
        <p:spPr>
          <a:xfrm>
            <a:off x="121704" y="442029"/>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ESL/Content-Based</a:t>
            </a:r>
            <a:endParaRPr/>
          </a:p>
        </p:txBody>
      </p:sp>
      <p:sp>
        <p:nvSpPr>
          <p:cNvPr id="594" name="Google Shape;594;p79"/>
          <p:cNvSpPr txBox="1"/>
          <p:nvPr>
            <p:ph idx="1" type="body"/>
          </p:nvPr>
        </p:nvSpPr>
        <p:spPr>
          <a:xfrm>
            <a:off x="104120" y="1487606"/>
            <a:ext cx="8818654" cy="453235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000"/>
              <a:buNone/>
            </a:pPr>
            <a:r>
              <a:rPr b="1" lang="en-US" sz="2000">
                <a:solidFill>
                  <a:srgbClr val="323F4F"/>
                </a:solidFill>
                <a:latin typeface="Arial"/>
                <a:ea typeface="Arial"/>
                <a:cs typeface="Arial"/>
                <a:sym typeface="Arial"/>
              </a:rPr>
              <a:t>General Description</a:t>
            </a:r>
            <a:endParaRPr sz="20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2000"/>
              <a:buFont typeface="Arial"/>
              <a:buChar char="•"/>
            </a:pPr>
            <a:r>
              <a:rPr lang="en-US" sz="2000">
                <a:solidFill>
                  <a:srgbClr val="323F4F"/>
                </a:solidFill>
                <a:latin typeface="Arial"/>
                <a:ea typeface="Arial"/>
                <a:cs typeface="Arial"/>
                <a:sym typeface="Arial"/>
              </a:rPr>
              <a:t>An ESL/content-based program model is an English acquisition program that serves students identified as English learners through English instruction </a:t>
            </a:r>
            <a:endParaRPr/>
          </a:p>
          <a:p>
            <a:pPr indent="0" lvl="0" marL="0" rtl="0" algn="l">
              <a:lnSpc>
                <a:spcPct val="90000"/>
              </a:lnSpc>
              <a:spcBef>
                <a:spcPts val="600"/>
              </a:spcBef>
              <a:spcAft>
                <a:spcPts val="0"/>
              </a:spcAft>
              <a:buClr>
                <a:srgbClr val="FF8134"/>
              </a:buClr>
              <a:buSzPts val="2000"/>
              <a:buNone/>
            </a:pPr>
            <a:r>
              <a:rPr b="1" lang="en-US" sz="2000">
                <a:solidFill>
                  <a:srgbClr val="323F4F"/>
                </a:solidFill>
                <a:latin typeface="Arial"/>
                <a:ea typeface="Arial"/>
                <a:cs typeface="Arial"/>
                <a:sym typeface="Arial"/>
              </a:rPr>
              <a:t>Certifications</a:t>
            </a:r>
            <a:endParaRPr sz="20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2000"/>
              <a:buFont typeface="Arial"/>
              <a:buChar char="•"/>
            </a:pPr>
            <a:r>
              <a:rPr lang="en-US" sz="2000">
                <a:solidFill>
                  <a:srgbClr val="323F4F"/>
                </a:solidFill>
                <a:latin typeface="Arial"/>
                <a:ea typeface="Arial"/>
                <a:cs typeface="Arial"/>
                <a:sym typeface="Arial"/>
              </a:rPr>
              <a:t>by a teacher appropriately certified in ESL under TEC, §29.061(c) through English language arts and reading, mathematics, science, and social studies. </a:t>
            </a:r>
            <a:endParaRPr/>
          </a:p>
          <a:p>
            <a:pPr indent="0" lvl="0" marL="0" rtl="0" algn="l">
              <a:lnSpc>
                <a:spcPct val="90000"/>
              </a:lnSpc>
              <a:spcBef>
                <a:spcPts val="600"/>
              </a:spcBef>
              <a:spcAft>
                <a:spcPts val="0"/>
              </a:spcAft>
              <a:buClr>
                <a:srgbClr val="FF8134"/>
              </a:buClr>
              <a:buSzPts val="2000"/>
              <a:buNone/>
            </a:pPr>
            <a:r>
              <a:rPr b="1" lang="en-US" sz="2000">
                <a:solidFill>
                  <a:srgbClr val="323F4F"/>
                </a:solidFill>
                <a:latin typeface="Arial"/>
                <a:ea typeface="Arial"/>
                <a:cs typeface="Arial"/>
                <a:sym typeface="Arial"/>
              </a:rPr>
              <a:t>Goal</a:t>
            </a:r>
            <a:endParaRPr sz="20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2000"/>
              <a:buFont typeface="Arial"/>
              <a:buChar char="•"/>
            </a:pPr>
            <a:r>
              <a:rPr lang="en-US" sz="2000">
                <a:solidFill>
                  <a:srgbClr val="323F4F"/>
                </a:solidFill>
                <a:latin typeface="Arial"/>
                <a:ea typeface="Arial"/>
                <a:cs typeface="Arial"/>
                <a:sym typeface="Arial"/>
              </a:rPr>
              <a:t>The goal of content-based ESL is for English learners to attain full proficiency in English in order to participate equitably in school. </a:t>
            </a:r>
            <a:endParaRPr/>
          </a:p>
          <a:p>
            <a:pPr indent="0" lvl="0" marL="0" rtl="0" algn="l">
              <a:lnSpc>
                <a:spcPct val="90000"/>
              </a:lnSpc>
              <a:spcBef>
                <a:spcPts val="600"/>
              </a:spcBef>
              <a:spcAft>
                <a:spcPts val="0"/>
              </a:spcAft>
              <a:buClr>
                <a:srgbClr val="FF8134"/>
              </a:buClr>
              <a:buSzPts val="2000"/>
              <a:buNone/>
            </a:pPr>
            <a:r>
              <a:rPr b="1" lang="en-US" sz="2000">
                <a:solidFill>
                  <a:srgbClr val="323F4F"/>
                </a:solidFill>
                <a:latin typeface="Arial"/>
                <a:ea typeface="Arial"/>
                <a:cs typeface="Arial"/>
                <a:sym typeface="Arial"/>
              </a:rPr>
              <a:t>Instructional Approach</a:t>
            </a:r>
            <a:endParaRPr sz="20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2000"/>
              <a:buFont typeface="Arial"/>
              <a:buChar char="•"/>
            </a:pPr>
            <a:r>
              <a:rPr lang="en-US" sz="2000">
                <a:solidFill>
                  <a:srgbClr val="323F4F"/>
                </a:solidFill>
                <a:latin typeface="Arial"/>
                <a:ea typeface="Arial"/>
                <a:cs typeface="Arial"/>
                <a:sym typeface="Arial"/>
              </a:rPr>
              <a:t>This model targets English language development through academic content instruction that is linguistically and culturally responsive in English language arts and reading, mathematics, science, and social studies. </a:t>
            </a:r>
            <a:endParaRPr/>
          </a:p>
        </p:txBody>
      </p:sp>
      <p:sp>
        <p:nvSpPr>
          <p:cNvPr id="595" name="Google Shape;595;p7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1" name="Shape 601"/>
        <p:cNvGrpSpPr/>
        <p:nvPr/>
      </p:nvGrpSpPr>
      <p:grpSpPr>
        <a:xfrm>
          <a:off x="0" y="0"/>
          <a:ext cx="0" cy="0"/>
          <a:chOff x="0" y="0"/>
          <a:chExt cx="0" cy="0"/>
        </a:xfrm>
      </p:grpSpPr>
      <p:sp>
        <p:nvSpPr>
          <p:cNvPr id="602" name="Google Shape;602;p80"/>
          <p:cNvSpPr txBox="1"/>
          <p:nvPr>
            <p:ph type="title"/>
          </p:nvPr>
        </p:nvSpPr>
        <p:spPr>
          <a:xfrm>
            <a:off x="178992" y="437974"/>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ESL/Pull-Out</a:t>
            </a:r>
            <a:endParaRPr/>
          </a:p>
        </p:txBody>
      </p:sp>
      <p:sp>
        <p:nvSpPr>
          <p:cNvPr id="603" name="Google Shape;603;p80"/>
          <p:cNvSpPr txBox="1"/>
          <p:nvPr>
            <p:ph idx="1" type="body"/>
          </p:nvPr>
        </p:nvSpPr>
        <p:spPr>
          <a:xfrm>
            <a:off x="354842" y="1487606"/>
            <a:ext cx="8331958" cy="449076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1800"/>
              <a:buNone/>
            </a:pPr>
            <a:r>
              <a:rPr b="1" lang="en-US" sz="1800">
                <a:solidFill>
                  <a:srgbClr val="323F4F"/>
                </a:solidFill>
                <a:latin typeface="Arial"/>
                <a:ea typeface="Arial"/>
                <a:cs typeface="Arial"/>
                <a:sym typeface="Arial"/>
              </a:rPr>
              <a:t>General Description</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An ESL/pull-out program model is an English acquisition program that serves students identified as English learners through English instruction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Certifications</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provided by an appropriately certified ESL teacher under the TEC, §29.061(c) through English language arts and reading.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Goal</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The goal of ESL pull-out is for English learners to attain full proficiency in English in order to participate equitably in school. </a:t>
            </a:r>
            <a:endParaRPr/>
          </a:p>
          <a:p>
            <a:pPr indent="0" lvl="0" marL="0" rtl="0" algn="l">
              <a:lnSpc>
                <a:spcPct val="90000"/>
              </a:lnSpc>
              <a:spcBef>
                <a:spcPts val="600"/>
              </a:spcBef>
              <a:spcAft>
                <a:spcPts val="0"/>
              </a:spcAft>
              <a:buClr>
                <a:srgbClr val="FF8134"/>
              </a:buClr>
              <a:buSzPts val="1800"/>
              <a:buNone/>
            </a:pPr>
            <a:r>
              <a:rPr b="1" lang="en-US" sz="1800">
                <a:solidFill>
                  <a:srgbClr val="323F4F"/>
                </a:solidFill>
                <a:latin typeface="Arial"/>
                <a:ea typeface="Arial"/>
                <a:cs typeface="Arial"/>
                <a:sym typeface="Arial"/>
              </a:rPr>
              <a:t>Instructional Approach</a:t>
            </a:r>
            <a:endParaRPr sz="1800">
              <a:solidFill>
                <a:srgbClr val="323F4F"/>
              </a:solidFill>
              <a:latin typeface="Arial"/>
              <a:ea typeface="Arial"/>
              <a:cs typeface="Arial"/>
              <a:sym typeface="Arial"/>
            </a:endParaRPr>
          </a:p>
          <a:p>
            <a:pPr indent="-228600" lvl="0" marL="228600" rtl="0" algn="l">
              <a:lnSpc>
                <a:spcPct val="90000"/>
              </a:lnSpc>
              <a:spcBef>
                <a:spcPts val="6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This model targets English language development through academic content instruction that is linguistically and culturally responsive in English language arts and reading. Instruction shall be provided by the ESL teacher in a pull-out or inclusionary delivery model.</a:t>
            </a:r>
            <a:endParaRPr/>
          </a:p>
          <a:p>
            <a:pPr indent="0" lvl="0" marL="0" rtl="0" algn="l">
              <a:lnSpc>
                <a:spcPct val="90000"/>
              </a:lnSpc>
              <a:spcBef>
                <a:spcPts val="600"/>
              </a:spcBef>
              <a:spcAft>
                <a:spcPts val="0"/>
              </a:spcAft>
              <a:buClr>
                <a:schemeClr val="dk1"/>
              </a:buClr>
              <a:buSzPts val="2000"/>
              <a:buNone/>
            </a:pPr>
            <a:r>
              <a:t/>
            </a:r>
            <a:endParaRPr sz="2000">
              <a:solidFill>
                <a:srgbClr val="323F4F"/>
              </a:solidFill>
              <a:latin typeface="Arial"/>
              <a:ea typeface="Arial"/>
              <a:cs typeface="Arial"/>
              <a:sym typeface="Arial"/>
            </a:endParaRPr>
          </a:p>
        </p:txBody>
      </p:sp>
      <p:sp>
        <p:nvSpPr>
          <p:cNvPr id="604" name="Google Shape;604;p8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0" name="Shape 610"/>
        <p:cNvGrpSpPr/>
        <p:nvPr/>
      </p:nvGrpSpPr>
      <p:grpSpPr>
        <a:xfrm>
          <a:off x="0" y="0"/>
          <a:ext cx="0" cy="0"/>
          <a:chOff x="0" y="0"/>
          <a:chExt cx="0" cy="0"/>
        </a:xfrm>
      </p:grpSpPr>
      <p:sp>
        <p:nvSpPr>
          <p:cNvPr id="611" name="Google Shape;611;p81"/>
          <p:cNvSpPr txBox="1"/>
          <p:nvPr>
            <p:ph type="title"/>
          </p:nvPr>
        </p:nvSpPr>
        <p:spPr>
          <a:xfrm>
            <a:off x="87926" y="394804"/>
            <a:ext cx="8539316" cy="89295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Summary: State-approved ESL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Program Models</a:t>
            </a:r>
            <a:endParaRPr/>
          </a:p>
        </p:txBody>
      </p:sp>
      <p:graphicFrame>
        <p:nvGraphicFramePr>
          <p:cNvPr id="612" name="Google Shape;612;p81"/>
          <p:cNvGraphicFramePr/>
          <p:nvPr/>
        </p:nvGraphicFramePr>
        <p:xfrm>
          <a:off x="353962" y="1622323"/>
          <a:ext cx="3000000" cy="3000000"/>
        </p:xfrm>
        <a:graphic>
          <a:graphicData uri="http://schemas.openxmlformats.org/drawingml/2006/table">
            <a:tbl>
              <a:tblPr bandRow="1" firstRow="1">
                <a:noFill/>
                <a:tableStyleId>{5BBAE0E3-008A-4F04-AFEF-2BD3A0350FAB}</a:tableStyleId>
              </a:tblPr>
              <a:tblGrid>
                <a:gridCol w="1773900"/>
                <a:gridCol w="2388400"/>
                <a:gridCol w="4502875"/>
              </a:tblGrid>
              <a:tr h="433075">
                <a:tc>
                  <a:txBody>
                    <a:bodyPr/>
                    <a:lstStyle/>
                    <a:p>
                      <a:pPr indent="0" lvl="0" marL="0" marR="0" rtl="0" algn="ctr">
                        <a:spcBef>
                          <a:spcPts val="0"/>
                        </a:spcBef>
                        <a:spcAft>
                          <a:spcPts val="0"/>
                        </a:spcAft>
                        <a:buNone/>
                      </a:pPr>
                      <a:r>
                        <a:rPr lang="en-US" sz="1600">
                          <a:latin typeface="Arial"/>
                          <a:ea typeface="Arial"/>
                          <a:cs typeface="Arial"/>
                          <a:sym typeface="Arial"/>
                        </a:rPr>
                        <a:t>Program Model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c>
                  <a:txBody>
                    <a:bodyPr/>
                    <a:lstStyle/>
                    <a:p>
                      <a:pPr indent="0" lvl="0" marL="0" marR="0" rtl="0" algn="ctr">
                        <a:spcBef>
                          <a:spcPts val="0"/>
                        </a:spcBef>
                        <a:spcAft>
                          <a:spcPts val="0"/>
                        </a:spcAft>
                        <a:buNone/>
                      </a:pPr>
                      <a:r>
                        <a:rPr lang="en-US" sz="1600">
                          <a:latin typeface="Arial"/>
                          <a:ea typeface="Arial"/>
                          <a:cs typeface="Arial"/>
                          <a:sym typeface="Arial"/>
                        </a:rPr>
                        <a:t>Goal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c>
                  <a:txBody>
                    <a:bodyPr/>
                    <a:lstStyle/>
                    <a:p>
                      <a:pPr indent="0" lvl="0" marL="0" marR="0" rtl="0" algn="ctr">
                        <a:spcBef>
                          <a:spcPts val="0"/>
                        </a:spcBef>
                        <a:spcAft>
                          <a:spcPts val="0"/>
                        </a:spcAft>
                        <a:buNone/>
                      </a:pPr>
                      <a:r>
                        <a:rPr lang="en-US" sz="1600">
                          <a:latin typeface="Arial"/>
                          <a:ea typeface="Arial"/>
                          <a:cs typeface="Arial"/>
                          <a:sym typeface="Arial"/>
                        </a:rPr>
                        <a:t>Instructional Approach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323F4F"/>
                    </a:solidFill>
                  </a:tcPr>
                </a:tc>
              </a:tr>
              <a:tr h="1391600">
                <a:tc>
                  <a:txBody>
                    <a:bodyPr/>
                    <a:lstStyle/>
                    <a:p>
                      <a:pPr indent="0" lvl="0" marL="0" marR="0" rtl="0" algn="ctr">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Content-Based ESL</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DF8B5"/>
                    </a:solidFill>
                  </a:tcPr>
                </a:tc>
                <a:tc rowSpan="2">
                  <a:txBody>
                    <a:bodyPr/>
                    <a:lstStyle/>
                    <a:p>
                      <a:pPr indent="0" lvl="0" marL="0" marR="0" rtl="0" algn="l">
                        <a:lnSpc>
                          <a:spcPct val="100000"/>
                        </a:lnSpc>
                        <a:spcBef>
                          <a:spcPts val="0"/>
                        </a:spcBef>
                        <a:spcAft>
                          <a:spcPts val="0"/>
                        </a:spcAft>
                        <a:buClr>
                          <a:schemeClr val="dk1"/>
                        </a:buClr>
                        <a:buSzPts val="1800"/>
                        <a:buFont typeface="Calibri"/>
                        <a:buNone/>
                      </a:pPr>
                      <a:r>
                        <a:t/>
                      </a:r>
                      <a:endParaRPr sz="1800"/>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t/>
                      </a:r>
                      <a:endParaRPr sz="18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DF8B5"/>
                    </a:solidFill>
                  </a:tcPr>
                </a:tc>
              </a:tr>
              <a:tr h="2846925">
                <a:tc>
                  <a:txBody>
                    <a:bodyPr/>
                    <a:lstStyle/>
                    <a:p>
                      <a:pPr indent="0" lvl="0" marL="0" marR="0" rtl="0" algn="ctr">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Pull-Out   </a:t>
                      </a:r>
                      <a:endParaRPr/>
                    </a:p>
                    <a:p>
                      <a:pPr indent="0" lvl="0" marL="0" marR="0" rtl="0" algn="ctr">
                        <a:lnSpc>
                          <a:spcPct val="100000"/>
                        </a:lnSpc>
                        <a:spcBef>
                          <a:spcPts val="0"/>
                        </a:spcBef>
                        <a:spcAft>
                          <a:spcPts val="0"/>
                        </a:spcAft>
                        <a:buClr>
                          <a:schemeClr val="dk1"/>
                        </a:buClr>
                        <a:buSzPts val="1500"/>
                        <a:buFont typeface="Arial"/>
                        <a:buNone/>
                      </a:pPr>
                      <a:r>
                        <a:rPr lang="en-US" sz="1500">
                          <a:latin typeface="Arial"/>
                          <a:ea typeface="Arial"/>
                          <a:cs typeface="Arial"/>
                          <a:sym typeface="Arial"/>
                        </a:rPr>
                        <a:t>ESL </a:t>
                      </a:r>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DEDED"/>
                    </a:solidFill>
                  </a:tcPr>
                </a:tc>
                <a:tc vMerge="1"/>
                <a:tc>
                  <a:txBody>
                    <a:bodyPr/>
                    <a:lstStyle/>
                    <a:p>
                      <a:pPr indent="0" lvl="0" marL="0" marR="0" rtl="0" algn="l">
                        <a:spcBef>
                          <a:spcPts val="0"/>
                        </a:spcBef>
                        <a:spcAft>
                          <a:spcPts val="0"/>
                        </a:spcAft>
                        <a:buNone/>
                      </a:pPr>
                      <a:r>
                        <a:t/>
                      </a:r>
                      <a:endParaRPr sz="18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DEDED"/>
                    </a:solidFill>
                  </a:tcPr>
                </a:tc>
              </a:tr>
            </a:tbl>
          </a:graphicData>
        </a:graphic>
      </p:graphicFrame>
      <p:sp>
        <p:nvSpPr>
          <p:cNvPr id="613" name="Google Shape;613;p81"/>
          <p:cNvSpPr txBox="1"/>
          <p:nvPr/>
        </p:nvSpPr>
        <p:spPr>
          <a:xfrm>
            <a:off x="2128759" y="3044740"/>
            <a:ext cx="2246061" cy="124649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English learners will attain full proficiency in English in order to participate equitably in school.</a:t>
            </a:r>
            <a:endParaRPr/>
          </a:p>
        </p:txBody>
      </p:sp>
      <p:sp>
        <p:nvSpPr>
          <p:cNvPr id="614" name="Google Shape;614;p81"/>
          <p:cNvSpPr txBox="1"/>
          <p:nvPr/>
        </p:nvSpPr>
        <p:spPr>
          <a:xfrm>
            <a:off x="4569727" y="2088861"/>
            <a:ext cx="4429434" cy="124649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English learners receive all content area</a:t>
            </a:r>
            <a:r>
              <a:rPr lang="en-US" sz="1500">
                <a:solidFill>
                  <a:srgbClr val="000000"/>
                </a:solidFill>
                <a:latin typeface="Arial"/>
                <a:ea typeface="Arial"/>
                <a:cs typeface="Arial"/>
                <a:sym typeface="Arial"/>
              </a:rPr>
              <a:t> </a:t>
            </a:r>
            <a:r>
              <a:rPr b="0" i="0" lang="en-US" sz="1500" u="none" cap="none" strike="noStrike">
                <a:solidFill>
                  <a:srgbClr val="000000"/>
                </a:solidFill>
                <a:latin typeface="Arial"/>
                <a:ea typeface="Arial"/>
                <a:cs typeface="Arial"/>
                <a:sym typeface="Arial"/>
              </a:rPr>
              <a:t>instruction (English language arts and reading, mathematics, science, and social studies) by teacher(s) certified in ESL and the appropriate grade level and content area.</a:t>
            </a:r>
            <a:endParaRPr/>
          </a:p>
        </p:txBody>
      </p:sp>
      <p:sp>
        <p:nvSpPr>
          <p:cNvPr id="615" name="Google Shape;615;p81"/>
          <p:cNvSpPr txBox="1"/>
          <p:nvPr/>
        </p:nvSpPr>
        <p:spPr>
          <a:xfrm>
            <a:off x="4569727" y="3476258"/>
            <a:ext cx="4390437" cy="78483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English learners receive instruction in English language arts and reading (ELAR) by an ESL certified teacher. </a:t>
            </a:r>
            <a:endParaRPr/>
          </a:p>
        </p:txBody>
      </p:sp>
      <p:sp>
        <p:nvSpPr>
          <p:cNvPr id="616" name="Google Shape;616;p81"/>
          <p:cNvSpPr txBox="1"/>
          <p:nvPr/>
        </p:nvSpPr>
        <p:spPr>
          <a:xfrm>
            <a:off x="4569727" y="4296421"/>
            <a:ext cx="4424517" cy="193899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A pull-out model can be implemented </a:t>
            </a:r>
            <a:endParaRPr/>
          </a:p>
          <a:p>
            <a:pPr indent="-285750" lvl="0" marL="285750" marR="0" rtl="0" algn="l">
              <a:lnSpc>
                <a:spcPct val="100000"/>
              </a:lnSpc>
              <a:spcBef>
                <a:spcPts val="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by an ELAR and ESL certified teacher within the ELAR classroom</a:t>
            </a:r>
            <a:endParaRPr/>
          </a:p>
          <a:p>
            <a:pPr indent="-285750" lvl="0" marL="285750" marR="0" rtl="0" algn="l">
              <a:lnSpc>
                <a:spcPct val="100000"/>
              </a:lnSpc>
              <a:spcBef>
                <a:spcPts val="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through co-teaching of an ESL certified teacher and ELAR certified teacher </a:t>
            </a:r>
            <a:endParaRPr/>
          </a:p>
          <a:p>
            <a:pPr indent="-285750" lvl="0" marL="285750" marR="0" rtl="0" algn="l">
              <a:lnSpc>
                <a:spcPct val="100000"/>
              </a:lnSpc>
              <a:spcBef>
                <a:spcPts val="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through an additional ESL/ELAR course provided by an ESL and ELAR certified teacher </a:t>
            </a:r>
            <a:endParaRPr/>
          </a:p>
        </p:txBody>
      </p:sp>
      <p:sp>
        <p:nvSpPr>
          <p:cNvPr id="617" name="Google Shape;617;p8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20</a:t>
            </a:r>
            <a:endParaRPr>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64"/>
          <p:cNvSpPr txBox="1"/>
          <p:nvPr>
            <p:ph type="title"/>
          </p:nvPr>
        </p:nvSpPr>
        <p:spPr>
          <a:xfrm>
            <a:off x="115696" y="365126"/>
            <a:ext cx="7886700" cy="101762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Copyright © Notice</a:t>
            </a:r>
            <a:endParaRPr/>
          </a:p>
        </p:txBody>
      </p:sp>
      <p:sp>
        <p:nvSpPr>
          <p:cNvPr id="426" name="Google Shape;426;p64"/>
          <p:cNvSpPr txBox="1"/>
          <p:nvPr>
            <p:ph idx="1" type="body"/>
          </p:nvPr>
        </p:nvSpPr>
        <p:spPr>
          <a:xfrm>
            <a:off x="182602" y="1825625"/>
            <a:ext cx="8805280" cy="435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323F4F"/>
              </a:buClr>
              <a:buSzPts val="2200"/>
              <a:buNone/>
            </a:pPr>
            <a:r>
              <a:rPr lang="en-US" sz="2200">
                <a:solidFill>
                  <a:srgbClr val="323F4F"/>
                </a:solidFill>
                <a:latin typeface="Arial"/>
                <a:ea typeface="Arial"/>
                <a:cs typeface="Arial"/>
                <a:sym typeface="Arial"/>
              </a:rPr>
              <a:t>Copyright © 2020. Texas Education Agency.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All Rights Reserved.</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For more information, please contact: copyrights@tea.texas.gov</a:t>
            </a:r>
            <a:endParaRPr/>
          </a:p>
          <a:p>
            <a:pPr indent="0" lvl="0" marL="0" rtl="0" algn="l">
              <a:lnSpc>
                <a:spcPct val="90000"/>
              </a:lnSpc>
              <a:spcBef>
                <a:spcPts val="1000"/>
              </a:spcBef>
              <a:spcAft>
                <a:spcPts val="0"/>
              </a:spcAft>
              <a:buClr>
                <a:schemeClr val="dk1"/>
              </a:buClr>
              <a:buSzPts val="2200"/>
              <a:buNone/>
            </a:pPr>
            <a:r>
              <a:t/>
            </a:r>
            <a:endParaRPr sz="2200">
              <a:solidFill>
                <a:srgbClr val="323F4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82"/>
          <p:cNvSpPr txBox="1"/>
          <p:nvPr>
            <p:ph type="title"/>
          </p:nvPr>
        </p:nvSpPr>
        <p:spPr>
          <a:xfrm>
            <a:off x="106076" y="486691"/>
            <a:ext cx="8146909" cy="1078447"/>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Additions to the Required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Bilingual or ESL Program </a:t>
            </a:r>
            <a:br>
              <a:rPr b="1" lang="en-US" sz="2880">
                <a:solidFill>
                  <a:srgbClr val="323F4F"/>
                </a:solidFill>
                <a:latin typeface="Arial"/>
                <a:ea typeface="Arial"/>
                <a:cs typeface="Arial"/>
                <a:sym typeface="Arial"/>
              </a:rPr>
            </a:br>
            <a:endParaRPr b="1" sz="2880">
              <a:solidFill>
                <a:srgbClr val="FF0000"/>
              </a:solidFill>
              <a:latin typeface="Arial"/>
              <a:ea typeface="Arial"/>
              <a:cs typeface="Arial"/>
              <a:sym typeface="Arial"/>
            </a:endParaRPr>
          </a:p>
        </p:txBody>
      </p:sp>
      <p:sp>
        <p:nvSpPr>
          <p:cNvPr id="625" name="Google Shape;625;p82"/>
          <p:cNvSpPr txBox="1"/>
          <p:nvPr>
            <p:ph idx="1" type="body"/>
          </p:nvPr>
        </p:nvSpPr>
        <p:spPr>
          <a:xfrm>
            <a:off x="206477" y="1610608"/>
            <a:ext cx="8480323" cy="470027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In addition to the required bilingual and/or ESL programs, school districts are authorized to establish a bilingual education program </a:t>
            </a:r>
            <a:endParaRPr/>
          </a:p>
          <a:p>
            <a:pPr indent="-228600" lvl="1" marL="685800" rtl="0" algn="l">
              <a:lnSpc>
                <a:spcPct val="90000"/>
              </a:lnSpc>
              <a:spcBef>
                <a:spcPts val="1200"/>
              </a:spcBef>
              <a:spcAft>
                <a:spcPts val="0"/>
              </a:spcAft>
              <a:buClr>
                <a:srgbClr val="323F4F"/>
              </a:buClr>
              <a:buSzPts val="2000"/>
              <a:buFont typeface="Courier New"/>
              <a:buChar char="o"/>
            </a:pPr>
            <a:r>
              <a:rPr lang="en-US" sz="2000">
                <a:solidFill>
                  <a:srgbClr val="323F4F"/>
                </a:solidFill>
                <a:latin typeface="Arial"/>
                <a:ea typeface="Arial"/>
                <a:cs typeface="Arial"/>
                <a:sym typeface="Arial"/>
              </a:rPr>
              <a:t>even if they have an </a:t>
            </a:r>
            <a:r>
              <a:rPr b="1" lang="en-US" sz="2000">
                <a:solidFill>
                  <a:srgbClr val="323F4F"/>
                </a:solidFill>
                <a:latin typeface="Arial"/>
                <a:ea typeface="Arial"/>
                <a:cs typeface="Arial"/>
                <a:sym typeface="Arial"/>
              </a:rPr>
              <a:t>enrollment of fewer than 20 English learners in any language classification in the same grade level district-wide</a:t>
            </a:r>
            <a:r>
              <a:rPr lang="en-US" sz="2000">
                <a:solidFill>
                  <a:srgbClr val="323F4F"/>
                </a:solidFill>
                <a:latin typeface="Arial"/>
                <a:ea typeface="Arial"/>
                <a:cs typeface="Arial"/>
                <a:sym typeface="Arial"/>
              </a:rPr>
              <a:t> and are not required to do so under subsection (a) of this section. Under this authorization, school districts shall adhere to all program requirements as described in §§89.1210, 89.1227, 89.1228, and 89.1229 of this title.</a:t>
            </a:r>
            <a:endParaRPr/>
          </a:p>
          <a:p>
            <a:pPr indent="-228600" lvl="1" marL="685800" rtl="0" algn="l">
              <a:lnSpc>
                <a:spcPct val="90000"/>
              </a:lnSpc>
              <a:spcBef>
                <a:spcPts val="1200"/>
              </a:spcBef>
              <a:spcAft>
                <a:spcPts val="0"/>
              </a:spcAft>
              <a:buClr>
                <a:srgbClr val="323F4F"/>
              </a:buClr>
              <a:buSzPts val="2000"/>
              <a:buFont typeface="Courier New"/>
              <a:buChar char="o"/>
            </a:pPr>
            <a:r>
              <a:rPr lang="en-US" sz="2000">
                <a:solidFill>
                  <a:srgbClr val="323F4F"/>
                </a:solidFill>
                <a:latin typeface="Arial"/>
                <a:ea typeface="Arial"/>
                <a:cs typeface="Arial"/>
                <a:sym typeface="Arial"/>
              </a:rPr>
              <a:t>at </a:t>
            </a:r>
            <a:r>
              <a:rPr b="1" lang="en-US" sz="2000">
                <a:solidFill>
                  <a:srgbClr val="323F4F"/>
                </a:solidFill>
                <a:latin typeface="Arial"/>
                <a:ea typeface="Arial"/>
                <a:cs typeface="Arial"/>
                <a:sym typeface="Arial"/>
              </a:rPr>
              <a:t>grade levels in which the bilingual education program is not required </a:t>
            </a:r>
            <a:r>
              <a:rPr lang="en-US" sz="2000">
                <a:solidFill>
                  <a:srgbClr val="323F4F"/>
                </a:solidFill>
                <a:latin typeface="Arial"/>
                <a:ea typeface="Arial"/>
                <a:cs typeface="Arial"/>
                <a:sym typeface="Arial"/>
              </a:rPr>
              <a:t>under subsection (a) of this section. Under this authorization, school districts shall adhere to all program requirements as described in §§89.1210, 89.1227, 89.1228, and 89.1229 of this title.</a:t>
            </a:r>
            <a:endParaRPr>
              <a:solidFill>
                <a:srgbClr val="323F4F"/>
              </a:solidFill>
              <a:latin typeface="Arial"/>
              <a:ea typeface="Arial"/>
              <a:cs typeface="Arial"/>
              <a:sym typeface="Arial"/>
            </a:endParaRPr>
          </a:p>
          <a:p>
            <a:pPr indent="-101600" lvl="1" marL="685800" rtl="0" algn="l">
              <a:lnSpc>
                <a:spcPct val="90000"/>
              </a:lnSpc>
              <a:spcBef>
                <a:spcPts val="1200"/>
              </a:spcBef>
              <a:spcAft>
                <a:spcPts val="0"/>
              </a:spcAft>
              <a:buClr>
                <a:schemeClr val="dk1"/>
              </a:buClr>
              <a:buSzPts val="2000"/>
              <a:buFont typeface="Courier New"/>
              <a:buNone/>
            </a:pPr>
            <a:r>
              <a:t/>
            </a:r>
            <a:endParaRPr sz="2000">
              <a:solidFill>
                <a:srgbClr val="323F4F"/>
              </a:solidFill>
              <a:latin typeface="Arial"/>
              <a:ea typeface="Arial"/>
              <a:cs typeface="Arial"/>
              <a:sym typeface="Arial"/>
            </a:endParaRPr>
          </a:p>
          <a:p>
            <a:pPr indent="0" lvl="1" marL="457200" rtl="0" algn="l">
              <a:lnSpc>
                <a:spcPct val="90000"/>
              </a:lnSpc>
              <a:spcBef>
                <a:spcPts val="1200"/>
              </a:spcBef>
              <a:spcAft>
                <a:spcPts val="0"/>
              </a:spcAft>
              <a:buClr>
                <a:schemeClr val="dk1"/>
              </a:buClr>
              <a:buSzPts val="1800"/>
              <a:buNone/>
            </a:pPr>
            <a:r>
              <a:t/>
            </a:r>
            <a:endParaRPr sz="1800">
              <a:solidFill>
                <a:srgbClr val="323F4F"/>
              </a:solidFill>
              <a:latin typeface="Arial"/>
              <a:ea typeface="Arial"/>
              <a:cs typeface="Arial"/>
              <a:sym typeface="Arial"/>
            </a:endParaRPr>
          </a:p>
        </p:txBody>
      </p:sp>
      <p:sp>
        <p:nvSpPr>
          <p:cNvPr id="626" name="Google Shape;626;p8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2" name="Shape 632"/>
        <p:cNvGrpSpPr/>
        <p:nvPr/>
      </p:nvGrpSpPr>
      <p:grpSpPr>
        <a:xfrm>
          <a:off x="0" y="0"/>
          <a:ext cx="0" cy="0"/>
          <a:chOff x="0" y="0"/>
          <a:chExt cx="0" cy="0"/>
        </a:xfrm>
      </p:grpSpPr>
      <p:sp>
        <p:nvSpPr>
          <p:cNvPr id="633" name="Google Shape;633;p83"/>
          <p:cNvSpPr txBox="1"/>
          <p:nvPr>
            <p:ph type="title"/>
          </p:nvPr>
        </p:nvSpPr>
        <p:spPr>
          <a:xfrm>
            <a:off x="52755" y="571022"/>
            <a:ext cx="7887077" cy="103958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Proficient Student Participation</a:t>
            </a:r>
            <a:br>
              <a:rPr b="1" lang="en-US" sz="3600">
                <a:solidFill>
                  <a:srgbClr val="323F4F"/>
                </a:solidFill>
                <a:latin typeface="Arial"/>
                <a:ea typeface="Arial"/>
                <a:cs typeface="Arial"/>
                <a:sym typeface="Arial"/>
              </a:rPr>
            </a:br>
            <a:endParaRPr b="1" sz="3600">
              <a:solidFill>
                <a:srgbClr val="FF0000"/>
              </a:solidFill>
              <a:latin typeface="Arial"/>
              <a:ea typeface="Arial"/>
              <a:cs typeface="Arial"/>
              <a:sym typeface="Arial"/>
            </a:endParaRPr>
          </a:p>
        </p:txBody>
      </p:sp>
      <p:sp>
        <p:nvSpPr>
          <p:cNvPr id="634" name="Google Shape;634;p83"/>
          <p:cNvSpPr txBox="1"/>
          <p:nvPr>
            <p:ph idx="1" type="body"/>
          </p:nvPr>
        </p:nvSpPr>
        <p:spPr>
          <a:xfrm>
            <a:off x="363071" y="1787593"/>
            <a:ext cx="8323729" cy="399377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School districts may enroll students who are not English learners in the bilingual education program or the ESL program in accordance with TEC, §29.058.</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Students who are not English learners (English proficient) must have parent or guardian approval to be enrolled in the bilingual education or ESL program (89.1228 (d)).</a:t>
            </a:r>
            <a:endParaRPr/>
          </a:p>
          <a:p>
            <a:pPr indent="0" lvl="0" marL="0" rtl="0" algn="l">
              <a:lnSpc>
                <a:spcPct val="90000"/>
              </a:lnSpc>
              <a:spcBef>
                <a:spcPts val="1200"/>
              </a:spcBef>
              <a:spcAft>
                <a:spcPts val="0"/>
              </a:spcAft>
              <a:buClr>
                <a:schemeClr val="dk1"/>
              </a:buClr>
              <a:buSzPts val="2400"/>
              <a:buNone/>
            </a:pPr>
            <a:r>
              <a:t/>
            </a:r>
            <a:endParaRPr sz="2400">
              <a:solidFill>
                <a:srgbClr val="323F4F"/>
              </a:solidFill>
              <a:latin typeface="Arial"/>
              <a:ea typeface="Arial"/>
              <a:cs typeface="Arial"/>
              <a:sym typeface="Arial"/>
            </a:endParaRPr>
          </a:p>
          <a:p>
            <a:pPr indent="-101600" lvl="1" marL="685800" rtl="0" algn="l">
              <a:lnSpc>
                <a:spcPct val="90000"/>
              </a:lnSpc>
              <a:spcBef>
                <a:spcPts val="1200"/>
              </a:spcBef>
              <a:spcAft>
                <a:spcPts val="0"/>
              </a:spcAft>
              <a:buClr>
                <a:schemeClr val="dk1"/>
              </a:buClr>
              <a:buSzPts val="2000"/>
              <a:buFont typeface="Courier New"/>
              <a:buNone/>
            </a:pPr>
            <a:r>
              <a:t/>
            </a:r>
            <a:endParaRPr sz="2000">
              <a:solidFill>
                <a:srgbClr val="323F4F"/>
              </a:solidFill>
              <a:latin typeface="Arial"/>
              <a:ea typeface="Arial"/>
              <a:cs typeface="Arial"/>
              <a:sym typeface="Arial"/>
            </a:endParaRPr>
          </a:p>
          <a:p>
            <a:pPr indent="0" lvl="1" marL="457200" rtl="0" algn="l">
              <a:lnSpc>
                <a:spcPct val="90000"/>
              </a:lnSpc>
              <a:spcBef>
                <a:spcPts val="1200"/>
              </a:spcBef>
              <a:spcAft>
                <a:spcPts val="0"/>
              </a:spcAft>
              <a:buClr>
                <a:schemeClr val="dk1"/>
              </a:buClr>
              <a:buSzPts val="1800"/>
              <a:buNone/>
            </a:pPr>
            <a:r>
              <a:t/>
            </a:r>
            <a:endParaRPr sz="1800">
              <a:solidFill>
                <a:srgbClr val="323F4F"/>
              </a:solidFill>
              <a:latin typeface="Arial"/>
              <a:ea typeface="Arial"/>
              <a:cs typeface="Arial"/>
              <a:sym typeface="Arial"/>
            </a:endParaRPr>
          </a:p>
        </p:txBody>
      </p:sp>
      <p:sp>
        <p:nvSpPr>
          <p:cNvPr id="635" name="Google Shape;635;p8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1" name="Shape 641"/>
        <p:cNvGrpSpPr/>
        <p:nvPr/>
      </p:nvGrpSpPr>
      <p:grpSpPr>
        <a:xfrm>
          <a:off x="0" y="0"/>
          <a:ext cx="0" cy="0"/>
          <a:chOff x="0" y="0"/>
          <a:chExt cx="0" cy="0"/>
        </a:xfrm>
      </p:grpSpPr>
      <p:sp>
        <p:nvSpPr>
          <p:cNvPr id="642" name="Google Shape;642;p84"/>
          <p:cNvSpPr txBox="1"/>
          <p:nvPr>
            <p:ph type="title"/>
          </p:nvPr>
        </p:nvSpPr>
        <p:spPr>
          <a:xfrm>
            <a:off x="35170" y="434797"/>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Dual-Identified Students</a:t>
            </a:r>
            <a:endParaRPr/>
          </a:p>
        </p:txBody>
      </p:sp>
      <p:sp>
        <p:nvSpPr>
          <p:cNvPr id="643" name="Google Shape;643;p84"/>
          <p:cNvSpPr txBox="1"/>
          <p:nvPr>
            <p:ph idx="1" type="body"/>
          </p:nvPr>
        </p:nvSpPr>
        <p:spPr>
          <a:xfrm>
            <a:off x="363071" y="1743340"/>
            <a:ext cx="8559703" cy="300317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As an English learner with special needs is served through both special education and language programs, the district shall:</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Facilitate that support is provided within the language program to ensure access to the content of the student’s Individualized Education Program (IEP) goals. </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Ensure that special educators who serve English learners in a self-contained setting are appropriately certified in bilingual education or ESL, in addition to certification in special education.</a:t>
            </a:r>
            <a:endParaRPr/>
          </a:p>
        </p:txBody>
      </p:sp>
      <p:sp>
        <p:nvSpPr>
          <p:cNvPr id="644" name="Google Shape;644;p8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0" name="Shape 650"/>
        <p:cNvGrpSpPr/>
        <p:nvPr/>
      </p:nvGrpSpPr>
      <p:grpSpPr>
        <a:xfrm>
          <a:off x="0" y="0"/>
          <a:ext cx="0" cy="0"/>
          <a:chOff x="0" y="0"/>
          <a:chExt cx="0" cy="0"/>
        </a:xfrm>
      </p:grpSpPr>
      <p:sp>
        <p:nvSpPr>
          <p:cNvPr id="651" name="Google Shape;651;p85"/>
          <p:cNvSpPr txBox="1"/>
          <p:nvPr>
            <p:ph type="title"/>
          </p:nvPr>
        </p:nvSpPr>
        <p:spPr>
          <a:xfrm>
            <a:off x="104119" y="448891"/>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Staffing</a:t>
            </a:r>
            <a:endParaRPr/>
          </a:p>
        </p:txBody>
      </p:sp>
      <p:sp>
        <p:nvSpPr>
          <p:cNvPr id="652" name="Google Shape;652;p85"/>
          <p:cNvSpPr txBox="1"/>
          <p:nvPr>
            <p:ph idx="1" type="body"/>
          </p:nvPr>
        </p:nvSpPr>
        <p:spPr>
          <a:xfrm>
            <a:off x="104119" y="1546598"/>
            <a:ext cx="8848151" cy="445599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School districts that are unable to employ a sufficient number of teachers shall:</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take all reasonable affirmative steps to assign appropriately certified teachers to the required bilingual education (BE) and ESL programs.</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apply on or before November 1 for an exception to the bilingual education program or a waiver of the certification requirements in the ESL program</a:t>
            </a:r>
            <a:endParaRPr sz="2800">
              <a:solidFill>
                <a:srgbClr val="323F4F"/>
              </a:solidFill>
              <a:latin typeface="Arial"/>
              <a:ea typeface="Arial"/>
              <a:cs typeface="Arial"/>
              <a:sym typeface="Arial"/>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The approval of an exception to the bilingual education program or an ESL waiver </a:t>
            </a:r>
            <a:r>
              <a:rPr lang="en-US" u="sng">
                <a:solidFill>
                  <a:srgbClr val="323F4F"/>
                </a:solidFill>
                <a:latin typeface="Arial"/>
                <a:ea typeface="Arial"/>
                <a:cs typeface="Arial"/>
                <a:sym typeface="Arial"/>
              </a:rPr>
              <a:t>shall be valid only during the school year for which it was granted</a:t>
            </a:r>
            <a:r>
              <a:rPr lang="en-US">
                <a:solidFill>
                  <a:srgbClr val="323F4F"/>
                </a:solidFill>
                <a:latin typeface="Arial"/>
                <a:ea typeface="Arial"/>
                <a:cs typeface="Arial"/>
                <a:sym typeface="Arial"/>
              </a:rPr>
              <a:t>.</a:t>
            </a:r>
            <a:endParaRPr/>
          </a:p>
        </p:txBody>
      </p:sp>
      <p:sp>
        <p:nvSpPr>
          <p:cNvPr id="653" name="Google Shape;653;p8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9" name="Shape 659"/>
        <p:cNvGrpSpPr/>
        <p:nvPr/>
      </p:nvGrpSpPr>
      <p:grpSpPr>
        <a:xfrm>
          <a:off x="0" y="0"/>
          <a:ext cx="0" cy="0"/>
          <a:chOff x="0" y="0"/>
          <a:chExt cx="0" cy="0"/>
        </a:xfrm>
      </p:grpSpPr>
      <p:sp>
        <p:nvSpPr>
          <p:cNvPr id="660" name="Google Shape;660;p86"/>
          <p:cNvSpPr txBox="1"/>
          <p:nvPr>
            <p:ph type="title"/>
          </p:nvPr>
        </p:nvSpPr>
        <p:spPr>
          <a:xfrm>
            <a:off x="52755" y="427758"/>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Staff Development</a:t>
            </a:r>
            <a:endParaRPr/>
          </a:p>
        </p:txBody>
      </p:sp>
      <p:sp>
        <p:nvSpPr>
          <p:cNvPr id="661" name="Google Shape;661;p86"/>
          <p:cNvSpPr txBox="1"/>
          <p:nvPr>
            <p:ph idx="1" type="body"/>
          </p:nvPr>
        </p:nvSpPr>
        <p:spPr>
          <a:xfrm>
            <a:off x="118874" y="1605590"/>
            <a:ext cx="8715410" cy="4790959"/>
          </a:xfrm>
          <a:prstGeom prst="rect">
            <a:avLst/>
          </a:prstGeom>
          <a:noFill/>
          <a:ln>
            <a:noFill/>
          </a:ln>
        </p:spPr>
        <p:txBody>
          <a:bodyPr anchorCtr="0" anchor="t" bIns="45700" lIns="91425" spcFirstLastPara="1" rIns="91425" wrap="square" tIns="45700">
            <a:noAutofit/>
          </a:bodyPr>
          <a:lstStyle/>
          <a:p>
            <a:pPr indent="-341313" lvl="0" marL="341313" rtl="0" algn="l">
              <a:lnSpc>
                <a:spcPct val="90000"/>
              </a:lnSpc>
              <a:spcBef>
                <a:spcPts val="0"/>
              </a:spcBef>
              <a:spcAft>
                <a:spcPts val="0"/>
              </a:spcAft>
              <a:buClr>
                <a:srgbClr val="323F4F"/>
              </a:buClr>
              <a:buSzPts val="2000"/>
              <a:buNone/>
            </a:pPr>
            <a:r>
              <a:rPr lang="en-US" sz="2000">
                <a:solidFill>
                  <a:srgbClr val="323F4F"/>
                </a:solidFill>
                <a:latin typeface="Arial"/>
                <a:ea typeface="Arial"/>
                <a:cs typeface="Arial"/>
                <a:sym typeface="Arial"/>
              </a:rPr>
              <a:t>(e) The commissioner of education shall encourage school districts to cooperate with colleges and universities to provide training for teachers assigned to the bilingual education and/or ESL programs.</a:t>
            </a:r>
            <a:endParaRPr/>
          </a:p>
          <a:p>
            <a:pPr indent="-341313" lvl="0" marL="341313" rtl="0" algn="l">
              <a:lnSpc>
                <a:spcPct val="90000"/>
              </a:lnSpc>
              <a:spcBef>
                <a:spcPts val="1200"/>
              </a:spcBef>
              <a:spcAft>
                <a:spcPts val="0"/>
              </a:spcAft>
              <a:buClr>
                <a:srgbClr val="323F4F"/>
              </a:buClr>
              <a:buSzPts val="2000"/>
              <a:buNone/>
            </a:pPr>
            <a:r>
              <a:rPr lang="en-US" sz="2000">
                <a:solidFill>
                  <a:srgbClr val="323F4F"/>
                </a:solidFill>
                <a:latin typeface="Arial"/>
                <a:ea typeface="Arial"/>
                <a:cs typeface="Arial"/>
                <a:sym typeface="Arial"/>
              </a:rPr>
              <a:t>(f) The Texas Education Agency shall develop, in collaboration with education service centers, resources for implementing bilingual education and ESL training programs. The materials shall provide a framework for:</a:t>
            </a:r>
            <a:endParaRPr/>
          </a:p>
          <a:p>
            <a:pPr indent="-336550" lvl="1" marL="736600" rtl="0" algn="l">
              <a:lnSpc>
                <a:spcPct val="90000"/>
              </a:lnSpc>
              <a:spcBef>
                <a:spcPts val="600"/>
              </a:spcBef>
              <a:spcAft>
                <a:spcPts val="0"/>
              </a:spcAft>
              <a:buClr>
                <a:srgbClr val="323F4F"/>
              </a:buClr>
              <a:buSzPts val="2000"/>
              <a:buNone/>
            </a:pPr>
            <a:r>
              <a:rPr lang="en-US" sz="2000">
                <a:solidFill>
                  <a:srgbClr val="323F4F"/>
                </a:solidFill>
                <a:latin typeface="Arial"/>
                <a:ea typeface="Arial"/>
                <a:cs typeface="Arial"/>
                <a:sym typeface="Arial"/>
              </a:rPr>
              <a:t>(1) developmentally appropriate bilingual education programs for early childhood through the elementary grades;</a:t>
            </a:r>
            <a:endParaRPr/>
          </a:p>
          <a:p>
            <a:pPr indent="-336550" lvl="1" marL="736600" rtl="0" algn="l">
              <a:lnSpc>
                <a:spcPct val="90000"/>
              </a:lnSpc>
              <a:spcBef>
                <a:spcPts val="600"/>
              </a:spcBef>
              <a:spcAft>
                <a:spcPts val="0"/>
              </a:spcAft>
              <a:buClr>
                <a:srgbClr val="323F4F"/>
              </a:buClr>
              <a:buSzPts val="2000"/>
              <a:buNone/>
            </a:pPr>
            <a:r>
              <a:rPr lang="en-US" sz="2000">
                <a:solidFill>
                  <a:srgbClr val="323F4F"/>
                </a:solidFill>
                <a:latin typeface="Arial"/>
                <a:ea typeface="Arial"/>
                <a:cs typeface="Arial"/>
                <a:sym typeface="Arial"/>
              </a:rPr>
              <a:t>(2) affectively, linguistically, and cognitively appropriate instruction in bilingual education and ESL programs in accordance with §89.1210(b)(1)-(3) of this title (relating to Program Content and Design); and</a:t>
            </a:r>
            <a:endParaRPr/>
          </a:p>
          <a:p>
            <a:pPr indent="-336550" lvl="1" marL="736600" rtl="0" algn="l">
              <a:lnSpc>
                <a:spcPct val="90000"/>
              </a:lnSpc>
              <a:spcBef>
                <a:spcPts val="600"/>
              </a:spcBef>
              <a:spcAft>
                <a:spcPts val="0"/>
              </a:spcAft>
              <a:buClr>
                <a:srgbClr val="323F4F"/>
              </a:buClr>
              <a:buSzPts val="2000"/>
              <a:buNone/>
            </a:pPr>
            <a:r>
              <a:rPr lang="en-US" sz="2000">
                <a:solidFill>
                  <a:srgbClr val="323F4F"/>
                </a:solidFill>
                <a:latin typeface="Arial"/>
                <a:ea typeface="Arial"/>
                <a:cs typeface="Arial"/>
                <a:sym typeface="Arial"/>
              </a:rPr>
              <a:t>(3) developmentally appropriate programs for English learners identified with multiple needs and/or exceptionalities.</a:t>
            </a:r>
            <a:endParaRPr/>
          </a:p>
        </p:txBody>
      </p:sp>
      <p:sp>
        <p:nvSpPr>
          <p:cNvPr id="662" name="Google Shape;662;p8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sp>
        <p:nvSpPr>
          <p:cNvPr id="669" name="Google Shape;669;p87"/>
          <p:cNvSpPr txBox="1"/>
          <p:nvPr>
            <p:ph type="title"/>
          </p:nvPr>
        </p:nvSpPr>
        <p:spPr>
          <a:xfrm>
            <a:off x="170523" y="460092"/>
            <a:ext cx="788165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Required Summer School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Programs</a:t>
            </a:r>
            <a:endParaRPr/>
          </a:p>
        </p:txBody>
      </p:sp>
      <p:sp>
        <p:nvSpPr>
          <p:cNvPr id="670" name="Google Shape;670;p87"/>
          <p:cNvSpPr txBox="1"/>
          <p:nvPr>
            <p:ph idx="1" type="body"/>
          </p:nvPr>
        </p:nvSpPr>
        <p:spPr>
          <a:xfrm>
            <a:off x="182291" y="1753079"/>
            <a:ext cx="8696237" cy="395454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Font typeface="Arial"/>
              <a:buChar char="•"/>
            </a:pPr>
            <a:r>
              <a:rPr lang="en-US">
                <a:solidFill>
                  <a:srgbClr val="323F4F"/>
                </a:solidFill>
                <a:latin typeface="Arial"/>
                <a:ea typeface="Arial"/>
                <a:cs typeface="Arial"/>
                <a:sym typeface="Arial"/>
              </a:rPr>
              <a:t>Summer school programs that are provided under the Texas Education Code (TEC), §29.060 for English learners who will be eligible for admission to kindergarten or Grade 1 at the beginning of the next school year shall be implemented in accordance with this section.</a:t>
            </a:r>
            <a:endParaRPr/>
          </a:p>
          <a:p>
            <a:pPr indent="-228600" lvl="0" marL="228600" rtl="0" algn="l">
              <a:lnSpc>
                <a:spcPct val="90000"/>
              </a:lnSpc>
              <a:spcBef>
                <a:spcPts val="1200"/>
              </a:spcBef>
              <a:spcAft>
                <a:spcPts val="0"/>
              </a:spcAft>
              <a:buClr>
                <a:srgbClr val="323F4F"/>
              </a:buClr>
              <a:buSzPts val="2800"/>
              <a:buFont typeface="Arial"/>
              <a:buChar char="•"/>
            </a:pPr>
            <a:r>
              <a:rPr lang="en-US">
                <a:solidFill>
                  <a:srgbClr val="323F4F"/>
                </a:solidFill>
                <a:latin typeface="Arial"/>
                <a:ea typeface="Arial"/>
                <a:cs typeface="Arial"/>
                <a:sym typeface="Arial"/>
              </a:rPr>
              <a:t>A parent or guardian must have approved placement of the English learner in the required bilingual or ESL program.</a:t>
            </a:r>
            <a:endParaRPr/>
          </a:p>
          <a:p>
            <a:pPr indent="-50800" lvl="0" marL="228600" rtl="0" algn="l">
              <a:lnSpc>
                <a:spcPct val="90000"/>
              </a:lnSpc>
              <a:spcBef>
                <a:spcPts val="1200"/>
              </a:spcBef>
              <a:spcAft>
                <a:spcPts val="0"/>
              </a:spcAft>
              <a:buClr>
                <a:schemeClr val="dk1"/>
              </a:buClr>
              <a:buSzPts val="2800"/>
              <a:buFont typeface="Arial"/>
              <a:buNone/>
            </a:pPr>
            <a:r>
              <a:t/>
            </a:r>
            <a:endParaRPr>
              <a:solidFill>
                <a:srgbClr val="323F4F"/>
              </a:solidFill>
              <a:latin typeface="Arial"/>
              <a:ea typeface="Arial"/>
              <a:cs typeface="Arial"/>
              <a:sym typeface="Arial"/>
            </a:endParaRPr>
          </a:p>
        </p:txBody>
      </p:sp>
      <p:sp>
        <p:nvSpPr>
          <p:cNvPr id="671" name="Google Shape;671;p8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65"/>
          <p:cNvSpPr txBox="1"/>
          <p:nvPr>
            <p:ph type="title"/>
          </p:nvPr>
        </p:nvSpPr>
        <p:spPr>
          <a:xfrm>
            <a:off x="118874" y="440014"/>
            <a:ext cx="7797702"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Training Agenda</a:t>
            </a:r>
            <a:endParaRPr/>
          </a:p>
        </p:txBody>
      </p:sp>
      <p:sp>
        <p:nvSpPr>
          <p:cNvPr id="434" name="Google Shape;434;p65"/>
          <p:cNvSpPr txBox="1"/>
          <p:nvPr>
            <p:ph idx="1" type="body"/>
          </p:nvPr>
        </p:nvSpPr>
        <p:spPr>
          <a:xfrm>
            <a:off x="354842" y="1487606"/>
            <a:ext cx="7900158" cy="479095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7F7F7F"/>
              </a:buClr>
              <a:buSzPts val="3600"/>
              <a:buChar char="•"/>
            </a:pPr>
            <a:r>
              <a:rPr lang="en-US" sz="3600">
                <a:solidFill>
                  <a:srgbClr val="7F7F7F"/>
                </a:solidFill>
                <a:latin typeface="Arial"/>
                <a:ea typeface="Arial"/>
                <a:cs typeface="Arial"/>
                <a:sym typeface="Arial"/>
              </a:rPr>
              <a:t>Introduction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Identification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Placement</a:t>
            </a:r>
            <a:endParaRPr/>
          </a:p>
          <a:p>
            <a:pPr indent="-228600" lvl="0" marL="228600" rtl="0" algn="l">
              <a:lnSpc>
                <a:spcPct val="90000"/>
              </a:lnSpc>
              <a:spcBef>
                <a:spcPts val="600"/>
              </a:spcBef>
              <a:spcAft>
                <a:spcPts val="0"/>
              </a:spcAft>
              <a:buClr>
                <a:srgbClr val="323F4F"/>
              </a:buClr>
              <a:buSzPts val="3600"/>
              <a:buChar char="•"/>
            </a:pPr>
            <a:r>
              <a:rPr b="1" lang="en-US" sz="3600">
                <a:solidFill>
                  <a:srgbClr val="323F4F"/>
                </a:solidFill>
                <a:latin typeface="Arial"/>
                <a:ea typeface="Arial"/>
                <a:cs typeface="Arial"/>
                <a:sym typeface="Arial"/>
              </a:rPr>
              <a:t>English Learner Services</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Review and Reclassification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Monitoring and Evaluation</a:t>
            </a:r>
            <a:endParaRPr/>
          </a:p>
        </p:txBody>
      </p:sp>
      <p:sp>
        <p:nvSpPr>
          <p:cNvPr id="435" name="Google Shape;435;p6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66"/>
          <p:cNvSpPr txBox="1"/>
          <p:nvPr>
            <p:ph type="title"/>
          </p:nvPr>
        </p:nvSpPr>
        <p:spPr>
          <a:xfrm>
            <a:off x="45128" y="434624"/>
            <a:ext cx="7885032"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 Services</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Section Objective</a:t>
            </a:r>
            <a:endParaRPr/>
          </a:p>
        </p:txBody>
      </p:sp>
      <p:sp>
        <p:nvSpPr>
          <p:cNvPr id="443" name="Google Shape;443;p66"/>
          <p:cNvSpPr txBox="1"/>
          <p:nvPr>
            <p:ph idx="1" type="body"/>
          </p:nvPr>
        </p:nvSpPr>
        <p:spPr>
          <a:xfrm>
            <a:off x="354842" y="1710812"/>
            <a:ext cx="8160508" cy="4567751"/>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b="1" lang="en-US">
                <a:solidFill>
                  <a:srgbClr val="323F4F"/>
                </a:solidFill>
                <a:latin typeface="Arial"/>
                <a:ea typeface="Arial"/>
                <a:cs typeface="Arial"/>
                <a:sym typeface="Arial"/>
              </a:rPr>
              <a:t>Content Objective</a:t>
            </a:r>
            <a:endParaRPr/>
          </a:p>
          <a:p>
            <a:pPr indent="0" lvl="0" marL="0" rtl="0" algn="l">
              <a:lnSpc>
                <a:spcPct val="90000"/>
              </a:lnSpc>
              <a:spcBef>
                <a:spcPts val="1200"/>
              </a:spcBef>
              <a:spcAft>
                <a:spcPts val="0"/>
              </a:spcAft>
              <a:buClr>
                <a:srgbClr val="323F4F"/>
              </a:buClr>
              <a:buSzPts val="2800"/>
              <a:buNone/>
            </a:pPr>
            <a:r>
              <a:rPr lang="en-US">
                <a:solidFill>
                  <a:srgbClr val="323F4F"/>
                </a:solidFill>
                <a:latin typeface="Arial"/>
                <a:ea typeface="Arial"/>
                <a:cs typeface="Arial"/>
                <a:sym typeface="Arial"/>
              </a:rPr>
              <a:t>We will be able to compare and contrast the four state-approved bilingual program models and the two state-approved ESL program models, staffing requirements, and procedures for filing a bilingual exception or an ESL waiver.</a:t>
            </a:r>
            <a:endParaRPr/>
          </a:p>
        </p:txBody>
      </p:sp>
      <p:sp>
        <p:nvSpPr>
          <p:cNvPr id="444" name="Google Shape;444;p6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67"/>
          <p:cNvSpPr txBox="1"/>
          <p:nvPr>
            <p:ph type="title"/>
          </p:nvPr>
        </p:nvSpPr>
        <p:spPr>
          <a:xfrm>
            <a:off x="148365" y="418145"/>
            <a:ext cx="7885032"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 Services</a:t>
            </a:r>
            <a:endParaRPr/>
          </a:p>
        </p:txBody>
      </p:sp>
      <p:sp>
        <p:nvSpPr>
          <p:cNvPr id="452" name="Google Shape;452;p67"/>
          <p:cNvSpPr txBox="1"/>
          <p:nvPr>
            <p:ph idx="1" type="body"/>
          </p:nvPr>
        </p:nvSpPr>
        <p:spPr>
          <a:xfrm>
            <a:off x="148364" y="1708832"/>
            <a:ext cx="8612177" cy="438225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Bilingual education and ESL programs shall be integral parts of the total school program. </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Such programs shall use instructional approaches designed to meet the specific language needs of English learners. The basic curriculum content of the programs shall be based on the Texas Essential Knowledge and Skills (TEKS) and the English language proficiency standards (ELPS) required by the state.</a:t>
            </a:r>
            <a:endParaRPr/>
          </a:p>
          <a:p>
            <a:pPr indent="-25400" lvl="0" marL="228600" rtl="0" algn="l">
              <a:lnSpc>
                <a:spcPct val="90000"/>
              </a:lnSpc>
              <a:spcBef>
                <a:spcPts val="2200"/>
              </a:spcBef>
              <a:spcAft>
                <a:spcPts val="0"/>
              </a:spcAft>
              <a:buClr>
                <a:schemeClr val="dk1"/>
              </a:buClr>
              <a:buSzPts val="3200"/>
              <a:buNone/>
            </a:pPr>
            <a:r>
              <a:t/>
            </a:r>
            <a:endParaRPr sz="3200">
              <a:solidFill>
                <a:srgbClr val="323F4F"/>
              </a:solidFill>
              <a:latin typeface="Arial"/>
              <a:ea typeface="Arial"/>
              <a:cs typeface="Arial"/>
              <a:sym typeface="Arial"/>
            </a:endParaRPr>
          </a:p>
        </p:txBody>
      </p:sp>
      <p:sp>
        <p:nvSpPr>
          <p:cNvPr id="453" name="Google Shape;453;p6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68"/>
          <p:cNvSpPr txBox="1"/>
          <p:nvPr>
            <p:ph type="title"/>
          </p:nvPr>
        </p:nvSpPr>
        <p:spPr>
          <a:xfrm>
            <a:off x="125976" y="447642"/>
            <a:ext cx="7885032"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 Services</a:t>
            </a:r>
            <a:endParaRPr/>
          </a:p>
        </p:txBody>
      </p:sp>
      <p:sp>
        <p:nvSpPr>
          <p:cNvPr id="461" name="Google Shape;461;p6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pic>
        <p:nvPicPr>
          <p:cNvPr id="462" name="Google Shape;462;p68"/>
          <p:cNvPicPr preferRelativeResize="0"/>
          <p:nvPr/>
        </p:nvPicPr>
        <p:blipFill rotWithShape="1">
          <a:blip r:embed="rId3">
            <a:alphaModFix/>
          </a:blip>
          <a:srcRect b="0" l="0" r="0" t="0"/>
          <a:stretch/>
        </p:blipFill>
        <p:spPr>
          <a:xfrm>
            <a:off x="125976" y="1646872"/>
            <a:ext cx="8911943" cy="412400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69"/>
          <p:cNvSpPr txBox="1"/>
          <p:nvPr>
            <p:ph type="title"/>
          </p:nvPr>
        </p:nvSpPr>
        <p:spPr>
          <a:xfrm>
            <a:off x="121838" y="572775"/>
            <a:ext cx="7892339" cy="991978"/>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Bilingual Education Program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Definition</a:t>
            </a:r>
            <a:br>
              <a:rPr b="1" lang="en-US" sz="3600">
                <a:solidFill>
                  <a:srgbClr val="323F4F"/>
                </a:solidFill>
                <a:latin typeface="Arial"/>
                <a:ea typeface="Arial"/>
                <a:cs typeface="Arial"/>
                <a:sym typeface="Arial"/>
              </a:rPr>
            </a:br>
            <a:endParaRPr b="1" sz="3600">
              <a:solidFill>
                <a:srgbClr val="323F4F"/>
              </a:solidFill>
              <a:latin typeface="Arial"/>
              <a:ea typeface="Arial"/>
              <a:cs typeface="Arial"/>
              <a:sym typeface="Arial"/>
            </a:endParaRPr>
          </a:p>
        </p:txBody>
      </p:sp>
      <p:grpSp>
        <p:nvGrpSpPr>
          <p:cNvPr id="470" name="Google Shape;470;p69"/>
          <p:cNvGrpSpPr/>
          <p:nvPr/>
        </p:nvGrpSpPr>
        <p:grpSpPr>
          <a:xfrm>
            <a:off x="1" y="1670556"/>
            <a:ext cx="8895782" cy="4350228"/>
            <a:chOff x="0" y="2131"/>
            <a:chExt cx="8895782" cy="4350228"/>
          </a:xfrm>
        </p:grpSpPr>
        <p:sp>
          <p:nvSpPr>
            <p:cNvPr id="471" name="Google Shape;471;p69"/>
            <p:cNvSpPr/>
            <p:nvPr/>
          </p:nvSpPr>
          <p:spPr>
            <a:xfrm>
              <a:off x="0" y="2131"/>
              <a:ext cx="8895782" cy="4350228"/>
            </a:xfrm>
            <a:prstGeom prst="roundRect">
              <a:avLst>
                <a:gd fmla="val 10000"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69"/>
            <p:cNvSpPr txBox="1"/>
            <p:nvPr/>
          </p:nvSpPr>
          <p:spPr>
            <a:xfrm>
              <a:off x="0" y="2131"/>
              <a:ext cx="2668734" cy="4350228"/>
            </a:xfrm>
            <a:prstGeom prst="rect">
              <a:avLst/>
            </a:prstGeom>
            <a:noFill/>
            <a:ln>
              <a:noFill/>
            </a:ln>
          </p:spPr>
          <p:txBody>
            <a:bodyPr anchorCtr="0" anchor="ctr" bIns="128000" lIns="128000" spcFirstLastPara="1" rIns="128000" wrap="square" tIns="128000">
              <a:noAutofit/>
            </a:bodyPr>
            <a:lstStyle/>
            <a:p>
              <a:pPr indent="0" lvl="0" marL="0" marR="0" rtl="0" algn="l">
                <a:lnSpc>
                  <a:spcPct val="111111"/>
                </a:lnSpc>
                <a:spcBef>
                  <a:spcPts val="0"/>
                </a:spcBef>
                <a:spcAft>
                  <a:spcPts val="0"/>
                </a:spcAft>
                <a:buNone/>
              </a:pPr>
              <a:r>
                <a:t/>
              </a:r>
              <a:endParaRPr b="1" i="0" sz="1800" u="none" cap="none" strike="noStrike">
                <a:solidFill>
                  <a:schemeClr val="accent2"/>
                </a:solidFill>
                <a:latin typeface="Arial"/>
                <a:ea typeface="Arial"/>
                <a:cs typeface="Arial"/>
                <a:sym typeface="Arial"/>
              </a:endParaRPr>
            </a:p>
          </p:txBody>
        </p:sp>
        <p:sp>
          <p:nvSpPr>
            <p:cNvPr id="473" name="Google Shape;473;p69"/>
            <p:cNvSpPr/>
            <p:nvPr/>
          </p:nvSpPr>
          <p:spPr>
            <a:xfrm>
              <a:off x="4321205" y="52590"/>
              <a:ext cx="3442880" cy="849880"/>
            </a:xfrm>
            <a:prstGeom prst="roundRect">
              <a:avLst>
                <a:gd fmla="val 10000"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69"/>
            <p:cNvSpPr txBox="1"/>
            <p:nvPr/>
          </p:nvSpPr>
          <p:spPr>
            <a:xfrm>
              <a:off x="4346097" y="77482"/>
              <a:ext cx="3393096" cy="800096"/>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None/>
              </a:pPr>
              <a:r>
                <a:rPr b="0" i="0" lang="en-US" sz="2400" u="none" cap="none" strike="noStrike">
                  <a:solidFill>
                    <a:schemeClr val="dk1"/>
                  </a:solidFill>
                  <a:latin typeface="Calibri"/>
                  <a:ea typeface="Calibri"/>
                  <a:cs typeface="Calibri"/>
                  <a:sym typeface="Calibri"/>
                </a:rPr>
                <a:t>Six State-Approved Program Models for ELs</a:t>
              </a:r>
              <a:endParaRPr/>
            </a:p>
            <a:p>
              <a:pPr indent="0" lvl="0" marL="0" marR="0" rtl="0" algn="ctr">
                <a:lnSpc>
                  <a:spcPct val="90000"/>
                </a:lnSpc>
                <a:spcBef>
                  <a:spcPts val="840"/>
                </a:spcBef>
                <a:spcAft>
                  <a:spcPts val="0"/>
                </a:spcAft>
                <a:buNone/>
              </a:pPr>
              <a:r>
                <a:rPr b="0" i="0" lang="en-US" sz="1600" u="none" cap="none" strike="noStrike">
                  <a:solidFill>
                    <a:schemeClr val="dk1"/>
                  </a:solidFill>
                  <a:latin typeface="Calibri"/>
                  <a:ea typeface="Calibri"/>
                  <a:cs typeface="Calibri"/>
                  <a:sym typeface="Calibri"/>
                </a:rPr>
                <a:t>TEC 29.066; TAC 89.1210</a:t>
              </a:r>
              <a:endParaRPr/>
            </a:p>
            <a:p>
              <a:pPr indent="0" lvl="0" marL="0" marR="0" rtl="0" algn="ctr">
                <a:lnSpc>
                  <a:spcPct val="90000"/>
                </a:lnSpc>
                <a:spcBef>
                  <a:spcPts val="560"/>
                </a:spcBef>
                <a:spcAft>
                  <a:spcPts val="0"/>
                </a:spcAft>
                <a:buNone/>
              </a:pPr>
              <a:r>
                <a:t/>
              </a:r>
              <a:endParaRPr b="0" i="0" sz="1600" u="none" cap="none" strike="noStrike">
                <a:solidFill>
                  <a:schemeClr val="dk1"/>
                </a:solidFill>
                <a:latin typeface="Calibri"/>
                <a:ea typeface="Calibri"/>
                <a:cs typeface="Calibri"/>
                <a:sym typeface="Calibri"/>
              </a:endParaRPr>
            </a:p>
          </p:txBody>
        </p:sp>
        <p:sp>
          <p:nvSpPr>
            <p:cNvPr id="475" name="Google Shape;475;p69"/>
            <p:cNvSpPr/>
            <p:nvPr/>
          </p:nvSpPr>
          <p:spPr>
            <a:xfrm>
              <a:off x="4505006" y="902470"/>
              <a:ext cx="1537639" cy="418574"/>
            </a:xfrm>
            <a:custGeom>
              <a:rect b="b" l="l" r="r" t="t"/>
              <a:pathLst>
                <a:path extrusionOk="0" h="120000" w="120000">
                  <a:moveTo>
                    <a:pt x="120000" y="0"/>
                  </a:moveTo>
                  <a:lnTo>
                    <a:pt x="120000" y="60000"/>
                  </a:lnTo>
                  <a:lnTo>
                    <a:pt x="0" y="60000"/>
                  </a:lnTo>
                  <a:lnTo>
                    <a:pt x="0" y="120000"/>
                  </a:lnTo>
                </a:path>
              </a:pathLst>
            </a:custGeom>
            <a:noFill/>
            <a:ln cap="flat" cmpd="sng" w="12700">
              <a:solidFill>
                <a:srgbClr val="345A99"/>
              </a:solidFill>
              <a:prstDash val="solid"/>
              <a:miter lim="800000"/>
              <a:headEnd len="sm" w="sm" type="none"/>
              <a:tailEnd len="sm" w="sm" type="none"/>
            </a:ln>
          </p:spPr>
        </p:sp>
        <p:sp>
          <p:nvSpPr>
            <p:cNvPr id="476" name="Google Shape;476;p69"/>
            <p:cNvSpPr/>
            <p:nvPr/>
          </p:nvSpPr>
          <p:spPr>
            <a:xfrm>
              <a:off x="3349341" y="1321045"/>
              <a:ext cx="2311329" cy="918948"/>
            </a:xfrm>
            <a:prstGeom prst="roundRect">
              <a:avLst>
                <a:gd fmla="val 10000" name="adj"/>
              </a:avLst>
            </a:prstGeom>
            <a:solidFill>
              <a:schemeClr val="lt1"/>
            </a:solidFill>
            <a:ln cap="flat" cmpd="sng" w="19050">
              <a:solidFill>
                <a:schemeClr val="dk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69"/>
            <p:cNvSpPr txBox="1"/>
            <p:nvPr/>
          </p:nvSpPr>
          <p:spPr>
            <a:xfrm>
              <a:off x="3376256" y="1347960"/>
              <a:ext cx="2257499" cy="865118"/>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b="0" i="0" lang="en-US" sz="2000" u="none" cap="none" strike="noStrike">
                  <a:solidFill>
                    <a:schemeClr val="dk1"/>
                  </a:solidFill>
                  <a:latin typeface="Calibri"/>
                  <a:ea typeface="Calibri"/>
                  <a:cs typeface="Calibri"/>
                  <a:sym typeface="Calibri"/>
                </a:rPr>
                <a:t>Bilingual Education (BE) Program Models</a:t>
              </a:r>
              <a:endParaRPr/>
            </a:p>
          </p:txBody>
        </p:sp>
        <p:sp>
          <p:nvSpPr>
            <p:cNvPr id="478" name="Google Shape;478;p69"/>
            <p:cNvSpPr/>
            <p:nvPr/>
          </p:nvSpPr>
          <p:spPr>
            <a:xfrm>
              <a:off x="3048459" y="2239993"/>
              <a:ext cx="1456547" cy="371648"/>
            </a:xfrm>
            <a:custGeom>
              <a:rect b="b" l="l" r="r" t="t"/>
              <a:pathLst>
                <a:path extrusionOk="0" h="120000" w="120000">
                  <a:moveTo>
                    <a:pt x="120000" y="0"/>
                  </a:moveTo>
                  <a:lnTo>
                    <a:pt x="120000" y="60000"/>
                  </a:lnTo>
                  <a:lnTo>
                    <a:pt x="0" y="60000"/>
                  </a:lnTo>
                  <a:lnTo>
                    <a:pt x="0" y="120000"/>
                  </a:lnTo>
                </a:path>
              </a:pathLst>
            </a:custGeom>
            <a:noFill/>
            <a:ln cap="flat" cmpd="sng" w="12700">
              <a:solidFill>
                <a:srgbClr val="3A66B1"/>
              </a:solidFill>
              <a:prstDash val="solid"/>
              <a:miter lim="800000"/>
              <a:headEnd len="sm" w="sm" type="none"/>
              <a:tailEnd len="sm" w="sm" type="none"/>
            </a:ln>
          </p:spPr>
        </p:sp>
        <p:sp>
          <p:nvSpPr>
            <p:cNvPr id="479" name="Google Shape;479;p69"/>
            <p:cNvSpPr/>
            <p:nvPr/>
          </p:nvSpPr>
          <p:spPr>
            <a:xfrm>
              <a:off x="2670019" y="2611641"/>
              <a:ext cx="756879" cy="867157"/>
            </a:xfrm>
            <a:prstGeom prst="roundRect">
              <a:avLst>
                <a:gd fmla="val 10000" name="adj"/>
              </a:avLst>
            </a:prstGeom>
            <a:solidFill>
              <a:srgbClr val="E1EFD8"/>
            </a:solidFill>
            <a:ln cap="flat" cmpd="sng" w="19050">
              <a:solidFill>
                <a:schemeClr val="dk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69"/>
            <p:cNvSpPr txBox="1"/>
            <p:nvPr/>
          </p:nvSpPr>
          <p:spPr>
            <a:xfrm>
              <a:off x="2692187" y="2633809"/>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Transitional</a:t>
              </a:r>
              <a:endParaRPr/>
            </a:p>
            <a:p>
              <a:pPr indent="0" lvl="0" marL="0" marR="0" rtl="0" algn="ctr">
                <a:lnSpc>
                  <a:spcPct val="90000"/>
                </a:lnSpc>
                <a:spcBef>
                  <a:spcPts val="350"/>
                </a:spcBef>
                <a:spcAft>
                  <a:spcPts val="0"/>
                </a:spcAft>
                <a:buNone/>
              </a:pPr>
              <a:r>
                <a:rPr b="0" i="0" lang="en-US" sz="1000" u="none" cap="none" strike="noStrike">
                  <a:solidFill>
                    <a:schemeClr val="dk1"/>
                  </a:solidFill>
                  <a:latin typeface="Calibri"/>
                  <a:ea typeface="Calibri"/>
                  <a:cs typeface="Calibri"/>
                  <a:sym typeface="Calibri"/>
                </a:rPr>
                <a:t>Early Exit</a:t>
              </a:r>
              <a:endParaRPr/>
            </a:p>
          </p:txBody>
        </p:sp>
        <p:sp>
          <p:nvSpPr>
            <p:cNvPr id="481" name="Google Shape;481;p69"/>
            <p:cNvSpPr/>
            <p:nvPr/>
          </p:nvSpPr>
          <p:spPr>
            <a:xfrm>
              <a:off x="4032403" y="2239993"/>
              <a:ext cx="472603" cy="371648"/>
            </a:xfrm>
            <a:custGeom>
              <a:rect b="b" l="l" r="r" t="t"/>
              <a:pathLst>
                <a:path extrusionOk="0" h="120000" w="120000">
                  <a:moveTo>
                    <a:pt x="120000" y="0"/>
                  </a:moveTo>
                  <a:lnTo>
                    <a:pt x="120000" y="60000"/>
                  </a:lnTo>
                  <a:lnTo>
                    <a:pt x="0" y="60000"/>
                  </a:lnTo>
                  <a:lnTo>
                    <a:pt x="0" y="120000"/>
                  </a:lnTo>
                </a:path>
              </a:pathLst>
            </a:custGeom>
            <a:noFill/>
            <a:ln cap="flat" cmpd="sng" w="12700">
              <a:solidFill>
                <a:srgbClr val="3A66B1"/>
              </a:solidFill>
              <a:prstDash val="solid"/>
              <a:miter lim="800000"/>
              <a:headEnd len="sm" w="sm" type="none"/>
              <a:tailEnd len="sm" w="sm" type="none"/>
            </a:ln>
          </p:spPr>
        </p:sp>
        <p:sp>
          <p:nvSpPr>
            <p:cNvPr id="482" name="Google Shape;482;p69"/>
            <p:cNvSpPr/>
            <p:nvPr/>
          </p:nvSpPr>
          <p:spPr>
            <a:xfrm>
              <a:off x="3653963" y="2611641"/>
              <a:ext cx="756879" cy="867157"/>
            </a:xfrm>
            <a:prstGeom prst="roundRect">
              <a:avLst>
                <a:gd fmla="val 10000" name="adj"/>
              </a:avLst>
            </a:prstGeom>
            <a:solidFill>
              <a:srgbClr val="E1EFD8"/>
            </a:solidFill>
            <a:ln cap="flat" cmpd="sng" w="19050">
              <a:solidFill>
                <a:schemeClr val="dk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69"/>
            <p:cNvSpPr txBox="1"/>
            <p:nvPr/>
          </p:nvSpPr>
          <p:spPr>
            <a:xfrm>
              <a:off x="3676131" y="2633809"/>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Transitional Late Exit</a:t>
              </a:r>
              <a:endParaRPr/>
            </a:p>
          </p:txBody>
        </p:sp>
        <p:sp>
          <p:nvSpPr>
            <p:cNvPr id="484" name="Google Shape;484;p69"/>
            <p:cNvSpPr/>
            <p:nvPr/>
          </p:nvSpPr>
          <p:spPr>
            <a:xfrm>
              <a:off x="4505006" y="2239993"/>
              <a:ext cx="511340" cy="371648"/>
            </a:xfrm>
            <a:custGeom>
              <a:rect b="b" l="l" r="r" t="t"/>
              <a:pathLst>
                <a:path extrusionOk="0" h="120000" w="120000">
                  <a:moveTo>
                    <a:pt x="0" y="0"/>
                  </a:moveTo>
                  <a:lnTo>
                    <a:pt x="0" y="60000"/>
                  </a:lnTo>
                  <a:lnTo>
                    <a:pt x="120000" y="60000"/>
                  </a:lnTo>
                  <a:lnTo>
                    <a:pt x="120000" y="120000"/>
                  </a:lnTo>
                </a:path>
              </a:pathLst>
            </a:custGeom>
            <a:noFill/>
            <a:ln cap="flat" cmpd="sng" w="12700">
              <a:solidFill>
                <a:srgbClr val="3A66B1"/>
              </a:solidFill>
              <a:prstDash val="solid"/>
              <a:miter lim="800000"/>
              <a:headEnd len="sm" w="sm" type="none"/>
              <a:tailEnd len="sm" w="sm" type="none"/>
            </a:ln>
          </p:spPr>
        </p:sp>
        <p:sp>
          <p:nvSpPr>
            <p:cNvPr id="485" name="Google Shape;485;p69"/>
            <p:cNvSpPr/>
            <p:nvPr/>
          </p:nvSpPr>
          <p:spPr>
            <a:xfrm>
              <a:off x="4637907" y="2611641"/>
              <a:ext cx="756879" cy="867157"/>
            </a:xfrm>
            <a:prstGeom prst="roundRect">
              <a:avLst>
                <a:gd fmla="val 10000" name="adj"/>
              </a:avLst>
            </a:prstGeom>
            <a:solidFill>
              <a:srgbClr val="BBD6EE"/>
            </a:solidFill>
            <a:ln cap="flat" cmpd="sng" w="19050">
              <a:solidFill>
                <a:schemeClr val="dk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69"/>
            <p:cNvSpPr txBox="1"/>
            <p:nvPr/>
          </p:nvSpPr>
          <p:spPr>
            <a:xfrm>
              <a:off x="4660075" y="2633809"/>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Dual Language Immersion One Way</a:t>
              </a:r>
              <a:endParaRPr/>
            </a:p>
          </p:txBody>
        </p:sp>
        <p:sp>
          <p:nvSpPr>
            <p:cNvPr id="487" name="Google Shape;487;p69"/>
            <p:cNvSpPr/>
            <p:nvPr/>
          </p:nvSpPr>
          <p:spPr>
            <a:xfrm>
              <a:off x="4505006" y="2239993"/>
              <a:ext cx="1495284" cy="371648"/>
            </a:xfrm>
            <a:custGeom>
              <a:rect b="b" l="l" r="r" t="t"/>
              <a:pathLst>
                <a:path extrusionOk="0" h="120000" w="120000">
                  <a:moveTo>
                    <a:pt x="0" y="0"/>
                  </a:moveTo>
                  <a:lnTo>
                    <a:pt x="0" y="60000"/>
                  </a:lnTo>
                  <a:lnTo>
                    <a:pt x="120000" y="60000"/>
                  </a:lnTo>
                  <a:lnTo>
                    <a:pt x="120000" y="120000"/>
                  </a:lnTo>
                </a:path>
              </a:pathLst>
            </a:custGeom>
            <a:noFill/>
            <a:ln cap="flat" cmpd="sng" w="12700">
              <a:solidFill>
                <a:srgbClr val="3A66B1"/>
              </a:solidFill>
              <a:prstDash val="solid"/>
              <a:miter lim="800000"/>
              <a:headEnd len="sm" w="sm" type="none"/>
              <a:tailEnd len="sm" w="sm" type="none"/>
            </a:ln>
          </p:spPr>
        </p:sp>
        <p:sp>
          <p:nvSpPr>
            <p:cNvPr id="488" name="Google Shape;488;p69"/>
            <p:cNvSpPr/>
            <p:nvPr/>
          </p:nvSpPr>
          <p:spPr>
            <a:xfrm>
              <a:off x="5621851" y="2611641"/>
              <a:ext cx="756879" cy="867157"/>
            </a:xfrm>
            <a:prstGeom prst="roundRect">
              <a:avLst>
                <a:gd fmla="val 10000" name="adj"/>
              </a:avLst>
            </a:prstGeom>
            <a:solidFill>
              <a:srgbClr val="BBD6EE"/>
            </a:solidFill>
            <a:ln cap="flat" cmpd="sng" w="19050">
              <a:solidFill>
                <a:schemeClr val="dk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69"/>
            <p:cNvSpPr txBox="1"/>
            <p:nvPr/>
          </p:nvSpPr>
          <p:spPr>
            <a:xfrm>
              <a:off x="5644019" y="2633809"/>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Dual Language Immersion Two Way</a:t>
              </a:r>
              <a:endParaRPr/>
            </a:p>
          </p:txBody>
        </p:sp>
        <p:sp>
          <p:nvSpPr>
            <p:cNvPr id="490" name="Google Shape;490;p69"/>
            <p:cNvSpPr/>
            <p:nvPr/>
          </p:nvSpPr>
          <p:spPr>
            <a:xfrm>
              <a:off x="6042645" y="902470"/>
              <a:ext cx="1539281" cy="418574"/>
            </a:xfrm>
            <a:custGeom>
              <a:rect b="b" l="l" r="r" t="t"/>
              <a:pathLst>
                <a:path extrusionOk="0" h="120000" w="120000">
                  <a:moveTo>
                    <a:pt x="0" y="0"/>
                  </a:moveTo>
                  <a:lnTo>
                    <a:pt x="0" y="60000"/>
                  </a:lnTo>
                  <a:lnTo>
                    <a:pt x="120000" y="60000"/>
                  </a:lnTo>
                  <a:lnTo>
                    <a:pt x="120000" y="120000"/>
                  </a:lnTo>
                </a:path>
              </a:pathLst>
            </a:custGeom>
            <a:noFill/>
            <a:ln cap="flat" cmpd="sng" w="12700">
              <a:solidFill>
                <a:srgbClr val="345A99"/>
              </a:solidFill>
              <a:prstDash val="solid"/>
              <a:miter lim="800000"/>
              <a:headEnd len="sm" w="sm" type="none"/>
              <a:tailEnd len="sm" w="sm" type="none"/>
            </a:ln>
          </p:spPr>
        </p:sp>
        <p:sp>
          <p:nvSpPr>
            <p:cNvPr id="491" name="Google Shape;491;p69"/>
            <p:cNvSpPr/>
            <p:nvPr/>
          </p:nvSpPr>
          <p:spPr>
            <a:xfrm>
              <a:off x="6341552" y="1321045"/>
              <a:ext cx="2480749" cy="918948"/>
            </a:xfrm>
            <a:prstGeom prst="roundRect">
              <a:avLst>
                <a:gd fmla="val 10000" name="adj"/>
              </a:avLst>
            </a:prstGeom>
            <a:solidFill>
              <a:schemeClr val="lt1"/>
            </a:solidFill>
            <a:ln cap="flat" cmpd="sng" w="1905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69"/>
            <p:cNvSpPr txBox="1"/>
            <p:nvPr/>
          </p:nvSpPr>
          <p:spPr>
            <a:xfrm>
              <a:off x="6368467" y="1347960"/>
              <a:ext cx="2426919" cy="865118"/>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b="0" i="0" lang="en-US" sz="2000" u="none" cap="none" strike="noStrike">
                  <a:solidFill>
                    <a:schemeClr val="dk1"/>
                  </a:solidFill>
                  <a:latin typeface="Calibri"/>
                  <a:ea typeface="Calibri"/>
                  <a:cs typeface="Calibri"/>
                  <a:sym typeface="Calibri"/>
                </a:rPr>
                <a:t>English as a Second Language (ESL) Program Models</a:t>
              </a:r>
              <a:endParaRPr/>
            </a:p>
          </p:txBody>
        </p:sp>
        <p:sp>
          <p:nvSpPr>
            <p:cNvPr id="493" name="Google Shape;493;p69"/>
            <p:cNvSpPr/>
            <p:nvPr/>
          </p:nvSpPr>
          <p:spPr>
            <a:xfrm>
              <a:off x="7204426" y="2239993"/>
              <a:ext cx="377501" cy="357010"/>
            </a:xfrm>
            <a:custGeom>
              <a:rect b="b" l="l" r="r" t="t"/>
              <a:pathLst>
                <a:path extrusionOk="0" h="120000" w="120000">
                  <a:moveTo>
                    <a:pt x="120000" y="0"/>
                  </a:moveTo>
                  <a:lnTo>
                    <a:pt x="120000" y="60000"/>
                  </a:lnTo>
                  <a:lnTo>
                    <a:pt x="0" y="60000"/>
                  </a:lnTo>
                  <a:lnTo>
                    <a:pt x="0" y="120000"/>
                  </a:lnTo>
                </a:path>
              </a:pathLst>
            </a:custGeom>
            <a:noFill/>
            <a:ln cap="flat" cmpd="sng" w="12700">
              <a:solidFill>
                <a:srgbClr val="3A66B1"/>
              </a:solidFill>
              <a:prstDash val="solid"/>
              <a:miter lim="800000"/>
              <a:headEnd len="sm" w="sm" type="none"/>
              <a:tailEnd len="sm" w="sm" type="none"/>
            </a:ln>
          </p:spPr>
        </p:sp>
        <p:sp>
          <p:nvSpPr>
            <p:cNvPr id="494" name="Google Shape;494;p69"/>
            <p:cNvSpPr/>
            <p:nvPr/>
          </p:nvSpPr>
          <p:spPr>
            <a:xfrm>
              <a:off x="6825986" y="2597003"/>
              <a:ext cx="756879" cy="867157"/>
            </a:xfrm>
            <a:prstGeom prst="roundRect">
              <a:avLst>
                <a:gd fmla="val 10000" name="adj"/>
              </a:avLst>
            </a:prstGeom>
            <a:solidFill>
              <a:srgbClr val="FDF8B5"/>
            </a:solidFill>
            <a:ln cap="flat" cmpd="sng" w="1905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69"/>
            <p:cNvSpPr txBox="1"/>
            <p:nvPr/>
          </p:nvSpPr>
          <p:spPr>
            <a:xfrm>
              <a:off x="6848154" y="2619171"/>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ESL Content-Based</a:t>
              </a:r>
              <a:endParaRPr/>
            </a:p>
          </p:txBody>
        </p:sp>
        <p:sp>
          <p:nvSpPr>
            <p:cNvPr id="496" name="Google Shape;496;p69"/>
            <p:cNvSpPr/>
            <p:nvPr/>
          </p:nvSpPr>
          <p:spPr>
            <a:xfrm>
              <a:off x="7581927" y="2239993"/>
              <a:ext cx="606162" cy="357010"/>
            </a:xfrm>
            <a:custGeom>
              <a:rect b="b" l="l" r="r" t="t"/>
              <a:pathLst>
                <a:path extrusionOk="0" h="120000" w="120000">
                  <a:moveTo>
                    <a:pt x="0" y="0"/>
                  </a:moveTo>
                  <a:lnTo>
                    <a:pt x="0" y="60000"/>
                  </a:lnTo>
                  <a:lnTo>
                    <a:pt x="120000" y="60000"/>
                  </a:lnTo>
                  <a:lnTo>
                    <a:pt x="120000" y="120000"/>
                  </a:lnTo>
                </a:path>
              </a:pathLst>
            </a:custGeom>
            <a:noFill/>
            <a:ln cap="flat" cmpd="sng" w="12700">
              <a:solidFill>
                <a:srgbClr val="3A66B1"/>
              </a:solidFill>
              <a:prstDash val="solid"/>
              <a:miter lim="800000"/>
              <a:headEnd len="sm" w="sm" type="none"/>
              <a:tailEnd len="sm" w="sm" type="none"/>
            </a:ln>
          </p:spPr>
        </p:sp>
        <p:sp>
          <p:nvSpPr>
            <p:cNvPr id="497" name="Google Shape;497;p69"/>
            <p:cNvSpPr/>
            <p:nvPr/>
          </p:nvSpPr>
          <p:spPr>
            <a:xfrm>
              <a:off x="7809650" y="2597003"/>
              <a:ext cx="756879" cy="867157"/>
            </a:xfrm>
            <a:prstGeom prst="roundRect">
              <a:avLst>
                <a:gd fmla="val 10000" name="adj"/>
              </a:avLst>
            </a:prstGeom>
            <a:solidFill>
              <a:srgbClr val="EDEDED"/>
            </a:solidFill>
            <a:ln cap="flat" cmpd="sng" w="1905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69"/>
            <p:cNvSpPr txBox="1"/>
            <p:nvPr/>
          </p:nvSpPr>
          <p:spPr>
            <a:xfrm>
              <a:off x="7831818" y="2619171"/>
              <a:ext cx="712543" cy="822821"/>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None/>
              </a:pPr>
              <a:r>
                <a:rPr b="0" i="0" lang="en-US" sz="1000" u="none" cap="none" strike="noStrike">
                  <a:solidFill>
                    <a:schemeClr val="dk1"/>
                  </a:solidFill>
                  <a:latin typeface="Calibri"/>
                  <a:ea typeface="Calibri"/>
                  <a:cs typeface="Calibri"/>
                  <a:sym typeface="Calibri"/>
                </a:rPr>
                <a:t>ESL </a:t>
              </a:r>
              <a:endParaRPr/>
            </a:p>
            <a:p>
              <a:pPr indent="0" lvl="0" marL="0" marR="0" rtl="0" algn="ctr">
                <a:lnSpc>
                  <a:spcPct val="90000"/>
                </a:lnSpc>
                <a:spcBef>
                  <a:spcPts val="350"/>
                </a:spcBef>
                <a:spcAft>
                  <a:spcPts val="0"/>
                </a:spcAft>
                <a:buNone/>
              </a:pPr>
              <a:r>
                <a:rPr b="0" i="0" lang="en-US" sz="1000" u="none" cap="none" strike="noStrike">
                  <a:solidFill>
                    <a:schemeClr val="dk1"/>
                  </a:solidFill>
                  <a:latin typeface="Calibri"/>
                  <a:ea typeface="Calibri"/>
                  <a:cs typeface="Calibri"/>
                  <a:sym typeface="Calibri"/>
                </a:rPr>
                <a:t>Pull-Out</a:t>
              </a:r>
              <a:endParaRPr/>
            </a:p>
          </p:txBody>
        </p:sp>
      </p:grpSp>
      <p:sp>
        <p:nvSpPr>
          <p:cNvPr id="499" name="Google Shape;499;p6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500" name="Google Shape;500;p69"/>
          <p:cNvSpPr txBox="1"/>
          <p:nvPr/>
        </p:nvSpPr>
        <p:spPr>
          <a:xfrm>
            <a:off x="2757893" y="6022916"/>
            <a:ext cx="6053260"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2"/>
                </a:solidFill>
                <a:latin typeface="Arial"/>
                <a:ea typeface="Arial"/>
                <a:cs typeface="Arial"/>
                <a:sym typeface="Arial"/>
              </a:rPr>
              <a:t>*Elementary = PK through 5</a:t>
            </a:r>
            <a:r>
              <a:rPr b="0" baseline="30000" i="0" lang="en-US" sz="1200" u="none" cap="none" strike="noStrike">
                <a:solidFill>
                  <a:schemeClr val="dk2"/>
                </a:solidFill>
                <a:latin typeface="Arial"/>
                <a:ea typeface="Arial"/>
                <a:cs typeface="Arial"/>
                <a:sym typeface="Arial"/>
              </a:rPr>
              <a:t>th</a:t>
            </a:r>
            <a:r>
              <a:rPr b="0" i="0" lang="en-US" sz="1200" u="none" cap="none" strike="noStrike">
                <a:solidFill>
                  <a:schemeClr val="dk2"/>
                </a:solidFill>
                <a:latin typeface="Arial"/>
                <a:ea typeface="Arial"/>
                <a:cs typeface="Arial"/>
                <a:sym typeface="Arial"/>
              </a:rPr>
              <a:t> grade (or through 6</a:t>
            </a:r>
            <a:r>
              <a:rPr b="0" baseline="30000" i="0" lang="en-US" sz="1200" u="none" cap="none" strike="noStrike">
                <a:solidFill>
                  <a:schemeClr val="dk2"/>
                </a:solidFill>
                <a:latin typeface="Arial"/>
                <a:ea typeface="Arial"/>
                <a:cs typeface="Arial"/>
                <a:sym typeface="Arial"/>
              </a:rPr>
              <a:t>th</a:t>
            </a:r>
            <a:r>
              <a:rPr b="0" i="0" lang="en-US" sz="1200" u="none" cap="none" strike="noStrike">
                <a:solidFill>
                  <a:schemeClr val="dk2"/>
                </a:solidFill>
                <a:latin typeface="Arial"/>
                <a:ea typeface="Arial"/>
                <a:cs typeface="Arial"/>
                <a:sym typeface="Arial"/>
              </a:rPr>
              <a:t> grade if clustered with elementary) </a:t>
            </a:r>
            <a:endParaRPr/>
          </a:p>
        </p:txBody>
      </p:sp>
      <p:sp>
        <p:nvSpPr>
          <p:cNvPr id="501" name="Google Shape;501;p69"/>
          <p:cNvSpPr/>
          <p:nvPr/>
        </p:nvSpPr>
        <p:spPr>
          <a:xfrm>
            <a:off x="2757893" y="5191919"/>
            <a:ext cx="3528822"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600">
                <a:solidFill>
                  <a:schemeClr val="dk2"/>
                </a:solidFill>
                <a:latin typeface="Arial"/>
                <a:ea typeface="Arial"/>
                <a:cs typeface="Arial"/>
                <a:sym typeface="Arial"/>
              </a:rPr>
              <a:t>20</a:t>
            </a:r>
            <a:r>
              <a:rPr baseline="30000" lang="en-US" sz="1600">
                <a:solidFill>
                  <a:schemeClr val="dk2"/>
                </a:solidFill>
                <a:latin typeface="Arial"/>
                <a:ea typeface="Arial"/>
                <a:cs typeface="Arial"/>
                <a:sym typeface="Arial"/>
              </a:rPr>
              <a:t>+</a:t>
            </a:r>
            <a:r>
              <a:rPr lang="en-US" sz="1600">
                <a:solidFill>
                  <a:schemeClr val="dk2"/>
                </a:solidFill>
                <a:latin typeface="Arial"/>
                <a:ea typeface="Arial"/>
                <a:cs typeface="Arial"/>
                <a:sym typeface="Arial"/>
              </a:rPr>
              <a:t> ELs @ same grade and primary language district-wide = BE program required in elementary* </a:t>
            </a:r>
            <a:endParaRPr/>
          </a:p>
        </p:txBody>
      </p:sp>
      <p:sp>
        <p:nvSpPr>
          <p:cNvPr id="502" name="Google Shape;502;p69"/>
          <p:cNvSpPr/>
          <p:nvPr/>
        </p:nvSpPr>
        <p:spPr>
          <a:xfrm>
            <a:off x="6937729" y="5208001"/>
            <a:ext cx="1764730"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600">
                <a:solidFill>
                  <a:schemeClr val="accent2"/>
                </a:solidFill>
                <a:latin typeface="Arial"/>
                <a:ea typeface="Arial"/>
                <a:cs typeface="Arial"/>
                <a:sym typeface="Arial"/>
              </a:rPr>
              <a:t>1</a:t>
            </a:r>
            <a:r>
              <a:rPr baseline="30000" lang="en-US" sz="1600">
                <a:solidFill>
                  <a:schemeClr val="accent2"/>
                </a:solidFill>
                <a:latin typeface="Arial"/>
                <a:ea typeface="Arial"/>
                <a:cs typeface="Arial"/>
                <a:sym typeface="Arial"/>
              </a:rPr>
              <a:t>+</a:t>
            </a:r>
            <a:r>
              <a:rPr lang="en-US" sz="1600">
                <a:solidFill>
                  <a:schemeClr val="accent2"/>
                </a:solidFill>
                <a:latin typeface="Arial"/>
                <a:ea typeface="Arial"/>
                <a:cs typeface="Arial"/>
                <a:sym typeface="Arial"/>
              </a:rPr>
              <a:t> EL = ESL program required</a:t>
            </a:r>
            <a:endParaRPr/>
          </a:p>
        </p:txBody>
      </p:sp>
      <p:sp>
        <p:nvSpPr>
          <p:cNvPr id="503" name="Google Shape;503;p69"/>
          <p:cNvSpPr/>
          <p:nvPr/>
        </p:nvSpPr>
        <p:spPr>
          <a:xfrm>
            <a:off x="197574" y="2922341"/>
            <a:ext cx="2560319" cy="1015663"/>
          </a:xfrm>
          <a:prstGeom prst="rect">
            <a:avLst/>
          </a:prstGeom>
          <a:noFill/>
          <a:ln>
            <a:noFill/>
          </a:ln>
        </p:spPr>
        <p:txBody>
          <a:bodyPr anchorCtr="0" anchor="t" bIns="45700" lIns="91425" spcFirstLastPara="1" rIns="91425" wrap="square" tIns="45700">
            <a:noAutofit/>
          </a:bodyPr>
          <a:lstStyle/>
          <a:p>
            <a:pPr indent="0" lvl="0" marL="0" marR="0" rtl="0" algn="l">
              <a:lnSpc>
                <a:spcPct val="133333"/>
              </a:lnSpc>
              <a:spcBef>
                <a:spcPts val="0"/>
              </a:spcBef>
              <a:spcAft>
                <a:spcPts val="0"/>
              </a:spcAft>
              <a:buNone/>
            </a:pPr>
            <a:r>
              <a:rPr lang="en-US" sz="1800">
                <a:solidFill>
                  <a:schemeClr val="dk1"/>
                </a:solidFill>
                <a:latin typeface="Arial"/>
                <a:ea typeface="Arial"/>
                <a:cs typeface="Arial"/>
                <a:sym typeface="Arial"/>
              </a:rPr>
              <a:t>Districts must serve English learners (ELs) through</a:t>
            </a:r>
            <a:r>
              <a:rPr lang="en-US" sz="1800">
                <a:solidFill>
                  <a:schemeClr val="dk2"/>
                </a:solidFill>
                <a:latin typeface="Arial"/>
                <a:ea typeface="Arial"/>
                <a:cs typeface="Arial"/>
                <a:sym typeface="Arial"/>
              </a:rPr>
              <a:t> </a:t>
            </a:r>
            <a:r>
              <a:rPr b="1" lang="en-US" sz="1800">
                <a:solidFill>
                  <a:schemeClr val="dk2"/>
                </a:solidFill>
                <a:latin typeface="Arial"/>
                <a:ea typeface="Arial"/>
                <a:cs typeface="Arial"/>
                <a:sym typeface="Arial"/>
              </a:rPr>
              <a:t>BE </a:t>
            </a:r>
            <a:r>
              <a:rPr lang="en-US" sz="1800">
                <a:solidFill>
                  <a:schemeClr val="dk1"/>
                </a:solidFill>
                <a:latin typeface="Arial"/>
                <a:ea typeface="Arial"/>
                <a:cs typeface="Arial"/>
                <a:sym typeface="Arial"/>
              </a:rPr>
              <a:t>or </a:t>
            </a:r>
            <a:r>
              <a:rPr b="1" lang="en-US" sz="1800">
                <a:solidFill>
                  <a:schemeClr val="accent2"/>
                </a:solidFill>
                <a:latin typeface="Arial"/>
                <a:ea typeface="Arial"/>
                <a:cs typeface="Arial"/>
                <a:sym typeface="Arial"/>
              </a:rPr>
              <a:t>ESL</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9" name="Shape 509"/>
        <p:cNvGrpSpPr/>
        <p:nvPr/>
      </p:nvGrpSpPr>
      <p:grpSpPr>
        <a:xfrm>
          <a:off x="0" y="0"/>
          <a:ext cx="0" cy="0"/>
          <a:chOff x="0" y="0"/>
          <a:chExt cx="0" cy="0"/>
        </a:xfrm>
      </p:grpSpPr>
      <p:sp>
        <p:nvSpPr>
          <p:cNvPr id="510" name="Google Shape;510;p70"/>
          <p:cNvSpPr txBox="1"/>
          <p:nvPr>
            <p:ph type="title"/>
          </p:nvPr>
        </p:nvSpPr>
        <p:spPr>
          <a:xfrm>
            <a:off x="206477" y="697923"/>
            <a:ext cx="8043671" cy="785421"/>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Bilingual Education Program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Definition</a:t>
            </a:r>
            <a:br>
              <a:rPr b="1" lang="en-US" sz="3600">
                <a:solidFill>
                  <a:srgbClr val="323F4F"/>
                </a:solidFill>
                <a:latin typeface="Arial"/>
                <a:ea typeface="Arial"/>
                <a:cs typeface="Arial"/>
                <a:sym typeface="Arial"/>
              </a:rPr>
            </a:br>
            <a:endParaRPr b="1" sz="3600">
              <a:solidFill>
                <a:srgbClr val="323F4F"/>
              </a:solidFill>
              <a:latin typeface="Arial"/>
              <a:ea typeface="Arial"/>
              <a:cs typeface="Arial"/>
              <a:sym typeface="Arial"/>
            </a:endParaRPr>
          </a:p>
        </p:txBody>
      </p:sp>
      <p:sp>
        <p:nvSpPr>
          <p:cNvPr id="511" name="Google Shape;511;p70"/>
          <p:cNvSpPr txBox="1"/>
          <p:nvPr>
            <p:ph idx="1" type="body"/>
          </p:nvPr>
        </p:nvSpPr>
        <p:spPr>
          <a:xfrm>
            <a:off x="357809" y="1755064"/>
            <a:ext cx="8328991" cy="454787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A bilingual education program of instruction established by a school district shall be a full-time program of </a:t>
            </a:r>
            <a:r>
              <a:rPr b="1" lang="en-US">
                <a:solidFill>
                  <a:srgbClr val="323F4F"/>
                </a:solidFill>
                <a:latin typeface="Arial"/>
                <a:ea typeface="Arial"/>
                <a:cs typeface="Arial"/>
                <a:sym typeface="Arial"/>
              </a:rPr>
              <a:t>dual-language instruction </a:t>
            </a:r>
            <a:r>
              <a:rPr lang="en-US">
                <a:solidFill>
                  <a:srgbClr val="323F4F"/>
                </a:solidFill>
                <a:latin typeface="Arial"/>
                <a:ea typeface="Arial"/>
                <a:cs typeface="Arial"/>
                <a:sym typeface="Arial"/>
              </a:rPr>
              <a:t>(English and primary language) that provides for learning basic skills in the primary language of the students enrolled in the program and for carefully structured and sequenced mastery of English language skills under TEC </a:t>
            </a:r>
            <a:r>
              <a:rPr i="1" lang="en-US">
                <a:solidFill>
                  <a:srgbClr val="323F4F"/>
                </a:solidFill>
                <a:latin typeface="Arial"/>
                <a:ea typeface="Arial"/>
                <a:cs typeface="Arial"/>
                <a:sym typeface="Arial"/>
              </a:rPr>
              <a:t>§</a:t>
            </a:r>
            <a:r>
              <a:rPr lang="en-US">
                <a:solidFill>
                  <a:srgbClr val="323F4F"/>
                </a:solidFill>
                <a:latin typeface="Arial"/>
                <a:ea typeface="Arial"/>
                <a:cs typeface="Arial"/>
                <a:sym typeface="Arial"/>
              </a:rPr>
              <a:t>29.055(a).</a:t>
            </a:r>
            <a:endParaRPr/>
          </a:p>
        </p:txBody>
      </p:sp>
      <p:sp>
        <p:nvSpPr>
          <p:cNvPr id="512" name="Google Shape;512;p7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8" name="Shape 518"/>
        <p:cNvGrpSpPr/>
        <p:nvPr/>
      </p:nvGrpSpPr>
      <p:grpSpPr>
        <a:xfrm>
          <a:off x="0" y="0"/>
          <a:ext cx="0" cy="0"/>
          <a:chOff x="0" y="0"/>
          <a:chExt cx="0" cy="0"/>
        </a:xfrm>
      </p:grpSpPr>
      <p:sp>
        <p:nvSpPr>
          <p:cNvPr id="519" name="Google Shape;519;p71"/>
          <p:cNvSpPr txBox="1"/>
          <p:nvPr>
            <p:ph type="title"/>
          </p:nvPr>
        </p:nvSpPr>
        <p:spPr>
          <a:xfrm>
            <a:off x="154038" y="462825"/>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Bilingual Education Program</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Models</a:t>
            </a:r>
            <a:endParaRPr/>
          </a:p>
        </p:txBody>
      </p:sp>
      <p:sp>
        <p:nvSpPr>
          <p:cNvPr id="520" name="Google Shape;520;p71"/>
          <p:cNvSpPr txBox="1"/>
          <p:nvPr>
            <p:ph idx="1" type="body"/>
          </p:nvPr>
        </p:nvSpPr>
        <p:spPr>
          <a:xfrm>
            <a:off x="222109" y="1565534"/>
            <a:ext cx="8582681" cy="449284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The bilingual education program shall be implemented through at least one of the following program models:</a:t>
            </a:r>
            <a:endParaRPr/>
          </a:p>
          <a:p>
            <a:pPr indent="-228600" lvl="0" marL="46355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Transitional bilingual/early exit </a:t>
            </a:r>
            <a:endParaRPr/>
          </a:p>
          <a:p>
            <a:pPr indent="-228600" lvl="0" marL="46355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Transitional bilingual/late exit </a:t>
            </a:r>
            <a:endParaRPr/>
          </a:p>
          <a:p>
            <a:pPr indent="-228600" lvl="0" marL="46355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Dual language immersion/one-way </a:t>
            </a:r>
            <a:endParaRPr/>
          </a:p>
          <a:p>
            <a:pPr indent="-228600" lvl="0" marL="46355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Dual language immersion/two-way </a:t>
            </a:r>
            <a:endParaRPr/>
          </a:p>
          <a:p>
            <a:pPr indent="-25400" lvl="0" marL="228600" rtl="0" algn="l">
              <a:lnSpc>
                <a:spcPct val="90000"/>
              </a:lnSpc>
              <a:spcBef>
                <a:spcPts val="1200"/>
              </a:spcBef>
              <a:spcAft>
                <a:spcPts val="0"/>
              </a:spcAft>
              <a:buClr>
                <a:schemeClr val="dk1"/>
              </a:buClr>
              <a:buSzPts val="3200"/>
              <a:buNone/>
            </a:pPr>
            <a:r>
              <a:t/>
            </a:r>
            <a:endParaRPr sz="3200"/>
          </a:p>
        </p:txBody>
      </p:sp>
      <p:sp>
        <p:nvSpPr>
          <p:cNvPr id="521" name="Google Shape;521;p7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3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4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