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705" r:id="rId4"/>
    <p:sldMasterId id="2147483706" r:id="rId5"/>
    <p:sldMasterId id="2147483707" r:id="rId6"/>
    <p:sldMasterId id="2147483708" r:id="rId7"/>
    <p:sldMasterId id="2147483709"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Lst>
  <p:sldSz cy="6858000" cx="9144000"/>
  <p:notesSz cx="6858000" cy="9144000"/>
  <p:embeddedFontLst>
    <p:embeddedFont>
      <p:font typeface="Open Sans"/>
      <p:regular r:id="rId37"/>
      <p:bold r:id="rId38"/>
      <p:italic r:id="rId39"/>
      <p:boldItalic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10A6B5E-F89D-418E-B064-B9BE5972165F}">
  <a:tblStyle styleId="{410A6B5E-F89D-418E-B064-B9BE5972165F}"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font" Target="fonts/OpenSans-boldItalic.fntdata"/><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5.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0.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2.xml"/><Relationship Id="rId30" Type="http://schemas.openxmlformats.org/officeDocument/2006/relationships/slide" Target="slides/slide21.xml"/><Relationship Id="rId11" Type="http://schemas.openxmlformats.org/officeDocument/2006/relationships/slide" Target="slides/slide2.xml"/><Relationship Id="rId33" Type="http://schemas.openxmlformats.org/officeDocument/2006/relationships/slide" Target="slides/slide24.xml"/><Relationship Id="rId10" Type="http://schemas.openxmlformats.org/officeDocument/2006/relationships/slide" Target="slides/slide1.xml"/><Relationship Id="rId32" Type="http://schemas.openxmlformats.org/officeDocument/2006/relationships/slide" Target="slides/slide23.xml"/><Relationship Id="rId13" Type="http://schemas.openxmlformats.org/officeDocument/2006/relationships/slide" Target="slides/slide4.xml"/><Relationship Id="rId35" Type="http://schemas.openxmlformats.org/officeDocument/2006/relationships/slide" Target="slides/slide26.xml"/><Relationship Id="rId12" Type="http://schemas.openxmlformats.org/officeDocument/2006/relationships/slide" Target="slides/slide3.xml"/><Relationship Id="rId34" Type="http://schemas.openxmlformats.org/officeDocument/2006/relationships/slide" Target="slides/slide25.xml"/><Relationship Id="rId15" Type="http://schemas.openxmlformats.org/officeDocument/2006/relationships/slide" Target="slides/slide6.xml"/><Relationship Id="rId37" Type="http://schemas.openxmlformats.org/officeDocument/2006/relationships/font" Target="fonts/OpenSans-regular.fntdata"/><Relationship Id="rId14" Type="http://schemas.openxmlformats.org/officeDocument/2006/relationships/slide" Target="slides/slide5.xml"/><Relationship Id="rId36" Type="http://schemas.openxmlformats.org/officeDocument/2006/relationships/slide" Target="slides/slide27.xml"/><Relationship Id="rId17" Type="http://schemas.openxmlformats.org/officeDocument/2006/relationships/slide" Target="slides/slide8.xml"/><Relationship Id="rId39" Type="http://schemas.openxmlformats.org/officeDocument/2006/relationships/font" Target="fonts/OpenSans-italic.fntdata"/><Relationship Id="rId16" Type="http://schemas.openxmlformats.org/officeDocument/2006/relationships/slide" Target="slides/slide7.xml"/><Relationship Id="rId38" Type="http://schemas.openxmlformats.org/officeDocument/2006/relationships/font" Target="fonts/OpenSans-bold.fntdata"/><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tea.texas.gov/student.assessment/accommodations/" TargetMode="Externa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4" name="Google Shape;414;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2</a:t>
            </a:r>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sz="1100">
                <a:solidFill>
                  <a:schemeClr val="dk1"/>
                </a:solidFill>
                <a:latin typeface="Arial"/>
                <a:ea typeface="Arial"/>
                <a:cs typeface="Arial"/>
                <a:sym typeface="Arial"/>
              </a:rPr>
              <a:t>Please be familiar with the following program statutes that pertain to English Learners.</a:t>
            </a:r>
            <a:endParaRPr/>
          </a:p>
          <a:p>
            <a:pPr indent="-171450" lvl="2" marL="171450" rtl="0" algn="l">
              <a:lnSpc>
                <a:spcPct val="100000"/>
              </a:lnSpc>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19 Texas Administrative Code (TAC) Chapter 89, </a:t>
            </a:r>
            <a:r>
              <a:rPr b="0" lang="en-US" sz="1100">
                <a:solidFill>
                  <a:schemeClr val="dk1"/>
                </a:solidFill>
                <a:latin typeface="Arial"/>
                <a:ea typeface="Arial"/>
                <a:cs typeface="Arial"/>
                <a:sym typeface="Arial"/>
              </a:rPr>
              <a:t>Subchapter BB</a:t>
            </a:r>
            <a:endParaRPr/>
          </a:p>
          <a:p>
            <a:pPr indent="-171450" lvl="2" marL="171450" rtl="0" algn="l">
              <a:lnSpc>
                <a:spcPct val="100000"/>
              </a:lnSpc>
              <a:spcBef>
                <a:spcPts val="0"/>
              </a:spcBef>
              <a:spcAft>
                <a:spcPts val="0"/>
              </a:spcAft>
              <a:buClr>
                <a:srgbClr val="FF0000"/>
              </a:buClr>
              <a:buSzPts val="1100"/>
              <a:buFont typeface="Arial"/>
              <a:buChar char="•"/>
            </a:pPr>
            <a:r>
              <a:rPr lang="en-US" sz="1100">
                <a:solidFill>
                  <a:srgbClr val="FF0000"/>
                </a:solidFill>
                <a:latin typeface="Arial"/>
                <a:ea typeface="Arial"/>
                <a:cs typeface="Arial"/>
                <a:sym typeface="Arial"/>
              </a:rPr>
              <a:t>Texas Education Code Section 29, </a:t>
            </a:r>
            <a:r>
              <a:rPr b="0" lang="en-US" sz="1100">
                <a:solidFill>
                  <a:srgbClr val="FF0000"/>
                </a:solidFill>
                <a:latin typeface="Arial"/>
                <a:ea typeface="Arial"/>
                <a:cs typeface="Arial"/>
                <a:sym typeface="Arial"/>
              </a:rPr>
              <a:t>Subchapter B</a:t>
            </a:r>
            <a:endParaRPr/>
          </a:p>
          <a:p>
            <a:pPr indent="0" lvl="2" marL="0" rtl="0" algn="l">
              <a:lnSpc>
                <a:spcPct val="100000"/>
              </a:lnSpc>
              <a:spcBef>
                <a:spcPts val="0"/>
              </a:spcBef>
              <a:spcAft>
                <a:spcPts val="0"/>
              </a:spcAft>
              <a:buClr>
                <a:schemeClr val="dk1"/>
              </a:buClr>
              <a:buSzPts val="1100"/>
              <a:buFont typeface="Arial"/>
              <a:buNone/>
            </a:pPr>
            <a:r>
              <a:t/>
            </a:r>
            <a:endParaRPr b="0" sz="1100">
              <a:solidFill>
                <a:srgbClr val="FF0000"/>
              </a:solidFill>
              <a:latin typeface="Arial"/>
              <a:ea typeface="Arial"/>
              <a:cs typeface="Arial"/>
              <a:sym typeface="Arial"/>
            </a:endParaRPr>
          </a:p>
          <a:p>
            <a:pPr indent="0" lvl="2" marL="0" rtl="0" algn="l">
              <a:lnSpc>
                <a:spcPct val="100000"/>
              </a:lnSpc>
              <a:spcBef>
                <a:spcPts val="0"/>
              </a:spcBef>
              <a:spcAft>
                <a:spcPts val="0"/>
              </a:spcAft>
              <a:buClr>
                <a:srgbClr val="FF0000"/>
              </a:buClr>
              <a:buSzPts val="1100"/>
              <a:buFont typeface="Arial"/>
              <a:buNone/>
            </a:pPr>
            <a:r>
              <a:rPr b="1" i="1" lang="en-US" sz="1100">
                <a:solidFill>
                  <a:srgbClr val="FF0000"/>
                </a:solidFill>
                <a:latin typeface="Arial"/>
                <a:ea typeface="Arial"/>
                <a:cs typeface="Arial"/>
                <a:sym typeface="Arial"/>
              </a:rPr>
              <a:t>These document can be found on the Resources page. </a:t>
            </a:r>
            <a:endParaRPr/>
          </a:p>
          <a:p>
            <a:pPr indent="-171450" lvl="2" marL="171450" rtl="0" algn="l">
              <a:lnSpc>
                <a:spcPct val="100000"/>
              </a:lnSpc>
              <a:spcBef>
                <a:spcPts val="0"/>
              </a:spcBef>
              <a:spcAft>
                <a:spcPts val="0"/>
              </a:spcAft>
              <a:buClr>
                <a:srgbClr val="FF0000"/>
              </a:buClr>
              <a:buSzPts val="1100"/>
              <a:buFont typeface="Arial"/>
              <a:buChar char="•"/>
            </a:pPr>
            <a:r>
              <a:rPr lang="en-US" sz="1100">
                <a:solidFill>
                  <a:srgbClr val="FF0000"/>
                </a:solidFill>
                <a:latin typeface="Arial"/>
                <a:ea typeface="Arial"/>
                <a:cs typeface="Arial"/>
                <a:sym typeface="Arial"/>
              </a:rPr>
              <a:t>Decision-Making Guide for LPACs (STAAR, STAAR Spanish, STAAR Alternate 2, TELPAS, and TELPAS Alternate) which is overseen by the Division of Student Assessment</a:t>
            </a:r>
            <a:endParaRPr/>
          </a:p>
          <a:p>
            <a:pPr indent="-101600" lvl="2" marL="171450" rtl="0" algn="l">
              <a:lnSpc>
                <a:spcPct val="100000"/>
              </a:lnSpc>
              <a:spcBef>
                <a:spcPts val="0"/>
              </a:spcBef>
              <a:spcAft>
                <a:spcPts val="0"/>
              </a:spcAft>
              <a:buClr>
                <a:schemeClr val="dk1"/>
              </a:buClr>
              <a:buSzPts val="1100"/>
              <a:buFont typeface="Arial"/>
              <a:buNone/>
            </a:pPr>
            <a:r>
              <a:t/>
            </a:r>
            <a:endParaRPr sz="1100">
              <a:solidFill>
                <a:srgbClr val="FF0000"/>
              </a:solidFill>
              <a:latin typeface="Arial"/>
              <a:ea typeface="Arial"/>
              <a:cs typeface="Arial"/>
              <a:sym typeface="Arial"/>
            </a:endParaRPr>
          </a:p>
          <a:p>
            <a:pPr indent="0" lvl="2" marL="0" rtl="0" algn="l">
              <a:lnSpc>
                <a:spcPct val="100000"/>
              </a:lnSpc>
              <a:spcBef>
                <a:spcPts val="0"/>
              </a:spcBef>
              <a:spcAft>
                <a:spcPts val="0"/>
              </a:spcAft>
              <a:buClr>
                <a:schemeClr val="dk1"/>
              </a:buClr>
              <a:buSzPts val="1100"/>
              <a:buFont typeface="Arial"/>
              <a:buNone/>
            </a:pPr>
            <a:r>
              <a:t/>
            </a:r>
            <a:endParaRPr sz="1100">
              <a:solidFill>
                <a:srgbClr val="FF0000"/>
              </a:solidFill>
              <a:latin typeface="Arial"/>
              <a:ea typeface="Arial"/>
              <a:cs typeface="Arial"/>
              <a:sym typeface="Arial"/>
            </a:endParaRPr>
          </a:p>
          <a:p>
            <a:pPr indent="0" lvl="2" marL="0" rtl="0" algn="l">
              <a:lnSpc>
                <a:spcPct val="100000"/>
              </a:lnSpc>
              <a:spcBef>
                <a:spcPts val="0"/>
              </a:spcBef>
              <a:spcAft>
                <a:spcPts val="0"/>
              </a:spcAft>
              <a:buClr>
                <a:srgbClr val="FF0000"/>
              </a:buClr>
              <a:buSzPts val="1100"/>
              <a:buFont typeface="Arial"/>
              <a:buNone/>
            </a:pPr>
            <a:r>
              <a:rPr lang="en-US" sz="1100">
                <a:solidFill>
                  <a:srgbClr val="FF0000"/>
                </a:solidFill>
                <a:latin typeface="Arial"/>
                <a:ea typeface="Arial"/>
                <a:cs typeface="Arial"/>
                <a:sym typeface="Arial"/>
              </a:rPr>
              <a:t>Visit the English learner web portal at www.txel.org for more resources and information on English learners. </a:t>
            </a:r>
            <a:endParaRPr/>
          </a:p>
          <a:p>
            <a:pPr indent="0" lvl="0" marL="0" rtl="0" algn="l">
              <a:spcBef>
                <a:spcPts val="0"/>
              </a:spcBef>
              <a:spcAft>
                <a:spcPts val="0"/>
              </a:spcAft>
              <a:buNone/>
            </a:pPr>
            <a:r>
              <a:t/>
            </a:r>
            <a:endParaRPr/>
          </a:p>
        </p:txBody>
      </p:sp>
      <p:sp>
        <p:nvSpPr>
          <p:cNvPr id="415" name="Google Shape;415;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p10: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00" name="Google Shape;500;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10</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sz="1100">
                <a:solidFill>
                  <a:schemeClr val="dk1"/>
                </a:solidFill>
                <a:latin typeface="Arial"/>
                <a:ea typeface="Arial"/>
                <a:cs typeface="Arial"/>
                <a:sym typeface="Arial"/>
              </a:rPr>
              <a:t>Sample forms may be adapted or enhanced to meet each district or charter school’s individual needs for proper documentation.</a:t>
            </a:r>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spcBef>
                <a:spcPts val="0"/>
              </a:spcBef>
              <a:spcAft>
                <a:spcPts val="0"/>
              </a:spcAft>
              <a:buNone/>
            </a:pPr>
            <a:r>
              <a:t/>
            </a:r>
            <a:endParaRPr sz="1100">
              <a:solidFill>
                <a:schemeClr val="dk1"/>
              </a:solidFill>
              <a:latin typeface="Arial"/>
              <a:ea typeface="Arial"/>
              <a:cs typeface="Arial"/>
              <a:sym typeface="Arial"/>
            </a:endParaRPr>
          </a:p>
          <a:p>
            <a:pPr indent="0" lvl="0" marL="0" rtl="0" algn="l">
              <a:spcBef>
                <a:spcPts val="0"/>
              </a:spcBef>
              <a:spcAft>
                <a:spcPts val="0"/>
              </a:spcAft>
              <a:buNone/>
            </a:pPr>
            <a:r>
              <a:t/>
            </a:r>
            <a:endParaRPr sz="1100">
              <a:solidFill>
                <a:schemeClr val="dk1"/>
              </a:solidFill>
              <a:latin typeface="Arial"/>
              <a:ea typeface="Arial"/>
              <a:cs typeface="Arial"/>
              <a:sym typeface="Arial"/>
            </a:endParaRPr>
          </a:p>
        </p:txBody>
      </p:sp>
      <p:sp>
        <p:nvSpPr>
          <p:cNvPr id="501" name="Google Shape;501;p10: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02" name="Google Shape;502;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7" name="Shape 507"/>
        <p:cNvGrpSpPr/>
        <p:nvPr/>
      </p:nvGrpSpPr>
      <p:grpSpPr>
        <a:xfrm>
          <a:off x="0" y="0"/>
          <a:ext cx="0" cy="0"/>
          <a:chOff x="0" y="0"/>
          <a:chExt cx="0" cy="0"/>
        </a:xfrm>
      </p:grpSpPr>
      <p:sp>
        <p:nvSpPr>
          <p:cNvPr id="508" name="Google Shape;508;p11: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09" name="Google Shape;509;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11</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sz="1100">
                <a:solidFill>
                  <a:schemeClr val="dk1"/>
                </a:solidFill>
                <a:latin typeface="Arial"/>
                <a:ea typeface="Arial"/>
                <a:cs typeface="Arial"/>
                <a:sym typeface="Arial"/>
              </a:rPr>
              <a:t>The intent of the LPAC Framework is to establish guidelines that describe the steps necessary in the implementation of a consistent and standardized LPAC process across school districts and the state. Further information regarding the purpose of the LPAC Framework is shared on the following (next) slide.</a:t>
            </a:r>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p:txBody>
      </p:sp>
      <p:sp>
        <p:nvSpPr>
          <p:cNvPr id="510" name="Google Shape;510;p11: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11" name="Google Shape;511;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p12: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8" name="Google Shape;518;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100">
                <a:solidFill>
                  <a:schemeClr val="dk1"/>
                </a:solidFill>
                <a:latin typeface="Arial"/>
                <a:ea typeface="Arial"/>
                <a:cs typeface="Arial"/>
                <a:sym typeface="Arial"/>
              </a:rPr>
              <a:t>Slide 12</a:t>
            </a:r>
            <a:endParaRPr b="1" sz="1100">
              <a:solidFill>
                <a:schemeClr val="dk1"/>
              </a:solidFill>
              <a:latin typeface="Arial"/>
              <a:ea typeface="Arial"/>
              <a:cs typeface="Arial"/>
              <a:sym typeface="Arial"/>
            </a:endParaRPr>
          </a:p>
          <a:p>
            <a:pPr indent="0" lvl="0" marL="0" rtl="0" algn="l">
              <a:spcBef>
                <a:spcPts val="0"/>
              </a:spcBef>
              <a:spcAft>
                <a:spcPts val="0"/>
              </a:spcAft>
              <a:buNone/>
            </a:pPr>
            <a:r>
              <a:t/>
            </a:r>
            <a:endParaRPr b="1" sz="1100">
              <a:solidFill>
                <a:schemeClr val="dk1"/>
              </a:solidFill>
              <a:latin typeface="Arial"/>
              <a:ea typeface="Arial"/>
              <a:cs typeface="Arial"/>
              <a:sym typeface="Arial"/>
            </a:endParaRPr>
          </a:p>
          <a:p>
            <a:pPr indent="0" lvl="0" marL="0" rtl="0" algn="l">
              <a:spcBef>
                <a:spcPts val="0"/>
              </a:spcBef>
              <a:spcAft>
                <a:spcPts val="0"/>
              </a:spcAft>
              <a:buNone/>
            </a:pPr>
            <a:r>
              <a:rPr b="1" lang="en-US" sz="1100">
                <a:solidFill>
                  <a:schemeClr val="dk1"/>
                </a:solidFill>
                <a:latin typeface="Arial"/>
                <a:ea typeface="Arial"/>
                <a:cs typeface="Arial"/>
                <a:sym typeface="Arial"/>
              </a:rPr>
              <a:t>                        </a:t>
            </a:r>
            <a:endParaRPr/>
          </a:p>
        </p:txBody>
      </p:sp>
      <p:sp>
        <p:nvSpPr>
          <p:cNvPr id="519" name="Google Shape;519;p12: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20" name="Google Shape;520;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5" name="Shape 525"/>
        <p:cNvGrpSpPr/>
        <p:nvPr/>
      </p:nvGrpSpPr>
      <p:grpSpPr>
        <a:xfrm>
          <a:off x="0" y="0"/>
          <a:ext cx="0" cy="0"/>
          <a:chOff x="0" y="0"/>
          <a:chExt cx="0" cy="0"/>
        </a:xfrm>
      </p:grpSpPr>
      <p:sp>
        <p:nvSpPr>
          <p:cNvPr id="526" name="Google Shape;526;p13: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7" name="Google Shape;527;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13</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p:txBody>
      </p:sp>
      <p:sp>
        <p:nvSpPr>
          <p:cNvPr id="528" name="Google Shape;528;p13: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29" name="Google Shape;529;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p14: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36" name="Google Shape;536;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14</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1" marL="117892" rtl="0" algn="l">
              <a:lnSpc>
                <a:spcPct val="114000"/>
              </a:lnSpc>
              <a:spcBef>
                <a:spcPts val="62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spcBef>
                <a:spcPts val="0"/>
              </a:spcBef>
              <a:spcAft>
                <a:spcPts val="0"/>
              </a:spcAft>
              <a:buNone/>
            </a:pPr>
            <a:r>
              <a:t/>
            </a:r>
            <a:endParaRPr sz="1100"/>
          </a:p>
          <a:p>
            <a:pPr indent="0" lvl="0" marL="0" rtl="0" algn="l">
              <a:spcBef>
                <a:spcPts val="0"/>
              </a:spcBef>
              <a:spcAft>
                <a:spcPts val="0"/>
              </a:spcAft>
              <a:buNone/>
            </a:pPr>
            <a:r>
              <a:t/>
            </a:r>
            <a:endParaRPr/>
          </a:p>
        </p:txBody>
      </p:sp>
      <p:sp>
        <p:nvSpPr>
          <p:cNvPr id="537" name="Google Shape;537;p1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38" name="Google Shape;538;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3" name="Shape 543"/>
        <p:cNvGrpSpPr/>
        <p:nvPr/>
      </p:nvGrpSpPr>
      <p:grpSpPr>
        <a:xfrm>
          <a:off x="0" y="0"/>
          <a:ext cx="0" cy="0"/>
          <a:chOff x="0" y="0"/>
          <a:chExt cx="0" cy="0"/>
        </a:xfrm>
      </p:grpSpPr>
      <p:sp>
        <p:nvSpPr>
          <p:cNvPr id="544" name="Google Shape;544;p15: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45" name="Google Shape;545;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15</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p:txBody>
      </p:sp>
      <p:sp>
        <p:nvSpPr>
          <p:cNvPr id="546" name="Google Shape;546;p1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47" name="Google Shape;547;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2" name="Shape 552"/>
        <p:cNvGrpSpPr/>
        <p:nvPr/>
      </p:nvGrpSpPr>
      <p:grpSpPr>
        <a:xfrm>
          <a:off x="0" y="0"/>
          <a:ext cx="0" cy="0"/>
          <a:chOff x="0" y="0"/>
          <a:chExt cx="0" cy="0"/>
        </a:xfrm>
      </p:grpSpPr>
      <p:sp>
        <p:nvSpPr>
          <p:cNvPr id="553" name="Google Shape;553;p16: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54" name="Google Shape;554;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16</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169863" lvl="1" marL="228600" rtl="0" algn="l">
              <a:lnSpc>
                <a:spcPct val="100000"/>
              </a:lnSpc>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The written board policy shall be ON FILE in the district.</a:t>
            </a:r>
            <a:endParaRPr/>
          </a:p>
          <a:p>
            <a:pPr indent="-169863" lvl="1" marL="228600" rtl="0" algn="l">
              <a:lnSpc>
                <a:spcPct val="100000"/>
              </a:lnSpc>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A school district shall establish and operate a sufficient number of LPACs to enable them to discharge their duties within </a:t>
            </a:r>
            <a:r>
              <a:rPr lang="en-US" sz="1100" u="sng">
                <a:solidFill>
                  <a:schemeClr val="dk1"/>
                </a:solidFill>
                <a:latin typeface="Arial"/>
                <a:ea typeface="Arial"/>
                <a:cs typeface="Arial"/>
                <a:sym typeface="Arial"/>
              </a:rPr>
              <a:t>four weeks</a:t>
            </a:r>
            <a:r>
              <a:rPr lang="en-US" sz="1100" u="none">
                <a:solidFill>
                  <a:schemeClr val="dk1"/>
                </a:solidFill>
                <a:latin typeface="Arial"/>
                <a:ea typeface="Arial"/>
                <a:cs typeface="Arial"/>
                <a:sym typeface="Arial"/>
              </a:rPr>
              <a:t> of </a:t>
            </a:r>
            <a:r>
              <a:rPr lang="en-US" sz="1100">
                <a:solidFill>
                  <a:schemeClr val="dk1"/>
                </a:solidFill>
                <a:latin typeface="Arial"/>
                <a:ea typeface="Arial"/>
                <a:cs typeface="Arial"/>
                <a:sym typeface="Arial"/>
              </a:rPr>
              <a:t>the enrollment of English learners.</a:t>
            </a:r>
            <a:endParaRPr/>
          </a:p>
          <a:p>
            <a:pPr indent="-169863" lvl="1" marL="228600" rtl="0" algn="l">
              <a:lnSpc>
                <a:spcPct val="100000"/>
              </a:lnSpc>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Some school districts may choose to have more than one training opportunity for the parent or guardian representatives.</a:t>
            </a:r>
            <a:endParaRPr/>
          </a:p>
          <a:p>
            <a:pPr indent="-169863" lvl="1" marL="228600" rtl="0" algn="l">
              <a:lnSpc>
                <a:spcPct val="100000"/>
              </a:lnSpc>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It may be necessary to train more than one parent or guardian to be able to cover the number of LPACs for a year, especially early in the year and at the end of the year. </a:t>
            </a:r>
            <a:endParaRPr/>
          </a:p>
          <a:p>
            <a:pPr indent="0" lvl="0" marL="0" rtl="0" algn="l">
              <a:lnSpc>
                <a:spcPct val="114000"/>
              </a:lnSpc>
              <a:spcBef>
                <a:spcPts val="0"/>
              </a:spcBef>
              <a:spcAft>
                <a:spcPts val="0"/>
              </a:spcAft>
              <a:buNone/>
            </a:pPr>
            <a:r>
              <a:t/>
            </a:r>
            <a:endParaRPr i="1" sz="1000">
              <a:latin typeface="Arial"/>
              <a:ea typeface="Arial"/>
              <a:cs typeface="Arial"/>
              <a:sym typeface="Arial"/>
            </a:endParaRPr>
          </a:p>
        </p:txBody>
      </p:sp>
      <p:sp>
        <p:nvSpPr>
          <p:cNvPr id="555" name="Google Shape;555;p16: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56" name="Google Shape;556;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1" name="Shape 561"/>
        <p:cNvGrpSpPr/>
        <p:nvPr/>
      </p:nvGrpSpPr>
      <p:grpSpPr>
        <a:xfrm>
          <a:off x="0" y="0"/>
          <a:ext cx="0" cy="0"/>
          <a:chOff x="0" y="0"/>
          <a:chExt cx="0" cy="0"/>
        </a:xfrm>
      </p:grpSpPr>
      <p:sp>
        <p:nvSpPr>
          <p:cNvPr id="562" name="Google Shape;562;p17: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3" name="Google Shape;563;p17:notes"/>
          <p:cNvSpPr txBox="1"/>
          <p:nvPr>
            <p:ph idx="1" type="body"/>
          </p:nvPr>
        </p:nvSpPr>
        <p:spPr>
          <a:xfrm>
            <a:off x="702310" y="4480004"/>
            <a:ext cx="5618480" cy="425242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17</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i="1" lang="en-US" sz="1100">
                <a:solidFill>
                  <a:schemeClr val="dk1"/>
                </a:solidFill>
                <a:latin typeface="Arial"/>
                <a:ea typeface="Arial"/>
                <a:cs typeface="Arial"/>
                <a:sym typeface="Arial"/>
              </a:rPr>
              <a:t>Sources: TEA Financial Accountability System Resource Guide, Module 1; TEC §29.063; TEC Section §29.052 (2);19 TAC §89.1220 (b)</a:t>
            </a:r>
            <a:endParaRPr b="1" i="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i="1" lang="en-US" sz="1100">
                <a:solidFill>
                  <a:schemeClr val="dk1"/>
                </a:solidFill>
                <a:latin typeface="Arial"/>
                <a:ea typeface="Arial"/>
                <a:cs typeface="Arial"/>
                <a:sym typeface="Arial"/>
              </a:rPr>
              <a:t>Campus administrator - </a:t>
            </a:r>
            <a:r>
              <a:rPr lang="en-US" sz="1100">
                <a:solidFill>
                  <a:schemeClr val="dk1"/>
                </a:solidFill>
                <a:latin typeface="Arial"/>
                <a:ea typeface="Arial"/>
                <a:cs typeface="Arial"/>
                <a:sym typeface="Arial"/>
              </a:rPr>
              <a:t>A principal, assistant principal or vice principal. The campus administrator required as part of the LPAC must be personnel coded </a:t>
            </a:r>
            <a:r>
              <a:rPr b="1" lang="en-US" sz="1100">
                <a:solidFill>
                  <a:schemeClr val="dk1"/>
                </a:solidFill>
                <a:latin typeface="Arial"/>
                <a:ea typeface="Arial"/>
                <a:cs typeface="Arial"/>
                <a:sym typeface="Arial"/>
              </a:rPr>
              <a:t>Function 23 </a:t>
            </a:r>
            <a:r>
              <a:rPr lang="en-US" sz="1100">
                <a:solidFill>
                  <a:schemeClr val="dk1"/>
                </a:solidFill>
                <a:latin typeface="Arial"/>
                <a:ea typeface="Arial"/>
                <a:cs typeface="Arial"/>
                <a:sym typeface="Arial"/>
              </a:rPr>
              <a:t>(principals, assistant principals and their staff) under School Leadership as defined by the Financial Accountability System Resource Guide. Principals, assistant principals, and their staff are personnel who</a:t>
            </a:r>
            <a:r>
              <a:rPr i="1" lang="en-US" sz="1100">
                <a:solidFill>
                  <a:schemeClr val="dk1"/>
                </a:solidFill>
                <a:latin typeface="Arial"/>
                <a:ea typeface="Arial"/>
                <a:cs typeface="Arial"/>
                <a:sym typeface="Arial"/>
              </a:rPr>
              <a:t>:</a:t>
            </a:r>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169863" lvl="1" marL="171450" rtl="0" algn="l">
              <a:lnSpc>
                <a:spcPct val="100000"/>
              </a:lnSpc>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Supervise all operations of the campus</a:t>
            </a:r>
            <a:endParaRPr/>
          </a:p>
          <a:p>
            <a:pPr indent="-169863" lvl="1" marL="171450" rtl="0" algn="l">
              <a:lnSpc>
                <a:spcPct val="100000"/>
              </a:lnSpc>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Evaluate staff members of the campus</a:t>
            </a:r>
            <a:endParaRPr/>
          </a:p>
          <a:p>
            <a:pPr indent="-169863" lvl="1" marL="171450" rtl="0" algn="l">
              <a:lnSpc>
                <a:spcPct val="100000"/>
              </a:lnSpc>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Assign duties to staff members maintaining the records of the students on the campus</a:t>
            </a:r>
            <a:endParaRPr/>
          </a:p>
          <a:p>
            <a:pPr indent="-101579" lvl="1" marL="628575"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i="1" lang="en-US" sz="1100">
                <a:solidFill>
                  <a:schemeClr val="dk1"/>
                </a:solidFill>
                <a:latin typeface="Arial"/>
                <a:ea typeface="Arial"/>
                <a:cs typeface="Arial"/>
                <a:sym typeface="Arial"/>
              </a:rPr>
              <a:t>LPAC Parent - </a:t>
            </a:r>
            <a:r>
              <a:rPr lang="en-US" sz="1100">
                <a:solidFill>
                  <a:schemeClr val="dk1"/>
                </a:solidFill>
                <a:latin typeface="Arial"/>
                <a:ea typeface="Arial"/>
                <a:cs typeface="Arial"/>
                <a:sym typeface="Arial"/>
              </a:rPr>
              <a:t>Must be a parent or legal guardian of an English learner </a:t>
            </a:r>
            <a:r>
              <a:rPr b="1" lang="en-US" sz="1100">
                <a:solidFill>
                  <a:schemeClr val="dk1"/>
                </a:solidFill>
                <a:latin typeface="Arial"/>
                <a:ea typeface="Arial"/>
                <a:cs typeface="Arial"/>
                <a:sym typeface="Arial"/>
              </a:rPr>
              <a:t>participating</a:t>
            </a:r>
            <a:r>
              <a:rPr lang="en-US" sz="1100">
                <a:solidFill>
                  <a:schemeClr val="dk1"/>
                </a:solidFill>
                <a:latin typeface="Arial"/>
                <a:ea typeface="Arial"/>
                <a:cs typeface="Arial"/>
                <a:sym typeface="Arial"/>
              </a:rPr>
              <a:t> in a bilingual or ESL program. No parents or guardians who have denied student services may participate as an LPAC parent. The parent representative volunteers his or her participation in the LPAC. The trained LPAC parent serves as the representative parent or guardian for all English learners. </a:t>
            </a:r>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p:txBody>
      </p:sp>
      <p:sp>
        <p:nvSpPr>
          <p:cNvPr id="564" name="Google Shape;564;p17: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65" name="Google Shape;565;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0" name="Shape 570"/>
        <p:cNvGrpSpPr/>
        <p:nvPr/>
      </p:nvGrpSpPr>
      <p:grpSpPr>
        <a:xfrm>
          <a:off x="0" y="0"/>
          <a:ext cx="0" cy="0"/>
          <a:chOff x="0" y="0"/>
          <a:chExt cx="0" cy="0"/>
        </a:xfrm>
      </p:grpSpPr>
      <p:sp>
        <p:nvSpPr>
          <p:cNvPr id="571" name="Google Shape;571;p18: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72" name="Google Shape;572;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18</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p:txBody>
      </p:sp>
      <p:sp>
        <p:nvSpPr>
          <p:cNvPr id="573" name="Google Shape;573;p18: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74" name="Google Shape;574;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1" name="Shape 591"/>
        <p:cNvGrpSpPr/>
        <p:nvPr/>
      </p:nvGrpSpPr>
      <p:grpSpPr>
        <a:xfrm>
          <a:off x="0" y="0"/>
          <a:ext cx="0" cy="0"/>
          <a:chOff x="0" y="0"/>
          <a:chExt cx="0" cy="0"/>
        </a:xfrm>
      </p:grpSpPr>
      <p:sp>
        <p:nvSpPr>
          <p:cNvPr id="592" name="Google Shape;592;p19: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93" name="Google Shape;593;p19:notes"/>
          <p:cNvSpPr txBox="1"/>
          <p:nvPr>
            <p:ph idx="1" type="body"/>
          </p:nvPr>
        </p:nvSpPr>
        <p:spPr>
          <a:xfrm>
            <a:off x="702310" y="4480004"/>
            <a:ext cx="5618480" cy="471949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solidFill>
                  <a:schemeClr val="dk1"/>
                </a:solidFill>
                <a:latin typeface="Arial"/>
                <a:ea typeface="Arial"/>
                <a:cs typeface="Arial"/>
                <a:sym typeface="Arial"/>
              </a:rPr>
              <a:t>Slide 19                     </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b="1">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“Initial enrollment” refers to a student’s </a:t>
            </a:r>
            <a:r>
              <a:rPr b="1" lang="en-US">
                <a:solidFill>
                  <a:schemeClr val="dk1"/>
                </a:solidFill>
                <a:latin typeface="Arial"/>
                <a:ea typeface="Arial"/>
                <a:cs typeface="Arial"/>
                <a:sym typeface="Arial"/>
              </a:rPr>
              <a:t>first-time enrollment </a:t>
            </a:r>
            <a:r>
              <a:rPr lang="en-US">
                <a:solidFill>
                  <a:schemeClr val="dk1"/>
                </a:solidFill>
                <a:latin typeface="Arial"/>
                <a:ea typeface="Arial"/>
                <a:cs typeface="Arial"/>
                <a:sym typeface="Arial"/>
              </a:rPr>
              <a:t>in a public school district within the state of Texas (any Local Education Agency-LEA, including districts, charters, and districts of innovation). </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More information on the LPAC requirements is provided on the following (next) slide.</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p>
        </p:txBody>
      </p:sp>
      <p:sp>
        <p:nvSpPr>
          <p:cNvPr id="594" name="Google Shape;594;p19: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95" name="Google Shape;595;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4" name="Google Shape;424;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200">
                <a:solidFill>
                  <a:schemeClr val="dk1"/>
                </a:solidFill>
                <a:latin typeface="Arial"/>
                <a:ea typeface="Arial"/>
                <a:cs typeface="Arial"/>
                <a:sym typeface="Arial"/>
              </a:rPr>
              <a:t>Slide 2	</a:t>
            </a:r>
            <a:endParaRPr/>
          </a:p>
          <a:p>
            <a:pPr indent="0" lvl="0" marL="0" rtl="0" algn="l">
              <a:lnSpc>
                <a:spcPct val="100000"/>
              </a:lnSpc>
              <a:spcBef>
                <a:spcPts val="0"/>
              </a:spcBef>
              <a:spcAft>
                <a:spcPts val="0"/>
              </a:spcAft>
              <a:buNone/>
            </a:pPr>
            <a:r>
              <a:t/>
            </a:r>
            <a:endParaRPr b="1" sz="1200">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200"/>
              <a:buFont typeface="Arial"/>
              <a:buNone/>
            </a:pPr>
            <a:r>
              <a:rPr lang="en-US" sz="1200">
                <a:solidFill>
                  <a:schemeClr val="dk1"/>
                </a:solidFill>
                <a:latin typeface="Arial"/>
                <a:ea typeface="Arial"/>
                <a:cs typeface="Arial"/>
                <a:sym typeface="Arial"/>
              </a:rPr>
              <a:t>Locate the </a:t>
            </a:r>
            <a:r>
              <a:rPr b="1" lang="en-US" sz="1200">
                <a:solidFill>
                  <a:srgbClr val="FF0000"/>
                </a:solidFill>
                <a:latin typeface="Arial"/>
                <a:ea typeface="Arial"/>
                <a:cs typeface="Arial"/>
                <a:sym typeface="Arial"/>
              </a:rPr>
              <a:t>amended</a:t>
            </a:r>
            <a:r>
              <a:rPr lang="en-US" sz="1200">
                <a:solidFill>
                  <a:schemeClr val="dk1"/>
                </a:solidFill>
                <a:latin typeface="Arial"/>
                <a:ea typeface="Arial"/>
                <a:cs typeface="Arial"/>
                <a:sym typeface="Arial"/>
              </a:rPr>
              <a:t> version of 19 TAC Chapter 89 (</a:t>
            </a:r>
            <a:r>
              <a:rPr i="1" lang="en-US" sz="1200">
                <a:solidFill>
                  <a:schemeClr val="dk1"/>
                </a:solidFill>
                <a:latin typeface="Arial"/>
                <a:ea typeface="Arial"/>
                <a:cs typeface="Arial"/>
                <a:sym typeface="Arial"/>
              </a:rPr>
              <a:t>effective on April 14, 2020</a:t>
            </a:r>
            <a:r>
              <a:rPr lang="en-US" sz="1200">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Clr>
                <a:schemeClr val="dk1"/>
              </a:buClr>
              <a:buSzPts val="1200"/>
              <a:buFont typeface="Arial"/>
              <a:buNone/>
            </a:pPr>
            <a:r>
              <a:rPr lang="en-US" sz="1200">
                <a:solidFill>
                  <a:schemeClr val="dk1"/>
                </a:solidFill>
                <a:latin typeface="Arial"/>
                <a:ea typeface="Arial"/>
                <a:cs typeface="Arial"/>
                <a:sym typeface="Arial"/>
              </a:rPr>
              <a:t>The purpose of this document is to provide guidance regarding the policies, procedures, program designs, and all other aspects related to the education of English learners</a:t>
            </a:r>
            <a:r>
              <a:rPr b="0" lang="en-US" sz="1200">
                <a:solidFill>
                  <a:schemeClr val="dk1"/>
                </a:solidFill>
                <a:latin typeface="Arial"/>
                <a:ea typeface="Arial"/>
                <a:cs typeface="Arial"/>
                <a:sym typeface="Arial"/>
              </a:rPr>
              <a:t>. </a:t>
            </a:r>
            <a:endParaRPr/>
          </a:p>
          <a:p>
            <a:pPr indent="0" lvl="0" marL="0" marR="0" rtl="0" algn="l">
              <a:lnSpc>
                <a:spcPct val="100000"/>
              </a:lnSpc>
              <a:spcBef>
                <a:spcPts val="0"/>
              </a:spcBef>
              <a:spcAft>
                <a:spcPts val="0"/>
              </a:spcAft>
              <a:buClr>
                <a:schemeClr val="dk1"/>
              </a:buClr>
              <a:buSzPts val="1200"/>
              <a:buFont typeface="Calibri"/>
              <a:buNone/>
            </a:pPr>
            <a:r>
              <a:t/>
            </a:r>
            <a:endParaRPr b="0" sz="1200">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200"/>
              <a:buFont typeface="Calibri"/>
              <a:buNone/>
            </a:pPr>
            <a:r>
              <a:rPr lang="en-US"/>
              <a:t>It is recommended that when each section is discussed, locate the section within the Chapter 89 document for reference, as needed. </a:t>
            </a:r>
            <a:endParaRPr/>
          </a:p>
          <a:p>
            <a:pPr indent="0" lvl="0" marL="0" marR="0" rtl="0" algn="l">
              <a:lnSpc>
                <a:spcPct val="100000"/>
              </a:lnSpc>
              <a:spcBef>
                <a:spcPts val="0"/>
              </a:spcBef>
              <a:spcAft>
                <a:spcPts val="0"/>
              </a:spcAft>
              <a:buClr>
                <a:schemeClr val="dk1"/>
              </a:buClr>
              <a:buSzPts val="1200"/>
              <a:buFont typeface="Calibri"/>
              <a:buNone/>
            </a:pPr>
            <a:r>
              <a:t/>
            </a:r>
            <a:endParaRPr sz="1200">
              <a:solidFill>
                <a:schemeClr val="dk1"/>
              </a:solidFill>
              <a:latin typeface="Arial"/>
              <a:ea typeface="Arial"/>
              <a:cs typeface="Arial"/>
              <a:sym typeface="Arial"/>
            </a:endParaRPr>
          </a:p>
          <a:p>
            <a:pPr indent="0" lvl="0" marL="0" rtl="0" algn="l">
              <a:spcBef>
                <a:spcPts val="0"/>
              </a:spcBef>
              <a:spcAft>
                <a:spcPts val="0"/>
              </a:spcAft>
              <a:buNone/>
            </a:pPr>
            <a:r>
              <a:t/>
            </a:r>
            <a:endParaRPr b="1" sz="1000">
              <a:latin typeface="Arial"/>
              <a:ea typeface="Arial"/>
              <a:cs typeface="Arial"/>
              <a:sym typeface="Arial"/>
            </a:endParaRPr>
          </a:p>
          <a:p>
            <a:pPr indent="0" lvl="0" marL="0" rtl="0" algn="l">
              <a:spcBef>
                <a:spcPts val="0"/>
              </a:spcBef>
              <a:spcAft>
                <a:spcPts val="0"/>
              </a:spcAft>
              <a:buNone/>
            </a:pPr>
            <a:r>
              <a:t/>
            </a:r>
            <a:endParaRPr/>
          </a:p>
        </p:txBody>
      </p:sp>
      <p:sp>
        <p:nvSpPr>
          <p:cNvPr id="425" name="Google Shape;425;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0" name="Shape 600"/>
        <p:cNvGrpSpPr/>
        <p:nvPr/>
      </p:nvGrpSpPr>
      <p:grpSpPr>
        <a:xfrm>
          <a:off x="0" y="0"/>
          <a:ext cx="0" cy="0"/>
          <a:chOff x="0" y="0"/>
          <a:chExt cx="0" cy="0"/>
        </a:xfrm>
      </p:grpSpPr>
      <p:sp>
        <p:nvSpPr>
          <p:cNvPr id="601" name="Google Shape;601;p20: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2" name="Google Shape;602;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20</a:t>
            </a:r>
            <a:endParaRPr b="1">
              <a:latin typeface="Arial"/>
              <a:ea typeface="Arial"/>
              <a:cs typeface="Arial"/>
              <a:sym typeface="Arial"/>
            </a:endParaRPr>
          </a:p>
          <a:p>
            <a:pPr indent="0" lvl="0" marL="0" rtl="0" algn="l">
              <a:spcBef>
                <a:spcPts val="0"/>
              </a:spcBef>
              <a:spcAft>
                <a:spcPts val="0"/>
              </a:spcAft>
              <a:buNone/>
            </a:pPr>
            <a:br>
              <a:rPr b="1" lang="en-US">
                <a:latin typeface="Arial"/>
                <a:ea typeface="Arial"/>
                <a:cs typeface="Arial"/>
                <a:sym typeface="Arial"/>
              </a:rPr>
            </a:br>
            <a:endParaRPr b="1">
              <a:latin typeface="Arial"/>
              <a:ea typeface="Arial"/>
              <a:cs typeface="Arial"/>
              <a:sym typeface="Arial"/>
            </a:endParaRPr>
          </a:p>
          <a:p>
            <a:pPr indent="0" lvl="0" marL="0" rtl="0" algn="l">
              <a:spcBef>
                <a:spcPts val="0"/>
              </a:spcBef>
              <a:spcAft>
                <a:spcPts val="0"/>
              </a:spcAft>
              <a:buNone/>
            </a:pPr>
            <a:r>
              <a:t/>
            </a:r>
            <a:endParaRPr b="0">
              <a:latin typeface="Arial"/>
              <a:ea typeface="Arial"/>
              <a:cs typeface="Arial"/>
              <a:sym typeface="Arial"/>
            </a:endParaRPr>
          </a:p>
        </p:txBody>
      </p:sp>
      <p:sp>
        <p:nvSpPr>
          <p:cNvPr id="603" name="Google Shape;603;p20: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04" name="Google Shape;604;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9" name="Shape 609"/>
        <p:cNvGrpSpPr/>
        <p:nvPr/>
      </p:nvGrpSpPr>
      <p:grpSpPr>
        <a:xfrm>
          <a:off x="0" y="0"/>
          <a:ext cx="0" cy="0"/>
          <a:chOff x="0" y="0"/>
          <a:chExt cx="0" cy="0"/>
        </a:xfrm>
      </p:grpSpPr>
      <p:sp>
        <p:nvSpPr>
          <p:cNvPr id="610" name="Google Shape;610;p21: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11" name="Google Shape;611;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100">
                <a:solidFill>
                  <a:schemeClr val="dk1"/>
                </a:solidFill>
                <a:latin typeface="Arial"/>
                <a:ea typeface="Arial"/>
                <a:cs typeface="Arial"/>
                <a:sym typeface="Arial"/>
              </a:rPr>
              <a:t>Slide 21</a:t>
            </a:r>
            <a:endParaRPr b="1" sz="1100">
              <a:solidFill>
                <a:schemeClr val="dk1"/>
              </a:solidFill>
              <a:latin typeface="Arial"/>
              <a:ea typeface="Arial"/>
              <a:cs typeface="Arial"/>
              <a:sym typeface="Arial"/>
            </a:endParaRPr>
          </a:p>
          <a:p>
            <a:pPr indent="0" lvl="0" marL="0" rtl="0" algn="l">
              <a:spcBef>
                <a:spcPts val="0"/>
              </a:spcBef>
              <a:spcAft>
                <a:spcPts val="0"/>
              </a:spcAft>
              <a:buNone/>
            </a:pPr>
            <a:r>
              <a:t/>
            </a:r>
            <a:endParaRPr b="1" sz="1100">
              <a:solidFill>
                <a:schemeClr val="dk1"/>
              </a:solidFill>
              <a:latin typeface="Arial"/>
              <a:ea typeface="Arial"/>
              <a:cs typeface="Arial"/>
              <a:sym typeface="Arial"/>
            </a:endParaRPr>
          </a:p>
          <a:p>
            <a:pPr indent="0" lvl="0" marL="0" rtl="0" algn="l">
              <a:spcBef>
                <a:spcPts val="0"/>
              </a:spcBef>
              <a:spcAft>
                <a:spcPts val="0"/>
              </a:spcAft>
              <a:buNone/>
            </a:pPr>
            <a:r>
              <a:rPr lang="en-US" sz="1100">
                <a:solidFill>
                  <a:schemeClr val="dk1"/>
                </a:solidFill>
                <a:latin typeface="Arial"/>
                <a:ea typeface="Arial"/>
                <a:cs typeface="Arial"/>
                <a:sym typeface="Arial"/>
              </a:rPr>
              <a:t>Each trained member shall also sign an oath of confidentiality because of testing results and other information that is shared and analyzed. This is a requirement, due to each student and his or her family’s right to confidentiality.</a:t>
            </a:r>
            <a:endParaRPr sz="1100">
              <a:solidFill>
                <a:schemeClr val="dk1"/>
              </a:solidFill>
              <a:latin typeface="Arial"/>
              <a:ea typeface="Arial"/>
              <a:cs typeface="Arial"/>
              <a:sym typeface="Arial"/>
            </a:endParaRPr>
          </a:p>
          <a:p>
            <a:pPr indent="0" lvl="0" marL="0" rtl="0" algn="l">
              <a:spcBef>
                <a:spcPts val="0"/>
              </a:spcBef>
              <a:spcAft>
                <a:spcPts val="0"/>
              </a:spcAft>
              <a:buNone/>
            </a:pPr>
            <a:r>
              <a:t/>
            </a:r>
            <a:endParaRPr sz="1100">
              <a:solidFill>
                <a:schemeClr val="dk1"/>
              </a:solidFill>
              <a:latin typeface="Arial"/>
              <a:ea typeface="Arial"/>
              <a:cs typeface="Arial"/>
              <a:sym typeface="Arial"/>
            </a:endParaRPr>
          </a:p>
          <a:p>
            <a:pPr indent="0" lvl="0" marL="0" rtl="0" algn="l">
              <a:spcBef>
                <a:spcPts val="0"/>
              </a:spcBef>
              <a:spcAft>
                <a:spcPts val="0"/>
              </a:spcAft>
              <a:buNone/>
            </a:pPr>
            <a:r>
              <a:rPr lang="en-US" sz="1100">
                <a:solidFill>
                  <a:schemeClr val="dk1"/>
                </a:solidFill>
                <a:latin typeface="Arial"/>
                <a:ea typeface="Arial"/>
                <a:cs typeface="Arial"/>
                <a:sym typeface="Arial"/>
              </a:rPr>
              <a:t>Members who have been formerly trained need to receive updated information annually to stay current. </a:t>
            </a:r>
            <a:endParaRPr/>
          </a:p>
          <a:p>
            <a:pPr indent="0" lvl="0" marL="0" rtl="0" algn="l">
              <a:spcBef>
                <a:spcPts val="0"/>
              </a:spcBef>
              <a:spcAft>
                <a:spcPts val="0"/>
              </a:spcAft>
              <a:buNone/>
            </a:pPr>
            <a:r>
              <a:t/>
            </a:r>
            <a:endParaRPr sz="1100">
              <a:solidFill>
                <a:schemeClr val="dk1"/>
              </a:solidFill>
              <a:latin typeface="Arial"/>
              <a:ea typeface="Arial"/>
              <a:cs typeface="Arial"/>
              <a:sym typeface="Arial"/>
            </a:endParaRPr>
          </a:p>
        </p:txBody>
      </p:sp>
      <p:sp>
        <p:nvSpPr>
          <p:cNvPr id="612" name="Google Shape;612;p21: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13" name="Google Shape;613;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8" name="Shape 618"/>
        <p:cNvGrpSpPr/>
        <p:nvPr/>
      </p:nvGrpSpPr>
      <p:grpSpPr>
        <a:xfrm>
          <a:off x="0" y="0"/>
          <a:ext cx="0" cy="0"/>
          <a:chOff x="0" y="0"/>
          <a:chExt cx="0" cy="0"/>
        </a:xfrm>
      </p:grpSpPr>
      <p:sp>
        <p:nvSpPr>
          <p:cNvPr id="619" name="Google Shape;619;p22: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20" name="Google Shape;620;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a:solidFill>
                  <a:schemeClr val="dk1"/>
                </a:solidFill>
                <a:latin typeface="Arial"/>
                <a:ea typeface="Arial"/>
                <a:cs typeface="Arial"/>
                <a:sym typeface="Arial"/>
              </a:rPr>
              <a:t>Slide 22</a:t>
            </a:r>
            <a:endParaRPr b="1">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a:solidFill>
                  <a:schemeClr val="dk1"/>
                </a:solidFill>
                <a:latin typeface="Arial"/>
                <a:ea typeface="Arial"/>
                <a:cs typeface="Arial"/>
                <a:sym typeface="Arial"/>
              </a:rPr>
              <a:t>The LPAC Framework PPT is available in Spanish for LEAs needing to provide training for Spanish speaking parents or guardians. Visit the English learner web portal at www.txel.org for LPAC parent training resources. </a:t>
            </a:r>
            <a:endParaRPr/>
          </a:p>
          <a:p>
            <a:pPr indent="0" lvl="0" marL="0" rtl="0" algn="l">
              <a:lnSpc>
                <a:spcPct val="100000"/>
              </a:lnSpc>
              <a:spcBef>
                <a:spcPts val="0"/>
              </a:spcBef>
              <a:spcAft>
                <a:spcPts val="0"/>
              </a:spcAft>
              <a:buNone/>
            </a:pPr>
            <a:r>
              <a:t/>
            </a:r>
            <a:endParaRPr>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a:solidFill>
                <a:schemeClr val="dk1"/>
              </a:solidFill>
              <a:latin typeface="Arial"/>
              <a:ea typeface="Arial"/>
              <a:cs typeface="Arial"/>
              <a:sym typeface="Arial"/>
            </a:endParaRPr>
          </a:p>
          <a:p>
            <a:pPr indent="0" lvl="0" marL="0" rtl="0" algn="l">
              <a:lnSpc>
                <a:spcPct val="114000"/>
              </a:lnSpc>
              <a:spcBef>
                <a:spcPts val="0"/>
              </a:spcBef>
              <a:spcAft>
                <a:spcPts val="0"/>
              </a:spcAft>
              <a:buNone/>
            </a:pPr>
            <a:r>
              <a:t/>
            </a:r>
            <a:endParaRPr>
              <a:latin typeface="Arial"/>
              <a:ea typeface="Arial"/>
              <a:cs typeface="Arial"/>
              <a:sym typeface="Arial"/>
            </a:endParaRPr>
          </a:p>
          <a:p>
            <a:pPr indent="0" lvl="0" marL="0" rtl="0" algn="l">
              <a:lnSpc>
                <a:spcPct val="114000"/>
              </a:lnSpc>
              <a:spcBef>
                <a:spcPts val="0"/>
              </a:spcBef>
              <a:spcAft>
                <a:spcPts val="0"/>
              </a:spcAft>
              <a:buNone/>
            </a:pPr>
            <a:r>
              <a:t/>
            </a:r>
            <a:endParaRPr>
              <a:latin typeface="Arial"/>
              <a:ea typeface="Arial"/>
              <a:cs typeface="Arial"/>
              <a:sym typeface="Arial"/>
            </a:endParaRPr>
          </a:p>
          <a:p>
            <a:pPr indent="0" lvl="0" marL="0" rtl="0" algn="l">
              <a:lnSpc>
                <a:spcPct val="114000"/>
              </a:lnSpc>
              <a:spcBef>
                <a:spcPts val="0"/>
              </a:spcBef>
              <a:spcAft>
                <a:spcPts val="0"/>
              </a:spcAft>
              <a:buNone/>
            </a:pPr>
            <a:r>
              <a:t/>
            </a:r>
            <a:endParaRPr sz="1000">
              <a:latin typeface="Arial"/>
              <a:ea typeface="Arial"/>
              <a:cs typeface="Arial"/>
              <a:sym typeface="Arial"/>
            </a:endParaRPr>
          </a:p>
        </p:txBody>
      </p:sp>
      <p:sp>
        <p:nvSpPr>
          <p:cNvPr id="621" name="Google Shape;621;p22: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22" name="Google Shape;622;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7" name="Shape 627"/>
        <p:cNvGrpSpPr/>
        <p:nvPr/>
      </p:nvGrpSpPr>
      <p:grpSpPr>
        <a:xfrm>
          <a:off x="0" y="0"/>
          <a:ext cx="0" cy="0"/>
          <a:chOff x="0" y="0"/>
          <a:chExt cx="0" cy="0"/>
        </a:xfrm>
      </p:grpSpPr>
      <p:sp>
        <p:nvSpPr>
          <p:cNvPr id="628" name="Google Shape;628;p23:notes"/>
          <p:cNvSpPr/>
          <p:nvPr>
            <p:ph idx="2" type="sldImg"/>
          </p:nvPr>
        </p:nvSpPr>
        <p:spPr>
          <a:xfrm>
            <a:off x="1417638" y="114458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9" name="Google Shape;629;p23:notes"/>
          <p:cNvSpPr txBox="1"/>
          <p:nvPr>
            <p:ph idx="1" type="body"/>
          </p:nvPr>
        </p:nvSpPr>
        <p:spPr>
          <a:xfrm>
            <a:off x="702310" y="4480003"/>
            <a:ext cx="5618480" cy="4054397"/>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solidFill>
                  <a:schemeClr val="dk1"/>
                </a:solidFill>
                <a:latin typeface="Arial"/>
                <a:ea typeface="Arial"/>
                <a:cs typeface="Arial"/>
                <a:sym typeface="Arial"/>
              </a:rPr>
              <a:t>Slide 23</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“Four calendar weeks” will be explained later in the presentation (Identification section).</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Prior to state assessments, refer to the LPAC Decision-Making Manual from the Student Assessment Division at TEA. Refer to the Accommodations Manual for the designated supports found at </a:t>
            </a:r>
            <a:r>
              <a:rPr i="0" lang="en-US" u="sng">
                <a:solidFill>
                  <a:schemeClr val="hlink"/>
                </a:solidFill>
                <a:latin typeface="Arial"/>
                <a:ea typeface="Arial"/>
                <a:cs typeface="Arial"/>
                <a:sym typeface="Arial"/>
                <a:hlinkClick r:id="rId2"/>
              </a:rPr>
              <a:t>http://tea.texas.gov/student.assessment/accommodations/</a:t>
            </a:r>
            <a:r>
              <a:rPr i="0" lang="en-US">
                <a:solidFill>
                  <a:schemeClr val="dk1"/>
                </a:solidFill>
                <a:latin typeface="Arial"/>
                <a:ea typeface="Arial"/>
                <a:cs typeface="Arial"/>
                <a:sym typeface="Arial"/>
              </a:rPr>
              <a:t>. </a:t>
            </a:r>
            <a:r>
              <a:rPr lang="en-US">
                <a:solidFill>
                  <a:schemeClr val="dk1"/>
                </a:solidFill>
                <a:latin typeface="Arial"/>
                <a:ea typeface="Arial"/>
                <a:cs typeface="Arial"/>
                <a:sym typeface="Arial"/>
              </a:rPr>
              <a:t>These instructional linguistic accommodations and designated supports need to be implemented during classroom instruction throughout the year prior to being used in the assessments. </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At the end of year, the LPAC meets for an annual review to determine if reclassification criteria has been met and program placement for the following year.  </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The LPAC must also convene on students who are being monitored, are parent denials, and students who are failing.</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p:txBody>
      </p:sp>
      <p:sp>
        <p:nvSpPr>
          <p:cNvPr id="630" name="Google Shape;630;p23: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31" name="Google Shape;631;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6" name="Shape 636"/>
        <p:cNvGrpSpPr/>
        <p:nvPr/>
      </p:nvGrpSpPr>
      <p:grpSpPr>
        <a:xfrm>
          <a:off x="0" y="0"/>
          <a:ext cx="0" cy="0"/>
          <a:chOff x="0" y="0"/>
          <a:chExt cx="0" cy="0"/>
        </a:xfrm>
      </p:grpSpPr>
      <p:sp>
        <p:nvSpPr>
          <p:cNvPr id="637" name="Google Shape;637;p24: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38" name="Google Shape;638;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24</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100">
              <a:solidFill>
                <a:schemeClr val="dk1"/>
              </a:solidFill>
            </a:endParaRPr>
          </a:p>
        </p:txBody>
      </p:sp>
      <p:sp>
        <p:nvSpPr>
          <p:cNvPr id="639" name="Google Shape;639;p2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40" name="Google Shape;640;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5" name="Shape 645"/>
        <p:cNvGrpSpPr/>
        <p:nvPr/>
      </p:nvGrpSpPr>
      <p:grpSpPr>
        <a:xfrm>
          <a:off x="0" y="0"/>
          <a:ext cx="0" cy="0"/>
          <a:chOff x="0" y="0"/>
          <a:chExt cx="0" cy="0"/>
        </a:xfrm>
      </p:grpSpPr>
      <p:sp>
        <p:nvSpPr>
          <p:cNvPr id="646" name="Google Shape;646;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47" name="Google Shape;647;p25:notes"/>
          <p:cNvSpPr txBox="1"/>
          <p:nvPr>
            <p:ph idx="1" type="body"/>
          </p:nvPr>
        </p:nvSpPr>
        <p:spPr>
          <a:xfrm>
            <a:off x="702310" y="4480003"/>
            <a:ext cx="5618480" cy="446722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a:solidFill>
                  <a:schemeClr val="dk1"/>
                </a:solidFill>
                <a:latin typeface="Arial"/>
                <a:ea typeface="Arial"/>
                <a:cs typeface="Arial"/>
                <a:sym typeface="Arial"/>
              </a:rPr>
              <a:t>Slide 25</a:t>
            </a:r>
            <a:endParaRPr b="1">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a:solidFill>
                  <a:schemeClr val="dk1"/>
                </a:solidFill>
                <a:latin typeface="Arial"/>
                <a:ea typeface="Arial"/>
                <a:cs typeface="Arial"/>
                <a:sym typeface="Arial"/>
              </a:rPr>
              <a:t>Maintain records for a total of five years after reclassification (which includes the two years of monitoring). For more information on record retention, direct participants to the Local Government Retention Schedules page at </a:t>
            </a:r>
            <a:r>
              <a:rPr lang="en-US">
                <a:latin typeface="Arial"/>
                <a:ea typeface="Arial"/>
                <a:cs typeface="Arial"/>
                <a:sym typeface="Arial"/>
              </a:rPr>
              <a:t>the </a:t>
            </a:r>
            <a:r>
              <a:rPr lang="en-US">
                <a:solidFill>
                  <a:schemeClr val="dk1"/>
                </a:solidFill>
                <a:latin typeface="Arial"/>
                <a:ea typeface="Arial"/>
                <a:cs typeface="Arial"/>
                <a:sym typeface="Arial"/>
              </a:rPr>
              <a:t>Texas State Library and Archives Commission </a:t>
            </a:r>
            <a:r>
              <a:rPr lang="en-US">
                <a:latin typeface="Arial"/>
                <a:ea typeface="Arial"/>
                <a:cs typeface="Arial"/>
                <a:sym typeface="Arial"/>
              </a:rPr>
              <a:t>https://www.tsl.texas.gov/slrm/localretention. Participants will need to scroll down the page to SD: Records of Public School Districts, and click on the PDF. The information needed will be in Section 3-2: Bilingual and Special Language Program Records.</a:t>
            </a:r>
            <a:endParaRPr/>
          </a:p>
          <a:p>
            <a:pPr indent="0" lvl="0" marL="0" rtl="0" algn="l">
              <a:lnSpc>
                <a:spcPct val="100000"/>
              </a:lnSpc>
              <a:spcBef>
                <a:spcPts val="0"/>
              </a:spcBef>
              <a:spcAft>
                <a:spcPts val="0"/>
              </a:spcAft>
              <a:buNone/>
            </a:pPr>
            <a:r>
              <a:t/>
            </a:r>
            <a:endParaRPr>
              <a:latin typeface="Arial"/>
              <a:ea typeface="Arial"/>
              <a:cs typeface="Arial"/>
              <a:sym typeface="Arial"/>
            </a:endParaRPr>
          </a:p>
          <a:p>
            <a:pPr indent="0" lvl="3" marL="0" rtl="0" algn="l">
              <a:lnSpc>
                <a:spcPct val="100000"/>
              </a:lnSpc>
              <a:spcBef>
                <a:spcPts val="0"/>
              </a:spcBef>
              <a:spcAft>
                <a:spcPts val="0"/>
              </a:spcAft>
              <a:buNone/>
            </a:pPr>
            <a:r>
              <a:t/>
            </a:r>
            <a:endParaRPr b="1">
              <a:latin typeface="Arial"/>
              <a:ea typeface="Arial"/>
              <a:cs typeface="Arial"/>
              <a:sym typeface="Arial"/>
            </a:endParaRPr>
          </a:p>
          <a:p>
            <a:pPr indent="0" lvl="3" marL="0" rtl="0" algn="l">
              <a:lnSpc>
                <a:spcPct val="100000"/>
              </a:lnSpc>
              <a:spcBef>
                <a:spcPts val="0"/>
              </a:spcBef>
              <a:spcAft>
                <a:spcPts val="0"/>
              </a:spcAft>
              <a:buNone/>
            </a:pPr>
            <a:r>
              <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a:p>
        </p:txBody>
      </p:sp>
      <p:sp>
        <p:nvSpPr>
          <p:cNvPr id="648" name="Google Shape;648;p2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49" name="Google Shape;649;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r>
              <a:rPr lang="en-US"/>
              <a:t> </a:t>
            </a: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4" name="Shape 654"/>
        <p:cNvGrpSpPr/>
        <p:nvPr/>
      </p:nvGrpSpPr>
      <p:grpSpPr>
        <a:xfrm>
          <a:off x="0" y="0"/>
          <a:ext cx="0" cy="0"/>
          <a:chOff x="0" y="0"/>
          <a:chExt cx="0" cy="0"/>
        </a:xfrm>
      </p:grpSpPr>
      <p:sp>
        <p:nvSpPr>
          <p:cNvPr id="655" name="Google Shape;655;p26: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56" name="Google Shape;656;p26:notes"/>
          <p:cNvSpPr txBox="1"/>
          <p:nvPr>
            <p:ph idx="1" type="body"/>
          </p:nvPr>
        </p:nvSpPr>
        <p:spPr>
          <a:xfrm>
            <a:off x="719225" y="4502314"/>
            <a:ext cx="5913566" cy="450069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a:solidFill>
                  <a:schemeClr val="dk1"/>
                </a:solidFill>
                <a:latin typeface="Arial"/>
                <a:ea typeface="Arial"/>
                <a:cs typeface="Arial"/>
                <a:sym typeface="Arial"/>
              </a:rPr>
              <a:t>Slide 26</a:t>
            </a:r>
            <a:endParaRPr b="1">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a:solidFill>
                  <a:schemeClr val="dk1"/>
                </a:solidFill>
                <a:latin typeface="Arial"/>
                <a:ea typeface="Arial"/>
                <a:cs typeface="Arial"/>
                <a:sym typeface="Arial"/>
              </a:rPr>
              <a:t>The LPAC should ensure that English learners who are eligible for other special programs have full access to the language program services required under the TEC, 29.053</a:t>
            </a:r>
            <a:endParaRPr/>
          </a:p>
          <a:p>
            <a:pPr indent="0" lvl="0" marL="0" rtl="0" algn="l">
              <a:lnSpc>
                <a:spcPct val="100000"/>
              </a:lnSpc>
              <a:spcBef>
                <a:spcPts val="0"/>
              </a:spcBef>
              <a:spcAft>
                <a:spcPts val="0"/>
              </a:spcAft>
              <a:buNone/>
            </a:pPr>
            <a:r>
              <a:t/>
            </a:r>
            <a:endParaRPr>
              <a:solidFill>
                <a:schemeClr val="dk1"/>
              </a:solidFill>
              <a:latin typeface="Arial"/>
              <a:ea typeface="Arial"/>
              <a:cs typeface="Arial"/>
              <a:sym typeface="Arial"/>
            </a:endParaRPr>
          </a:p>
          <a:p>
            <a:pPr indent="-169863" lvl="1" marL="171450" rtl="0" algn="l">
              <a:lnSpc>
                <a:spcPct val="100000"/>
              </a:lnSpc>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Special programs may also include Multi-Tiered System of Supports (MTSS), extended-day or year, content-specific tutorials, etc.  </a:t>
            </a:r>
            <a:endParaRPr/>
          </a:p>
          <a:p>
            <a:pPr indent="-169863" lvl="1" marL="171450" rtl="0" algn="l">
              <a:lnSpc>
                <a:spcPct val="100000"/>
              </a:lnSpc>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Tutorials should be targeted to meet the specific need(s) of the student.</a:t>
            </a:r>
            <a:endParaRPr/>
          </a:p>
          <a:p>
            <a:pPr indent="-169863" lvl="1" marL="171450" rtl="0" algn="l">
              <a:lnSpc>
                <a:spcPct val="100000"/>
              </a:lnSpc>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Districts should have policies on file for identifying gifted English learners. Teachers need to be trained to observe cues that indicate giftedness and follow up with referrals.</a:t>
            </a:r>
            <a:endParaRPr/>
          </a:p>
          <a:p>
            <a:pPr indent="0" lvl="0" marL="0" rtl="0" algn="l">
              <a:spcBef>
                <a:spcPts val="0"/>
              </a:spcBef>
              <a:spcAft>
                <a:spcPts val="0"/>
              </a:spcAft>
              <a:buNone/>
            </a:pPr>
            <a:r>
              <a:t/>
            </a:r>
            <a:endParaRPr sz="1000">
              <a:latin typeface="Arial"/>
              <a:ea typeface="Arial"/>
              <a:cs typeface="Arial"/>
              <a:sym typeface="Arial"/>
            </a:endParaRPr>
          </a:p>
          <a:p>
            <a:pPr indent="0" lvl="0" marL="117893" rtl="0" algn="l">
              <a:lnSpc>
                <a:spcPct val="114000"/>
              </a:lnSpc>
              <a:spcBef>
                <a:spcPts val="0"/>
              </a:spcBef>
              <a:spcAft>
                <a:spcPts val="0"/>
              </a:spcAft>
              <a:buNone/>
            </a:pPr>
            <a:r>
              <a:t/>
            </a:r>
            <a:endParaRPr sz="1000">
              <a:latin typeface="Arial"/>
              <a:ea typeface="Arial"/>
              <a:cs typeface="Arial"/>
              <a:sym typeface="Arial"/>
            </a:endParaRPr>
          </a:p>
        </p:txBody>
      </p:sp>
      <p:sp>
        <p:nvSpPr>
          <p:cNvPr id="657" name="Google Shape;657;p26: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58" name="Google Shape;658;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p27: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65" name="Google Shape;665;p27:notes"/>
          <p:cNvSpPr txBox="1"/>
          <p:nvPr>
            <p:ph idx="1" type="body"/>
          </p:nvPr>
        </p:nvSpPr>
        <p:spPr>
          <a:xfrm>
            <a:off x="719225" y="4502314"/>
            <a:ext cx="5913566" cy="4697184"/>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a:solidFill>
                  <a:schemeClr val="dk1"/>
                </a:solidFill>
                <a:latin typeface="Arial"/>
                <a:ea typeface="Arial"/>
                <a:cs typeface="Arial"/>
                <a:sym typeface="Arial"/>
              </a:rPr>
              <a:t>Slide 27</a:t>
            </a:r>
            <a:endParaRPr b="1">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a:latin typeface="Arial"/>
                <a:ea typeface="Arial"/>
                <a:cs typeface="Arial"/>
                <a:sym typeface="Arial"/>
              </a:rPr>
              <a:t>In Texas, eligibility for special education services and most of the major decisions about a child’s special education program are made by an admission, review, and dismissal (ARD) committee. You may also hear this group referred to as an individualized education program (IEP) team, which is the term used in federal law. </a:t>
            </a:r>
            <a:endParaRPr/>
          </a:p>
          <a:p>
            <a:pPr indent="0" lvl="0" marL="0" rtl="0" algn="l">
              <a:lnSpc>
                <a:spcPct val="100000"/>
              </a:lnSpc>
              <a:spcBef>
                <a:spcPts val="0"/>
              </a:spcBef>
              <a:spcAft>
                <a:spcPts val="0"/>
              </a:spcAft>
              <a:buNone/>
            </a:pPr>
            <a:r>
              <a:t/>
            </a:r>
            <a:endParaRPr>
              <a:latin typeface="Arial"/>
              <a:ea typeface="Arial"/>
              <a:cs typeface="Arial"/>
              <a:sym typeface="Arial"/>
            </a:endParaRPr>
          </a:p>
          <a:p>
            <a:pPr indent="0" lvl="1" marL="0" rtl="0" algn="l">
              <a:lnSpc>
                <a:spcPct val="100000"/>
              </a:lnSpc>
              <a:spcBef>
                <a:spcPts val="0"/>
              </a:spcBef>
              <a:spcAft>
                <a:spcPts val="0"/>
              </a:spcAft>
              <a:buClr>
                <a:schemeClr val="dk1"/>
              </a:buClr>
              <a:buSzPts val="1200"/>
              <a:buFont typeface="Arial"/>
              <a:buNone/>
            </a:pPr>
            <a:r>
              <a:rPr lang="en-US">
                <a:latin typeface="Arial"/>
                <a:ea typeface="Arial"/>
                <a:cs typeface="Arial"/>
                <a:sym typeface="Arial"/>
              </a:rPr>
              <a:t>The LPAC in conjunction with the ARD may determine that a student has a disability identified by the special education program and is </a:t>
            </a:r>
            <a:r>
              <a:rPr b="1" i="1" lang="en-US">
                <a:latin typeface="Arial"/>
                <a:ea typeface="Arial"/>
                <a:cs typeface="Arial"/>
                <a:sym typeface="Arial"/>
              </a:rPr>
              <a:t>also</a:t>
            </a:r>
            <a:r>
              <a:rPr lang="en-US">
                <a:latin typeface="Arial"/>
                <a:ea typeface="Arial"/>
                <a:cs typeface="Arial"/>
                <a:sym typeface="Arial"/>
              </a:rPr>
              <a:t> an English learner. It is allowable for a dual-identified English learner to be served by </a:t>
            </a:r>
            <a:r>
              <a:rPr b="1" lang="en-US">
                <a:latin typeface="Arial"/>
                <a:ea typeface="Arial"/>
                <a:cs typeface="Arial"/>
                <a:sym typeface="Arial"/>
              </a:rPr>
              <a:t>both programs</a:t>
            </a:r>
            <a:r>
              <a:rPr lang="en-US">
                <a:latin typeface="Arial"/>
                <a:ea typeface="Arial"/>
                <a:cs typeface="Arial"/>
                <a:sym typeface="Arial"/>
              </a:rPr>
              <a:t>, special education and bilingual or ESL education. </a:t>
            </a:r>
            <a:endParaRPr/>
          </a:p>
          <a:p>
            <a:pPr indent="0" lvl="0" marL="0" rtl="0" algn="l">
              <a:lnSpc>
                <a:spcPct val="100000"/>
              </a:lnSpc>
              <a:spcBef>
                <a:spcPts val="600"/>
              </a:spcBef>
              <a:spcAft>
                <a:spcPts val="0"/>
              </a:spcAft>
              <a:buNone/>
            </a:pPr>
            <a:r>
              <a:t/>
            </a:r>
            <a:endParaRPr>
              <a:latin typeface="Arial"/>
              <a:ea typeface="Arial"/>
              <a:cs typeface="Arial"/>
              <a:sym typeface="Arial"/>
            </a:endParaRPr>
          </a:p>
          <a:p>
            <a:pPr indent="0" lvl="0" marL="0" rtl="0" algn="l">
              <a:lnSpc>
                <a:spcPct val="100000"/>
              </a:lnSpc>
              <a:spcBef>
                <a:spcPts val="0"/>
              </a:spcBef>
              <a:spcAft>
                <a:spcPts val="0"/>
              </a:spcAft>
              <a:buNone/>
            </a:pPr>
            <a:r>
              <a:rPr lang="en-US">
                <a:latin typeface="Arial"/>
                <a:ea typeface="Arial"/>
                <a:cs typeface="Arial"/>
                <a:sym typeface="Arial"/>
              </a:rPr>
              <a:t>Additional guidance relating to Testing and Classification of Students (</a:t>
            </a:r>
            <a:r>
              <a:rPr i="0" lang="en-US" sz="1100">
                <a:solidFill>
                  <a:srgbClr val="323F4F"/>
                </a:solidFill>
              </a:rPr>
              <a:t>§</a:t>
            </a:r>
            <a:r>
              <a:rPr lang="en-US">
                <a:latin typeface="Arial"/>
                <a:ea typeface="Arial"/>
                <a:cs typeface="Arial"/>
                <a:sym typeface="Arial"/>
              </a:rPr>
              <a:t>89.1226 (h)):</a:t>
            </a:r>
            <a:endParaRPr/>
          </a:p>
          <a:p>
            <a:pPr indent="0" lvl="0" marL="0" rtl="0" algn="l">
              <a:lnSpc>
                <a:spcPct val="100000"/>
              </a:lnSpc>
              <a:spcBef>
                <a:spcPts val="0"/>
              </a:spcBef>
              <a:spcAft>
                <a:spcPts val="0"/>
              </a:spcAft>
              <a:buNone/>
            </a:pPr>
            <a:r>
              <a:t/>
            </a:r>
            <a:endParaRPr>
              <a:latin typeface="Arial"/>
              <a:ea typeface="Arial"/>
              <a:cs typeface="Arial"/>
              <a:sym typeface="Arial"/>
            </a:endParaRPr>
          </a:p>
          <a:p>
            <a:pPr indent="0" lvl="0" marL="0" rtl="0" algn="l">
              <a:lnSpc>
                <a:spcPct val="100000"/>
              </a:lnSpc>
              <a:spcBef>
                <a:spcPts val="0"/>
              </a:spcBef>
              <a:spcAft>
                <a:spcPts val="0"/>
              </a:spcAft>
              <a:buNone/>
            </a:pPr>
            <a:r>
              <a:rPr i="1" lang="en-US">
                <a:latin typeface="Arial"/>
                <a:ea typeface="Arial"/>
                <a:cs typeface="Arial"/>
                <a:sym typeface="Arial"/>
              </a:rPr>
              <a:t>The language proficiency assessment committee (LPAC) in conjunction with the admission, review, and dismissal (ARD) committee shall identify a student as an English learner if the student's ability in English is so limited or the student's disabilities are so severe that the English language proficiency assessment described in subsection (c) of this section cannot be administered. The decision for entry into a bilingual education or ESL program shall be determined by the language proficiency assessment committee in conjunction with the ARD committee in accordance with §89.1220(f) of this title (relating to Language Proficiency Assessment Committee).</a:t>
            </a:r>
            <a:r>
              <a:rPr i="1" lang="en-US">
                <a:solidFill>
                  <a:srgbClr val="323F4F"/>
                </a:solidFill>
                <a:latin typeface="Arial"/>
                <a:ea typeface="Arial"/>
                <a:cs typeface="Arial"/>
                <a:sym typeface="Arial"/>
              </a:rPr>
              <a:t> </a:t>
            </a:r>
            <a:endParaRPr/>
          </a:p>
          <a:p>
            <a:pPr indent="0" lvl="0" marL="0" rtl="0" algn="l">
              <a:lnSpc>
                <a:spcPct val="100000"/>
              </a:lnSpc>
              <a:spcBef>
                <a:spcPts val="0"/>
              </a:spcBef>
              <a:spcAft>
                <a:spcPts val="0"/>
              </a:spcAft>
              <a:buNone/>
            </a:pPr>
            <a:r>
              <a:t/>
            </a:r>
            <a:endParaRPr i="1">
              <a:solidFill>
                <a:srgbClr val="323F4F"/>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200"/>
              <a:buFont typeface="Calibri"/>
              <a:buNone/>
            </a:pPr>
            <a:r>
              <a:t/>
            </a:r>
            <a:endParaRPr>
              <a:latin typeface="Arial"/>
              <a:ea typeface="Arial"/>
              <a:cs typeface="Arial"/>
              <a:sym typeface="Arial"/>
            </a:endParaRPr>
          </a:p>
          <a:p>
            <a:pPr indent="0" lvl="0" marL="0" rtl="0" algn="l">
              <a:lnSpc>
                <a:spcPct val="100000"/>
              </a:lnSpc>
              <a:spcBef>
                <a:spcPts val="0"/>
              </a:spcBef>
              <a:spcAft>
                <a:spcPts val="0"/>
              </a:spcAft>
              <a:buNone/>
            </a:pPr>
            <a:r>
              <a:t/>
            </a:r>
            <a:endParaRPr>
              <a:latin typeface="Arial"/>
              <a:ea typeface="Arial"/>
              <a:cs typeface="Arial"/>
              <a:sym typeface="Arial"/>
            </a:endParaRPr>
          </a:p>
          <a:p>
            <a:pPr indent="0" lvl="0" marL="117893" rtl="0" algn="l">
              <a:lnSpc>
                <a:spcPct val="114000"/>
              </a:lnSpc>
              <a:spcBef>
                <a:spcPts val="0"/>
              </a:spcBef>
              <a:spcAft>
                <a:spcPts val="0"/>
              </a:spcAft>
              <a:buNone/>
            </a:pPr>
            <a:r>
              <a:t/>
            </a:r>
            <a:endParaRPr>
              <a:latin typeface="Arial"/>
              <a:ea typeface="Arial"/>
              <a:cs typeface="Arial"/>
              <a:sym typeface="Arial"/>
            </a:endParaRPr>
          </a:p>
        </p:txBody>
      </p:sp>
      <p:sp>
        <p:nvSpPr>
          <p:cNvPr id="666" name="Google Shape;666;p27: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67" name="Google Shape;667;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1" name="Google Shape;43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t>Slide 3</a:t>
            </a:r>
            <a:endParaRPr b="1"/>
          </a:p>
        </p:txBody>
      </p:sp>
      <p:sp>
        <p:nvSpPr>
          <p:cNvPr id="432" name="Google Shape;432;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p4: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8" name="Google Shape;438;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100">
                <a:solidFill>
                  <a:schemeClr val="dk1"/>
                </a:solidFill>
                <a:latin typeface="Arial"/>
                <a:ea typeface="Arial"/>
                <a:cs typeface="Arial"/>
                <a:sym typeface="Arial"/>
              </a:rPr>
              <a:t>Slide 4</a:t>
            </a:r>
            <a:endParaRPr b="1" sz="1100">
              <a:solidFill>
                <a:schemeClr val="dk1"/>
              </a:solidFill>
              <a:latin typeface="Arial"/>
              <a:ea typeface="Arial"/>
              <a:cs typeface="Arial"/>
              <a:sym typeface="Arial"/>
            </a:endParaRPr>
          </a:p>
          <a:p>
            <a:pPr indent="0" lvl="0" marL="0" rtl="0" algn="l">
              <a:spcBef>
                <a:spcPts val="0"/>
              </a:spcBef>
              <a:spcAft>
                <a:spcPts val="0"/>
              </a:spcAft>
              <a:buNone/>
            </a:pPr>
            <a:r>
              <a:t/>
            </a:r>
            <a:endParaRPr b="1" sz="1100">
              <a:solidFill>
                <a:schemeClr val="dk1"/>
              </a:solidFill>
              <a:latin typeface="Arial"/>
              <a:ea typeface="Arial"/>
              <a:cs typeface="Arial"/>
              <a:sym typeface="Arial"/>
            </a:endParaRPr>
          </a:p>
          <a:p>
            <a:pPr indent="0" lvl="0" marL="0" rtl="0" algn="l">
              <a:spcBef>
                <a:spcPts val="0"/>
              </a:spcBef>
              <a:spcAft>
                <a:spcPts val="0"/>
              </a:spcAft>
              <a:buNone/>
            </a:pPr>
            <a:r>
              <a:t/>
            </a:r>
            <a:endParaRPr b="1" sz="1100">
              <a:solidFill>
                <a:schemeClr val="dk1"/>
              </a:solidFill>
              <a:latin typeface="Arial"/>
              <a:ea typeface="Arial"/>
              <a:cs typeface="Arial"/>
              <a:sym typeface="Arial"/>
            </a:endParaRPr>
          </a:p>
        </p:txBody>
      </p:sp>
      <p:sp>
        <p:nvSpPr>
          <p:cNvPr id="439" name="Google Shape;439;p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40" name="Google Shape;440;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p5: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7" name="Google Shape;447;p5:notes"/>
          <p:cNvSpPr txBox="1"/>
          <p:nvPr>
            <p:ph idx="1" type="body"/>
          </p:nvPr>
        </p:nvSpPr>
        <p:spPr>
          <a:xfrm>
            <a:off x="702310" y="4480004"/>
            <a:ext cx="5618480" cy="435148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5</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sz="1100">
                <a:solidFill>
                  <a:schemeClr val="dk1"/>
                </a:solidFill>
                <a:latin typeface="Arial"/>
                <a:ea typeface="Arial"/>
                <a:cs typeface="Arial"/>
                <a:sym typeface="Arial"/>
              </a:rPr>
              <a:t>The following words and terms, when used in this subchapter, shall have the following meanings, unless the context clearly indicates otherwise.</a:t>
            </a:r>
            <a:endParaRPr/>
          </a:p>
          <a:p>
            <a:pPr indent="-228600" lvl="0" marL="228600" rtl="0" algn="l">
              <a:lnSpc>
                <a:spcPct val="100000"/>
              </a:lnSpc>
              <a:spcBef>
                <a:spcPts val="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Bilingual education allotment</a:t>
            </a:r>
            <a:r>
              <a:rPr b="0" lang="en-US" sz="1100">
                <a:solidFill>
                  <a:schemeClr val="dk1"/>
                </a:solidFill>
                <a:latin typeface="Arial"/>
                <a:ea typeface="Arial"/>
                <a:cs typeface="Arial"/>
                <a:sym typeface="Arial"/>
              </a:rPr>
              <a:t>--An adjusted basic funding allotment provided for each school district based on student average daily attendance in a bilingual education or English as a second language (ESL) program in accordance with Texas Education Code (TEC), §42.153</a:t>
            </a:r>
            <a:r>
              <a:rPr b="0" lang="en-US" sz="1100" strike="noStrike">
                <a:solidFill>
                  <a:schemeClr val="dk1"/>
                </a:solidFill>
                <a:latin typeface="Arial"/>
                <a:ea typeface="Arial"/>
                <a:cs typeface="Arial"/>
                <a:sym typeface="Arial"/>
              </a:rPr>
              <a:t>.</a:t>
            </a:r>
            <a:endParaRPr b="0" sz="1100" strike="sngStrike">
              <a:solidFill>
                <a:schemeClr val="dk1"/>
              </a:solidFill>
              <a:latin typeface="Arial"/>
              <a:ea typeface="Arial"/>
              <a:cs typeface="Arial"/>
              <a:sym typeface="Arial"/>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Certified English as a second language teacher</a:t>
            </a:r>
            <a:r>
              <a:rPr b="0" lang="en-US" sz="1100">
                <a:solidFill>
                  <a:schemeClr val="dk1"/>
                </a:solidFill>
                <a:latin typeface="Arial"/>
                <a:ea typeface="Arial"/>
                <a:cs typeface="Arial"/>
                <a:sym typeface="Arial"/>
              </a:rPr>
              <a:t>--The term "certified English as a second language teacher" as used in this subchapter is synonymous with the term "professional transitional language educator" used in TEC, §29.063.</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Dual language immersion</a:t>
            </a:r>
            <a:r>
              <a:rPr b="0" lang="en-US" sz="1100">
                <a:solidFill>
                  <a:schemeClr val="dk1"/>
                </a:solidFill>
                <a:latin typeface="Arial"/>
                <a:ea typeface="Arial"/>
                <a:cs typeface="Arial"/>
                <a:sym typeface="Arial"/>
              </a:rPr>
              <a:t>--A state-approved bilingual program model in accordance with TEC, §29.066.</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Dual-language instruction</a:t>
            </a:r>
            <a:r>
              <a:rPr b="0" lang="en-US" sz="1100">
                <a:solidFill>
                  <a:schemeClr val="dk1"/>
                </a:solidFill>
                <a:latin typeface="Arial"/>
                <a:ea typeface="Arial"/>
                <a:cs typeface="Arial"/>
                <a:sym typeface="Arial"/>
              </a:rPr>
              <a:t>--An educational approach that focuses on the use of English and the student's primary language for instructional purposes.</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English as a second language program</a:t>
            </a:r>
            <a:r>
              <a:rPr b="0" lang="en-US" sz="1100">
                <a:solidFill>
                  <a:schemeClr val="dk1"/>
                </a:solidFill>
                <a:latin typeface="Arial"/>
                <a:ea typeface="Arial"/>
                <a:cs typeface="Arial"/>
                <a:sym typeface="Arial"/>
              </a:rPr>
              <a:t>--A special language program in accordance with TEC, Chapter 29, Subchapter B.</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English language proficiency standards (ELPS)</a:t>
            </a:r>
            <a:r>
              <a:rPr b="0" lang="en-US" sz="1100" u="none">
                <a:solidFill>
                  <a:schemeClr val="dk1"/>
                </a:solidFill>
                <a:latin typeface="Arial"/>
                <a:ea typeface="Arial"/>
                <a:cs typeface="Arial"/>
                <a:sym typeface="Arial"/>
              </a:rPr>
              <a:t>--</a:t>
            </a:r>
            <a:r>
              <a:rPr b="0" lang="en-US" sz="1100">
                <a:solidFill>
                  <a:schemeClr val="dk1"/>
                </a:solidFill>
                <a:latin typeface="Arial"/>
                <a:ea typeface="Arial"/>
                <a:cs typeface="Arial"/>
                <a:sym typeface="Arial"/>
              </a:rPr>
              <a:t>Standards to be published along with the Texas Essential Knowledge and Skills for each subject in the required curriculum outlined in Chapter 74 of this title (relating to Curriculum Requirements), including foundation and enrichment areas, ELPS, and college and career readiness standards.</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English learner (EL)-</a:t>
            </a:r>
            <a:r>
              <a:rPr b="0" lang="en-US" sz="1100">
                <a:solidFill>
                  <a:schemeClr val="dk1"/>
                </a:solidFill>
                <a:latin typeface="Arial"/>
                <a:ea typeface="Arial"/>
                <a:cs typeface="Arial"/>
                <a:sym typeface="Arial"/>
              </a:rPr>
              <a:t>-A student who is in the process of acquiring English and has another language as the student’s primary or home language. The terms English language learner (ELL) and English learner are used interchangeably and are synonymous with limited English proficient (LEP) student, as used in TEC, Chapter 29, Subchapter B.</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Exit</a:t>
            </a:r>
            <a:r>
              <a:rPr b="0" lang="en-US" sz="1100">
                <a:solidFill>
                  <a:schemeClr val="dk1"/>
                </a:solidFill>
                <a:latin typeface="Arial"/>
                <a:ea typeface="Arial"/>
                <a:cs typeface="Arial"/>
                <a:sym typeface="Arial"/>
              </a:rPr>
              <a:t>--The point when a student is no longer classified as LEP/EL (i.e., the student is reclassified), no longer requires bilingual or ESL program services, and is classified as non-LEP/English proficient (EP) in the Texas Student Data System Public Education Information Management System (TSDS PEIMS). The term "exit" as used in this subchapter is synonymous with the description in TEC, Chapter 29, of "transferring out" of bilingual or special language programming. </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Reclassification</a:t>
            </a:r>
            <a:r>
              <a:rPr b="0" lang="en-US" sz="1100">
                <a:solidFill>
                  <a:schemeClr val="dk1"/>
                </a:solidFill>
                <a:latin typeface="Arial"/>
                <a:ea typeface="Arial"/>
                <a:cs typeface="Arial"/>
                <a:sym typeface="Arial"/>
              </a:rPr>
              <a:t>--The process by which the language proficiency assessment committee determines that an English learner has met the appropriate criteria to be classified as non-LEP/EP and is coded as such in TSDS PEIMS.</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School district</a:t>
            </a:r>
            <a:r>
              <a:rPr b="0" lang="en-US" sz="1100">
                <a:solidFill>
                  <a:schemeClr val="dk1"/>
                </a:solidFill>
                <a:latin typeface="Arial"/>
                <a:ea typeface="Arial"/>
                <a:cs typeface="Arial"/>
                <a:sym typeface="Arial"/>
              </a:rPr>
              <a:t>--For the purposes of this subchapter, the definition of a school district includes a local education agency, an open-enrollment charter school, and a district of innovation.</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Prekindergarten</a:t>
            </a:r>
            <a:r>
              <a:rPr b="0" lang="en-US" sz="1100">
                <a:solidFill>
                  <a:schemeClr val="dk1"/>
                </a:solidFill>
                <a:latin typeface="Arial"/>
                <a:ea typeface="Arial"/>
                <a:cs typeface="Arial"/>
                <a:sym typeface="Arial"/>
              </a:rPr>
              <a:t>--For purposes of this subchapter, prekindergarten describes students enrolled in a 3- or 4-year-old prekindergarten program, as well as 3- or 4-year-old students enrolled in an early education setting. </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Alternative language program-</a:t>
            </a:r>
            <a:r>
              <a:rPr b="0" lang="en-US" sz="1100">
                <a:solidFill>
                  <a:schemeClr val="dk1"/>
                </a:solidFill>
                <a:latin typeface="Arial"/>
                <a:ea typeface="Arial"/>
                <a:cs typeface="Arial"/>
                <a:sym typeface="Arial"/>
              </a:rPr>
              <a:t>-A program that meets the affective, linguistic, and cognitive needs of ELs and equips the teacher under a bilingual education or ESL waiver described in §89.1207 of this title (relating to Bilingual Education Exceptions and English as a Second Language Waivers) through the comprehensive professional development plan.</a:t>
            </a:r>
            <a:endParaRPr/>
          </a:p>
          <a:p>
            <a:pPr indent="-228600" lvl="0" marL="228600" rtl="0" algn="l">
              <a:lnSpc>
                <a:spcPct val="100000"/>
              </a:lnSpc>
              <a:spcBef>
                <a:spcPts val="600"/>
              </a:spcBef>
              <a:spcAft>
                <a:spcPts val="0"/>
              </a:spcAft>
              <a:buClr>
                <a:schemeClr val="dk1"/>
              </a:buClr>
              <a:buSzPts val="1100"/>
              <a:buFont typeface="Calibri"/>
              <a:buAutoNum type="arabicParenR"/>
            </a:pPr>
            <a:r>
              <a:rPr b="0" lang="en-US" sz="1100" u="sng">
                <a:solidFill>
                  <a:schemeClr val="dk1"/>
                </a:solidFill>
                <a:latin typeface="Arial"/>
                <a:ea typeface="Arial"/>
                <a:cs typeface="Arial"/>
                <a:sym typeface="Arial"/>
              </a:rPr>
              <a:t>Parent</a:t>
            </a:r>
            <a:r>
              <a:rPr b="0" lang="en-US" sz="1100">
                <a:solidFill>
                  <a:schemeClr val="dk1"/>
                </a:solidFill>
                <a:latin typeface="Arial"/>
                <a:ea typeface="Arial"/>
                <a:cs typeface="Arial"/>
                <a:sym typeface="Arial"/>
              </a:rPr>
              <a:t>--The term "parent" as used in this subchapter includes the parent or legal guardian of the student in accordance with TEC, §29.052. </a:t>
            </a:r>
            <a:endParaRPr/>
          </a:p>
          <a:p>
            <a:pPr indent="-158750" lvl="0" marL="228600" rtl="0" algn="l">
              <a:lnSpc>
                <a:spcPct val="100000"/>
              </a:lnSpc>
              <a:spcBef>
                <a:spcPts val="600"/>
              </a:spcBef>
              <a:spcAft>
                <a:spcPts val="0"/>
              </a:spcAft>
              <a:buClr>
                <a:schemeClr val="dk1"/>
              </a:buClr>
              <a:buSzPts val="1100"/>
              <a:buFont typeface="Calibri"/>
              <a:buNone/>
            </a:pPr>
            <a:r>
              <a:t/>
            </a:r>
            <a:endParaRPr b="0" sz="1100">
              <a:solidFill>
                <a:schemeClr val="dk1"/>
              </a:solidFill>
              <a:latin typeface="Arial"/>
              <a:ea typeface="Arial"/>
              <a:cs typeface="Arial"/>
              <a:sym typeface="Arial"/>
            </a:endParaRPr>
          </a:p>
          <a:p>
            <a:pPr indent="0" lvl="0" marL="0" rtl="0" algn="l">
              <a:lnSpc>
                <a:spcPct val="100000"/>
              </a:lnSpc>
              <a:spcBef>
                <a:spcPts val="600"/>
              </a:spcBef>
              <a:spcAft>
                <a:spcPts val="0"/>
              </a:spcAft>
              <a:buNone/>
            </a:pPr>
            <a:r>
              <a:t/>
            </a:r>
            <a:endParaRPr b="0" i="1" sz="1100">
              <a:solidFill>
                <a:schemeClr val="dk1"/>
              </a:solidFill>
              <a:latin typeface="Arial"/>
              <a:ea typeface="Arial"/>
              <a:cs typeface="Arial"/>
              <a:sym typeface="Arial"/>
            </a:endParaRPr>
          </a:p>
        </p:txBody>
      </p:sp>
      <p:sp>
        <p:nvSpPr>
          <p:cNvPr id="448" name="Google Shape;448;p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49" name="Google Shape;449;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6: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7" name="Google Shape;457;p6:notes"/>
          <p:cNvSpPr txBox="1"/>
          <p:nvPr>
            <p:ph idx="1" type="body"/>
          </p:nvPr>
        </p:nvSpPr>
        <p:spPr>
          <a:xfrm>
            <a:off x="702310" y="4480004"/>
            <a:ext cx="5618480" cy="3959146"/>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6</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These terms are foundational to understanding English learner programming. </a:t>
            </a:r>
            <a:endParaRPr/>
          </a:p>
          <a:p>
            <a:pPr indent="0" lvl="0" marL="0" marR="0" rtl="0" algn="l">
              <a:lnSpc>
                <a:spcPct val="100000"/>
              </a:lnSpc>
              <a:spcBef>
                <a:spcPts val="0"/>
              </a:spcBef>
              <a:spcAft>
                <a:spcPts val="0"/>
              </a:spcAft>
              <a:buClr>
                <a:schemeClr val="dk1"/>
              </a:buClr>
              <a:buSzPts val="1100"/>
              <a:buFont typeface="Calibri"/>
              <a:buNone/>
            </a:pPr>
            <a:r>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Due to the nature of some language program models, a reclassified English proficient student may continue in the program with parent or guardian approval. </a:t>
            </a:r>
            <a:endParaRPr/>
          </a:p>
          <a:p>
            <a:pPr indent="0" lvl="0" marL="0" marR="0" rtl="0" algn="l">
              <a:lnSpc>
                <a:spcPct val="100000"/>
              </a:lnSpc>
              <a:spcBef>
                <a:spcPts val="0"/>
              </a:spcBef>
              <a:spcAft>
                <a:spcPts val="0"/>
              </a:spcAft>
              <a:buClr>
                <a:schemeClr val="dk1"/>
              </a:buClr>
              <a:buSzPts val="1100"/>
              <a:buFont typeface="Calibri"/>
              <a:buNone/>
            </a:pPr>
            <a:r>
              <a:t/>
            </a:r>
            <a:endParaRPr b="0" i="0" sz="1100" u="none" cap="none" strike="noStrike">
              <a:solidFill>
                <a:srgbClr val="000000"/>
              </a:solidFill>
              <a:latin typeface="Arial"/>
              <a:ea typeface="Arial"/>
              <a:cs typeface="Arial"/>
              <a:sym typeface="Arial"/>
            </a:endParaRPr>
          </a:p>
          <a:p>
            <a:pPr indent="0" lvl="0" marL="0" rtl="0" algn="l">
              <a:lnSpc>
                <a:spcPct val="100000"/>
              </a:lnSpc>
              <a:spcBef>
                <a:spcPts val="0"/>
              </a:spcBef>
              <a:spcAft>
                <a:spcPts val="0"/>
              </a:spcAft>
              <a:buNone/>
            </a:pPr>
            <a:r>
              <a:rPr lang="en-US" sz="1100">
                <a:solidFill>
                  <a:schemeClr val="dk1"/>
                </a:solidFill>
                <a:latin typeface="Arial"/>
                <a:ea typeface="Arial"/>
                <a:cs typeface="Arial"/>
                <a:sym typeface="Arial"/>
              </a:rPr>
              <a:t>The term “English learner” will be used throughout the training to align with the Elementary and Secondary Education Act of 1965 Public Law 115-141, as amended by the Every Student Succeeds Act (ESSA).</a:t>
            </a:r>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sz="1100">
                <a:solidFill>
                  <a:schemeClr val="dk1"/>
                </a:solidFill>
                <a:latin typeface="Arial"/>
                <a:ea typeface="Arial"/>
                <a:cs typeface="Arial"/>
                <a:sym typeface="Arial"/>
              </a:rPr>
              <a:t>The term “English learner” and the introduction of the term “English proficient,” when referring to students who do not need English language support, is intentional. This terminology replaces the use of abbreviations such as EL or EP, to ensure a “people first” approach when referring to the students we serve. </a:t>
            </a:r>
            <a:endParaRPr/>
          </a:p>
          <a:p>
            <a:pPr indent="0" lvl="0" marL="0" marR="0" rtl="0" algn="l">
              <a:lnSpc>
                <a:spcPct val="100000"/>
              </a:lnSpc>
              <a:spcBef>
                <a:spcPts val="0"/>
              </a:spcBef>
              <a:spcAft>
                <a:spcPts val="0"/>
              </a:spcAft>
              <a:buClr>
                <a:schemeClr val="dk1"/>
              </a:buClr>
              <a:buSzPts val="1100"/>
              <a:buFont typeface="Calibri"/>
              <a:buNone/>
            </a:pPr>
            <a:r>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Calibri"/>
              <a:buNone/>
            </a:pPr>
            <a:r>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All students who have met the reclassification criteria must have their coding updated in PEIMS.</a:t>
            </a:r>
            <a:endParaRPr/>
          </a:p>
          <a:p>
            <a:pPr indent="0" lvl="0" marL="0" marR="0" rtl="0" algn="l">
              <a:lnSpc>
                <a:spcPct val="100000"/>
              </a:lnSpc>
              <a:spcBef>
                <a:spcPts val="0"/>
              </a:spcBef>
              <a:spcAft>
                <a:spcPts val="0"/>
              </a:spcAft>
              <a:buClr>
                <a:schemeClr val="dk1"/>
              </a:buClr>
              <a:buSzPts val="1100"/>
              <a:buFont typeface="Calibri"/>
              <a:buNone/>
            </a:pPr>
            <a:r>
              <a:t/>
            </a:r>
            <a:endParaRPr b="0" i="0" sz="1100" u="none" cap="none" strike="noStrike">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i="1" sz="1100">
              <a:solidFill>
                <a:schemeClr val="dk1"/>
              </a:solidFill>
              <a:latin typeface="Arial"/>
              <a:ea typeface="Arial"/>
              <a:cs typeface="Arial"/>
              <a:sym typeface="Arial"/>
            </a:endParaRPr>
          </a:p>
        </p:txBody>
      </p:sp>
      <p:sp>
        <p:nvSpPr>
          <p:cNvPr id="458" name="Google Shape;458;p6: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59" name="Google Shape;459;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8" name="Shape 468"/>
        <p:cNvGrpSpPr/>
        <p:nvPr/>
      </p:nvGrpSpPr>
      <p:grpSpPr>
        <a:xfrm>
          <a:off x="0" y="0"/>
          <a:ext cx="0" cy="0"/>
          <a:chOff x="0" y="0"/>
          <a:chExt cx="0" cy="0"/>
        </a:xfrm>
      </p:grpSpPr>
      <p:sp>
        <p:nvSpPr>
          <p:cNvPr id="469" name="Google Shape;469;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0" name="Google Shape;470;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7</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Think about this analogy: Identification is to Reclassification as Placement is to Exit. </a:t>
            </a:r>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Identification and reclassification is determined by the LPAC, whereas placement and exit are dependent on parent or guardian approval based on LPAC recommendation. </a:t>
            </a:r>
            <a:endParaRPr/>
          </a:p>
          <a:p>
            <a:pPr indent="0" lvl="0" marL="0" rtl="0" algn="l">
              <a:spcBef>
                <a:spcPts val="0"/>
              </a:spcBef>
              <a:spcAft>
                <a:spcPts val="0"/>
              </a:spcAft>
              <a:buNone/>
            </a:pPr>
            <a:r>
              <a:t/>
            </a:r>
            <a:endParaRPr>
              <a:latin typeface="Arial"/>
              <a:ea typeface="Arial"/>
              <a:cs typeface="Arial"/>
              <a:sym typeface="Arial"/>
            </a:endParaRPr>
          </a:p>
        </p:txBody>
      </p:sp>
      <p:sp>
        <p:nvSpPr>
          <p:cNvPr id="471" name="Google Shape;471;p7: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
              <a:buFont typeface="Arial"/>
              <a:buNone/>
            </a:pPr>
            <a:r>
              <a:rPr b="0" i="0" lang="en-US" sz="800" u="none" cap="none" strike="noStrike">
                <a:solidFill>
                  <a:srgbClr val="000000"/>
                </a:solidFill>
                <a:latin typeface="Arial"/>
                <a:ea typeface="Arial"/>
                <a:cs typeface="Arial"/>
                <a:sym typeface="Arial"/>
              </a:rPr>
              <a:t>Texas Education Agency Division of English Learner Support 2019-2020                                                                                                   Slide</a:t>
            </a:r>
            <a:endParaRPr/>
          </a:p>
        </p:txBody>
      </p:sp>
      <p:sp>
        <p:nvSpPr>
          <p:cNvPr id="472" name="Google Shape;472;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r>
              <a:rPr b="0" i="0" lang="en-US" sz="800" u="none" cap="none" strike="noStrike">
                <a:solidFill>
                  <a:srgbClr val="000000"/>
                </a:solidFill>
                <a:latin typeface="Arial"/>
                <a:ea typeface="Arial"/>
                <a:cs typeface="Arial"/>
                <a:sym typeface="Arial"/>
              </a:rPr>
              <a:t> </a:t>
            </a:r>
            <a:fld id="{00000000-1234-1234-1234-123412341234}" type="slidenum">
              <a:rPr b="0" i="0" lang="en-US" sz="800" u="none" cap="none" strike="noStrike">
                <a:solidFill>
                  <a:srgbClr val="000000"/>
                </a:solidFill>
                <a:latin typeface="Arial"/>
                <a:ea typeface="Arial"/>
                <a:cs typeface="Arial"/>
                <a:sym typeface="Arial"/>
              </a:rPr>
              <a:t>‹#›</a:t>
            </a:fld>
            <a:endParaRPr b="0" i="0" sz="800" u="none" cap="none" strike="noStrik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p8: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2" name="Google Shape;482;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8</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p:txBody>
      </p:sp>
      <p:sp>
        <p:nvSpPr>
          <p:cNvPr id="483" name="Google Shape;483;p8: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84" name="Google Shape;484;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p9: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91" name="Google Shape;491;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100">
                <a:solidFill>
                  <a:schemeClr val="dk1"/>
                </a:solidFill>
                <a:latin typeface="Arial"/>
                <a:ea typeface="Arial"/>
                <a:cs typeface="Arial"/>
                <a:sym typeface="Arial"/>
              </a:rPr>
              <a:t>Slide 9</a:t>
            </a:r>
            <a:endParaRPr b="1" sz="1100">
              <a:solidFill>
                <a:schemeClr val="dk1"/>
              </a:solidFill>
              <a:latin typeface="Arial"/>
              <a:ea typeface="Arial"/>
              <a:cs typeface="Arial"/>
              <a:sym typeface="Arial"/>
            </a:endParaRPr>
          </a:p>
          <a:p>
            <a:pPr indent="0" lvl="0" marL="0" rtl="0" algn="l">
              <a:spcBef>
                <a:spcPts val="0"/>
              </a:spcBef>
              <a:spcAft>
                <a:spcPts val="0"/>
              </a:spcAft>
              <a:buNone/>
            </a:pPr>
            <a:r>
              <a:t/>
            </a:r>
            <a:endParaRPr sz="1100">
              <a:solidFill>
                <a:schemeClr val="dk1"/>
              </a:solidFill>
              <a:latin typeface="Arial"/>
              <a:ea typeface="Arial"/>
              <a:cs typeface="Arial"/>
              <a:sym typeface="Arial"/>
            </a:endParaRPr>
          </a:p>
          <a:p>
            <a:pPr indent="0" lvl="0" marL="0" rtl="0" algn="l">
              <a:spcBef>
                <a:spcPts val="0"/>
              </a:spcBef>
              <a:spcAft>
                <a:spcPts val="0"/>
              </a:spcAft>
              <a:buNone/>
            </a:pPr>
            <a:r>
              <a:rPr lang="en-US" sz="1100">
                <a:solidFill>
                  <a:schemeClr val="dk1"/>
                </a:solidFill>
                <a:latin typeface="Arial"/>
                <a:ea typeface="Arial"/>
                <a:cs typeface="Arial"/>
                <a:sym typeface="Arial"/>
              </a:rPr>
              <a:t>Additional guidance regarding concentrating, or clustering, students at a limited number of facilities within the district:</a:t>
            </a:r>
            <a:endParaRPr/>
          </a:p>
          <a:p>
            <a:pPr indent="0" lvl="0" marL="0" rtl="0" algn="l">
              <a:spcBef>
                <a:spcPts val="0"/>
              </a:spcBef>
              <a:spcAft>
                <a:spcPts val="0"/>
              </a:spcAft>
              <a:buNone/>
            </a:pPr>
            <a:r>
              <a:t/>
            </a:r>
            <a:endParaRPr sz="1100">
              <a:solidFill>
                <a:schemeClr val="dk1"/>
              </a:solidFill>
              <a:latin typeface="Arial"/>
              <a:ea typeface="Arial"/>
              <a:cs typeface="Arial"/>
              <a:sym typeface="Arial"/>
            </a:endParaRPr>
          </a:p>
          <a:p>
            <a:pPr indent="-171450" lvl="0" marL="171450" rtl="0" algn="l">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In the context of a bilingual program, a district may cluster bilingual program students at one or more centrally located campus(es) in order to maximize resources.</a:t>
            </a:r>
            <a:endParaRPr/>
          </a:p>
          <a:p>
            <a:pPr indent="-171450" lvl="0" marL="171450" rtl="0" algn="l">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Additionally, ESL programs may be clustered in a similar fashion. However, when clustering bilingual or ESL programs, districts must not isolate/segregate English learners from English proficient students to the point at which English learners make up the entire school for the duration of their program services. </a:t>
            </a:r>
            <a:endParaRPr/>
          </a:p>
          <a:p>
            <a:pPr indent="-171450" lvl="0" marL="171450" rtl="0" algn="l">
              <a:spcBef>
                <a:spcPts val="0"/>
              </a:spcBef>
              <a:spcAft>
                <a:spcPts val="0"/>
              </a:spcAft>
              <a:buClr>
                <a:schemeClr val="dk1"/>
              </a:buClr>
              <a:buSzPts val="1100"/>
              <a:buFont typeface="Arial"/>
              <a:buChar char="•"/>
            </a:pPr>
            <a:r>
              <a:rPr lang="en-US" sz="1100">
                <a:solidFill>
                  <a:schemeClr val="dk1"/>
                </a:solidFill>
                <a:latin typeface="Arial"/>
                <a:ea typeface="Arial"/>
                <a:cs typeface="Arial"/>
                <a:sym typeface="Arial"/>
              </a:rPr>
              <a:t>Notice that an English learner’s participation in a newcomer center, likely composed of all English learners, is limited to </a:t>
            </a:r>
            <a:r>
              <a:rPr b="1" lang="en-US" sz="1100">
                <a:solidFill>
                  <a:schemeClr val="dk1"/>
                </a:solidFill>
                <a:latin typeface="Arial"/>
                <a:ea typeface="Arial"/>
                <a:cs typeface="Arial"/>
                <a:sym typeface="Arial"/>
              </a:rPr>
              <a:t>two years</a:t>
            </a:r>
            <a:r>
              <a:rPr lang="en-US" sz="1100">
                <a:solidFill>
                  <a:schemeClr val="dk1"/>
                </a:solidFill>
                <a:latin typeface="Arial"/>
                <a:ea typeface="Arial"/>
                <a:cs typeface="Arial"/>
                <a:sym typeface="Arial"/>
              </a:rPr>
              <a:t>.</a:t>
            </a:r>
            <a:endParaRPr sz="1100">
              <a:solidFill>
                <a:schemeClr val="dk1"/>
              </a:solidFill>
              <a:latin typeface="Arial"/>
              <a:ea typeface="Arial"/>
              <a:cs typeface="Arial"/>
              <a:sym typeface="Arial"/>
            </a:endParaRPr>
          </a:p>
          <a:p>
            <a:pPr indent="0" lvl="0" marL="0" rtl="0" algn="l">
              <a:spcBef>
                <a:spcPts val="0"/>
              </a:spcBef>
              <a:spcAft>
                <a:spcPts val="0"/>
              </a:spcAft>
              <a:buNone/>
            </a:pPr>
            <a:r>
              <a:t/>
            </a:r>
            <a:endParaRPr sz="1100">
              <a:solidFill>
                <a:schemeClr val="dk1"/>
              </a:solidFill>
              <a:latin typeface="Arial"/>
              <a:ea typeface="Arial"/>
              <a:cs typeface="Arial"/>
              <a:sym typeface="Arial"/>
            </a:endParaRPr>
          </a:p>
          <a:p>
            <a:pPr indent="0" lvl="0" marL="0" rtl="0" algn="l">
              <a:spcBef>
                <a:spcPts val="0"/>
              </a:spcBef>
              <a:spcAft>
                <a:spcPts val="0"/>
              </a:spcAft>
              <a:buNone/>
            </a:pPr>
            <a:r>
              <a:t/>
            </a:r>
            <a:endParaRPr/>
          </a:p>
        </p:txBody>
      </p:sp>
      <p:sp>
        <p:nvSpPr>
          <p:cNvPr id="492" name="Google Shape;492;p9: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93" name="Google Shape;493;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2"/>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5" name="Shape 75"/>
        <p:cNvGrpSpPr/>
        <p:nvPr/>
      </p:nvGrpSpPr>
      <p:grpSpPr>
        <a:xfrm>
          <a:off x="0" y="0"/>
          <a:ext cx="0" cy="0"/>
          <a:chOff x="0" y="0"/>
          <a:chExt cx="0" cy="0"/>
        </a:xfrm>
      </p:grpSpPr>
      <p:sp>
        <p:nvSpPr>
          <p:cNvPr id="76" name="Google Shape;76;p1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1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1" name="Shape 81"/>
        <p:cNvGrpSpPr/>
        <p:nvPr/>
      </p:nvGrpSpPr>
      <p:grpSpPr>
        <a:xfrm>
          <a:off x="0" y="0"/>
          <a:ext cx="0" cy="0"/>
          <a:chOff x="0" y="0"/>
          <a:chExt cx="0" cy="0"/>
        </a:xfrm>
      </p:grpSpPr>
      <p:sp>
        <p:nvSpPr>
          <p:cNvPr id="82" name="Google Shape;82;p12"/>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2"/>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4" name="Google Shape;84;p1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87" name="Shape 87"/>
        <p:cNvGrpSpPr/>
        <p:nvPr/>
      </p:nvGrpSpPr>
      <p:grpSpPr>
        <a:xfrm>
          <a:off x="0" y="0"/>
          <a:ext cx="0" cy="0"/>
          <a:chOff x="0" y="0"/>
          <a:chExt cx="0" cy="0"/>
        </a:xfrm>
      </p:grpSpPr>
      <p:sp>
        <p:nvSpPr>
          <p:cNvPr id="88" name="Google Shape;88;p1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03" name="Shape 103"/>
        <p:cNvGrpSpPr/>
        <p:nvPr/>
      </p:nvGrpSpPr>
      <p:grpSpPr>
        <a:xfrm>
          <a:off x="0" y="0"/>
          <a:ext cx="0" cy="0"/>
          <a:chOff x="0" y="0"/>
          <a:chExt cx="0" cy="0"/>
        </a:xfrm>
      </p:grpSpPr>
      <p:sp>
        <p:nvSpPr>
          <p:cNvPr id="104" name="Google Shape;104;p1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5" name="Google Shape;105;p1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6" name="Google Shape;106;p1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1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 List">
  <p:cSld name="Bullet List">
    <p:spTree>
      <p:nvGrpSpPr>
        <p:cNvPr id="109" name="Shape 109"/>
        <p:cNvGrpSpPr/>
        <p:nvPr/>
      </p:nvGrpSpPr>
      <p:grpSpPr>
        <a:xfrm>
          <a:off x="0" y="0"/>
          <a:ext cx="0" cy="0"/>
          <a:chOff x="0" y="0"/>
          <a:chExt cx="0" cy="0"/>
        </a:xfrm>
      </p:grpSpPr>
      <p:sp>
        <p:nvSpPr>
          <p:cNvPr id="110" name="Google Shape;110;p16"/>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1" name="Google Shape;111;p1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1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14" name="Google Shape;114;p16"/>
          <p:cNvSpPr txBox="1"/>
          <p:nvPr>
            <p:ph idx="1" type="body"/>
          </p:nvPr>
        </p:nvSpPr>
        <p:spPr>
          <a:xfrm>
            <a:off x="628650" y="1825626"/>
            <a:ext cx="7886699" cy="4302459"/>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800"/>
              <a:buNone/>
              <a:defRPr b="1">
                <a:latin typeface="Calibri"/>
                <a:ea typeface="Calibri"/>
                <a:cs typeface="Calibri"/>
                <a:sym typeface="Calibri"/>
              </a:defRPr>
            </a:lvl1pPr>
            <a:lvl2pPr indent="-381000" lvl="1" marL="914400" algn="l">
              <a:lnSpc>
                <a:spcPct val="90000"/>
              </a:lnSpc>
              <a:spcBef>
                <a:spcPts val="500"/>
              </a:spcBef>
              <a:spcAft>
                <a:spcPts val="0"/>
              </a:spcAft>
              <a:buClr>
                <a:srgbClr val="DA3E26"/>
              </a:buClr>
              <a:buSzPts val="2400"/>
              <a:buFont typeface="Noto Sans Symbols"/>
              <a:buChar char="▪"/>
              <a:defRPr>
                <a:latin typeface="Calibri"/>
                <a:ea typeface="Calibri"/>
                <a:cs typeface="Calibri"/>
                <a:sym typeface="Calibri"/>
              </a:defRPr>
            </a:lvl2pPr>
            <a:lvl3pPr indent="-355600" lvl="2" marL="1371600" algn="l">
              <a:lnSpc>
                <a:spcPct val="90000"/>
              </a:lnSpc>
              <a:spcBef>
                <a:spcPts val="500"/>
              </a:spcBef>
              <a:spcAft>
                <a:spcPts val="0"/>
              </a:spcAft>
              <a:buClr>
                <a:srgbClr val="4472C4"/>
              </a:buClr>
              <a:buSzPts val="2000"/>
              <a:buChar char="•"/>
              <a:defRPr>
                <a:latin typeface="Calibri"/>
                <a:ea typeface="Calibri"/>
                <a:cs typeface="Calibri"/>
                <a:sym typeface="Calibri"/>
              </a:defRPr>
            </a:lvl3pPr>
            <a:lvl4pPr indent="-342900" lvl="3" marL="1828800" algn="l">
              <a:lnSpc>
                <a:spcPct val="90000"/>
              </a:lnSpc>
              <a:spcBef>
                <a:spcPts val="500"/>
              </a:spcBef>
              <a:spcAft>
                <a:spcPts val="0"/>
              </a:spcAft>
              <a:buClr>
                <a:srgbClr val="C00000"/>
              </a:buClr>
              <a:buSzPts val="1800"/>
              <a:buFont typeface="Noto Sans Symbols"/>
              <a:buChar char="▪"/>
              <a:defRPr>
                <a:latin typeface="Calibri"/>
                <a:ea typeface="Calibri"/>
                <a:cs typeface="Calibri"/>
                <a:sym typeface="Calibri"/>
              </a:defRPr>
            </a:lvl4pPr>
            <a:lvl5pPr indent="-342900" lvl="4" marL="2286000" algn="l">
              <a:lnSpc>
                <a:spcPct val="90000"/>
              </a:lnSpc>
              <a:spcBef>
                <a:spcPts val="500"/>
              </a:spcBef>
              <a:spcAft>
                <a:spcPts val="0"/>
              </a:spcAft>
              <a:buClr>
                <a:srgbClr val="DA3E26"/>
              </a:buClr>
              <a:buSzPts val="1800"/>
              <a:buChar char="•"/>
              <a:defRPr>
                <a:latin typeface="Calibri"/>
                <a:ea typeface="Calibri"/>
                <a:cs typeface="Calibri"/>
                <a:sym typeface="Calibri"/>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5" name="Shape 115"/>
        <p:cNvGrpSpPr/>
        <p:nvPr/>
      </p:nvGrpSpPr>
      <p:grpSpPr>
        <a:xfrm>
          <a:off x="0" y="0"/>
          <a:ext cx="0" cy="0"/>
          <a:chOff x="0" y="0"/>
          <a:chExt cx="0" cy="0"/>
        </a:xfrm>
      </p:grpSpPr>
      <p:sp>
        <p:nvSpPr>
          <p:cNvPr id="116" name="Google Shape;116;p17"/>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7" name="Google Shape;117;p17"/>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18" name="Google Shape;118;p1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1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1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21" name="Shape 121"/>
        <p:cNvGrpSpPr/>
        <p:nvPr/>
      </p:nvGrpSpPr>
      <p:grpSpPr>
        <a:xfrm>
          <a:off x="0" y="0"/>
          <a:ext cx="0" cy="0"/>
          <a:chOff x="0" y="0"/>
          <a:chExt cx="0" cy="0"/>
        </a:xfrm>
      </p:grpSpPr>
      <p:sp>
        <p:nvSpPr>
          <p:cNvPr id="122" name="Google Shape;122;p18"/>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3" name="Google Shape;123;p18"/>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24" name="Google Shape;124;p1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27" name="Shape 127"/>
        <p:cNvGrpSpPr/>
        <p:nvPr/>
      </p:nvGrpSpPr>
      <p:grpSpPr>
        <a:xfrm>
          <a:off x="0" y="0"/>
          <a:ext cx="0" cy="0"/>
          <a:chOff x="0" y="0"/>
          <a:chExt cx="0" cy="0"/>
        </a:xfrm>
      </p:grpSpPr>
      <p:sp>
        <p:nvSpPr>
          <p:cNvPr id="128" name="Google Shape;128;p1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9" name="Google Shape;129;p19"/>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0" name="Google Shape;130;p19"/>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1" name="Google Shape;131;p1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1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1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34" name="Shape 134"/>
        <p:cNvGrpSpPr/>
        <p:nvPr/>
      </p:nvGrpSpPr>
      <p:grpSpPr>
        <a:xfrm>
          <a:off x="0" y="0"/>
          <a:ext cx="0" cy="0"/>
          <a:chOff x="0" y="0"/>
          <a:chExt cx="0" cy="0"/>
        </a:xfrm>
      </p:grpSpPr>
      <p:sp>
        <p:nvSpPr>
          <p:cNvPr id="135" name="Google Shape;135;p20"/>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0"/>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37" name="Google Shape;137;p20"/>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8" name="Google Shape;138;p20"/>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39" name="Google Shape;139;p20"/>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0" name="Google Shape;140;p2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2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2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43" name="Shape 143"/>
        <p:cNvGrpSpPr/>
        <p:nvPr/>
      </p:nvGrpSpPr>
      <p:grpSpPr>
        <a:xfrm>
          <a:off x="0" y="0"/>
          <a:ext cx="0" cy="0"/>
          <a:chOff x="0" y="0"/>
          <a:chExt cx="0" cy="0"/>
        </a:xfrm>
      </p:grpSpPr>
      <p:sp>
        <p:nvSpPr>
          <p:cNvPr id="144" name="Google Shape;144;p2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5" name="Google Shape;145;p2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2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2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48" name="Shape 148"/>
        <p:cNvGrpSpPr/>
        <p:nvPr/>
      </p:nvGrpSpPr>
      <p:grpSpPr>
        <a:xfrm>
          <a:off x="0" y="0"/>
          <a:ext cx="0" cy="0"/>
          <a:chOff x="0" y="0"/>
          <a:chExt cx="0" cy="0"/>
        </a:xfrm>
      </p:grpSpPr>
      <p:sp>
        <p:nvSpPr>
          <p:cNvPr id="149" name="Google Shape;149;p2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2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2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52" name="Shape 152"/>
        <p:cNvGrpSpPr/>
        <p:nvPr/>
      </p:nvGrpSpPr>
      <p:grpSpPr>
        <a:xfrm>
          <a:off x="0" y="0"/>
          <a:ext cx="0" cy="0"/>
          <a:chOff x="0" y="0"/>
          <a:chExt cx="0" cy="0"/>
        </a:xfrm>
      </p:grpSpPr>
      <p:sp>
        <p:nvSpPr>
          <p:cNvPr id="153" name="Google Shape;153;p23"/>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4" name="Google Shape;154;p23"/>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55" name="Google Shape;155;p23"/>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6" name="Google Shape;156;p2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2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2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9" name="Shape 159"/>
        <p:cNvGrpSpPr/>
        <p:nvPr/>
      </p:nvGrpSpPr>
      <p:grpSpPr>
        <a:xfrm>
          <a:off x="0" y="0"/>
          <a:ext cx="0" cy="0"/>
          <a:chOff x="0" y="0"/>
          <a:chExt cx="0" cy="0"/>
        </a:xfrm>
      </p:grpSpPr>
      <p:sp>
        <p:nvSpPr>
          <p:cNvPr id="160" name="Google Shape;160;p24"/>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1" name="Google Shape;161;p24"/>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62" name="Google Shape;162;p24"/>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63" name="Google Shape;163;p2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4" name="Google Shape;164;p2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2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66" name="Shape 166"/>
        <p:cNvGrpSpPr/>
        <p:nvPr/>
      </p:nvGrpSpPr>
      <p:grpSpPr>
        <a:xfrm>
          <a:off x="0" y="0"/>
          <a:ext cx="0" cy="0"/>
          <a:chOff x="0" y="0"/>
          <a:chExt cx="0" cy="0"/>
        </a:xfrm>
      </p:grpSpPr>
      <p:sp>
        <p:nvSpPr>
          <p:cNvPr id="167" name="Google Shape;167;p2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8" name="Google Shape;168;p25"/>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9" name="Google Shape;169;p2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0" name="Google Shape;170;p2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1" name="Google Shape;171;p2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72" name="Shape 172"/>
        <p:cNvGrpSpPr/>
        <p:nvPr/>
      </p:nvGrpSpPr>
      <p:grpSpPr>
        <a:xfrm>
          <a:off x="0" y="0"/>
          <a:ext cx="0" cy="0"/>
          <a:chOff x="0" y="0"/>
          <a:chExt cx="0" cy="0"/>
        </a:xfrm>
      </p:grpSpPr>
      <p:sp>
        <p:nvSpPr>
          <p:cNvPr id="173" name="Google Shape;173;p26"/>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4" name="Google Shape;174;p26"/>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5" name="Google Shape;175;p2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6" name="Google Shape;176;p2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7" name="Google Shape;177;p2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7" name="Shape 187"/>
        <p:cNvGrpSpPr/>
        <p:nvPr/>
      </p:nvGrpSpPr>
      <p:grpSpPr>
        <a:xfrm>
          <a:off x="0" y="0"/>
          <a:ext cx="0" cy="0"/>
          <a:chOff x="0" y="0"/>
          <a:chExt cx="0" cy="0"/>
        </a:xfrm>
      </p:grpSpPr>
      <p:sp>
        <p:nvSpPr>
          <p:cNvPr id="188" name="Google Shape;188;p28"/>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9" name="Google Shape;189;p28"/>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90" name="Google Shape;190;p2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1" name="Google Shape;191;p2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2" name="Google Shape;192;p2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3" name="Shape 193"/>
        <p:cNvGrpSpPr/>
        <p:nvPr/>
      </p:nvGrpSpPr>
      <p:grpSpPr>
        <a:xfrm>
          <a:off x="0" y="0"/>
          <a:ext cx="0" cy="0"/>
          <a:chOff x="0" y="0"/>
          <a:chExt cx="0" cy="0"/>
        </a:xfrm>
      </p:grpSpPr>
      <p:sp>
        <p:nvSpPr>
          <p:cNvPr id="194" name="Google Shape;194;p2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5" name="Google Shape;195;p2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6" name="Google Shape;196;p2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7" name="Google Shape;197;p2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8" name="Google Shape;198;p2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9" name="Shape 199"/>
        <p:cNvGrpSpPr/>
        <p:nvPr/>
      </p:nvGrpSpPr>
      <p:grpSpPr>
        <a:xfrm>
          <a:off x="0" y="0"/>
          <a:ext cx="0" cy="0"/>
          <a:chOff x="0" y="0"/>
          <a:chExt cx="0" cy="0"/>
        </a:xfrm>
      </p:grpSpPr>
      <p:sp>
        <p:nvSpPr>
          <p:cNvPr id="200" name="Google Shape;200;p30"/>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1" name="Google Shape;201;p30"/>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02" name="Google Shape;202;p3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3" name="Google Shape;203;p3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4" name="Google Shape;204;p3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05" name="Shape 205"/>
        <p:cNvGrpSpPr/>
        <p:nvPr/>
      </p:nvGrpSpPr>
      <p:grpSpPr>
        <a:xfrm>
          <a:off x="0" y="0"/>
          <a:ext cx="0" cy="0"/>
          <a:chOff x="0" y="0"/>
          <a:chExt cx="0" cy="0"/>
        </a:xfrm>
      </p:grpSpPr>
      <p:sp>
        <p:nvSpPr>
          <p:cNvPr id="206" name="Google Shape;206;p3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7" name="Google Shape;207;p31"/>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8" name="Google Shape;208;p31"/>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9" name="Google Shape;209;p3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0" name="Google Shape;210;p3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1" name="Google Shape;211;p3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12" name="Shape 212"/>
        <p:cNvGrpSpPr/>
        <p:nvPr/>
      </p:nvGrpSpPr>
      <p:grpSpPr>
        <a:xfrm>
          <a:off x="0" y="0"/>
          <a:ext cx="0" cy="0"/>
          <a:chOff x="0" y="0"/>
          <a:chExt cx="0" cy="0"/>
        </a:xfrm>
      </p:grpSpPr>
      <p:sp>
        <p:nvSpPr>
          <p:cNvPr id="213" name="Google Shape;213;p32"/>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4" name="Google Shape;214;p32"/>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15" name="Google Shape;215;p32"/>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6" name="Google Shape;216;p32"/>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17" name="Google Shape;217;p32"/>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8" name="Google Shape;218;p3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9" name="Google Shape;219;p3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0" name="Google Shape;220;p3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4"/>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4"/>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21" name="Shape 221"/>
        <p:cNvGrpSpPr/>
        <p:nvPr/>
      </p:nvGrpSpPr>
      <p:grpSpPr>
        <a:xfrm>
          <a:off x="0" y="0"/>
          <a:ext cx="0" cy="0"/>
          <a:chOff x="0" y="0"/>
          <a:chExt cx="0" cy="0"/>
        </a:xfrm>
      </p:grpSpPr>
      <p:sp>
        <p:nvSpPr>
          <p:cNvPr id="222" name="Google Shape;222;p3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3" name="Google Shape;223;p3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4" name="Google Shape;224;p3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5" name="Google Shape;225;p3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26" name="Shape 226"/>
        <p:cNvGrpSpPr/>
        <p:nvPr/>
      </p:nvGrpSpPr>
      <p:grpSpPr>
        <a:xfrm>
          <a:off x="0" y="0"/>
          <a:ext cx="0" cy="0"/>
          <a:chOff x="0" y="0"/>
          <a:chExt cx="0" cy="0"/>
        </a:xfrm>
      </p:grpSpPr>
      <p:sp>
        <p:nvSpPr>
          <p:cNvPr id="227" name="Google Shape;227;p3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8" name="Google Shape;228;p3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9" name="Google Shape;229;p3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30" name="Shape 230"/>
        <p:cNvGrpSpPr/>
        <p:nvPr/>
      </p:nvGrpSpPr>
      <p:grpSpPr>
        <a:xfrm>
          <a:off x="0" y="0"/>
          <a:ext cx="0" cy="0"/>
          <a:chOff x="0" y="0"/>
          <a:chExt cx="0" cy="0"/>
        </a:xfrm>
      </p:grpSpPr>
      <p:sp>
        <p:nvSpPr>
          <p:cNvPr id="231" name="Google Shape;231;p35"/>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2" name="Google Shape;232;p35"/>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233" name="Google Shape;233;p35"/>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34" name="Google Shape;234;p3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5" name="Google Shape;235;p3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6" name="Google Shape;236;p3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37" name="Shape 237"/>
        <p:cNvGrpSpPr/>
        <p:nvPr/>
      </p:nvGrpSpPr>
      <p:grpSpPr>
        <a:xfrm>
          <a:off x="0" y="0"/>
          <a:ext cx="0" cy="0"/>
          <a:chOff x="0" y="0"/>
          <a:chExt cx="0" cy="0"/>
        </a:xfrm>
      </p:grpSpPr>
      <p:sp>
        <p:nvSpPr>
          <p:cNvPr id="238" name="Google Shape;238;p36"/>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9" name="Google Shape;239;p36"/>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240" name="Google Shape;240;p36"/>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41" name="Google Shape;241;p3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2" name="Google Shape;242;p3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3" name="Google Shape;243;p3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44" name="Shape 244"/>
        <p:cNvGrpSpPr/>
        <p:nvPr/>
      </p:nvGrpSpPr>
      <p:grpSpPr>
        <a:xfrm>
          <a:off x="0" y="0"/>
          <a:ext cx="0" cy="0"/>
          <a:chOff x="0" y="0"/>
          <a:chExt cx="0" cy="0"/>
        </a:xfrm>
      </p:grpSpPr>
      <p:sp>
        <p:nvSpPr>
          <p:cNvPr id="245" name="Google Shape;245;p3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6" name="Google Shape;246;p37"/>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7" name="Google Shape;247;p3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8" name="Google Shape;248;p3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9" name="Google Shape;249;p3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50" name="Shape 250"/>
        <p:cNvGrpSpPr/>
        <p:nvPr/>
      </p:nvGrpSpPr>
      <p:grpSpPr>
        <a:xfrm>
          <a:off x="0" y="0"/>
          <a:ext cx="0" cy="0"/>
          <a:chOff x="0" y="0"/>
          <a:chExt cx="0" cy="0"/>
        </a:xfrm>
      </p:grpSpPr>
      <p:sp>
        <p:nvSpPr>
          <p:cNvPr id="251" name="Google Shape;251;p38"/>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2" name="Google Shape;252;p38"/>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3" name="Google Shape;253;p3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4" name="Google Shape;254;p3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5" name="Google Shape;255;p3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65" name="Shape 265"/>
        <p:cNvGrpSpPr/>
        <p:nvPr/>
      </p:nvGrpSpPr>
      <p:grpSpPr>
        <a:xfrm>
          <a:off x="0" y="0"/>
          <a:ext cx="0" cy="0"/>
          <a:chOff x="0" y="0"/>
          <a:chExt cx="0" cy="0"/>
        </a:xfrm>
      </p:grpSpPr>
      <p:sp>
        <p:nvSpPr>
          <p:cNvPr id="266" name="Google Shape;266;p40"/>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7" name="Google Shape;267;p40"/>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68" name="Google Shape;268;p4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9" name="Google Shape;269;p4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0" name="Google Shape;270;p4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1" name="Shape 271"/>
        <p:cNvGrpSpPr/>
        <p:nvPr/>
      </p:nvGrpSpPr>
      <p:grpSpPr>
        <a:xfrm>
          <a:off x="0" y="0"/>
          <a:ext cx="0" cy="0"/>
          <a:chOff x="0" y="0"/>
          <a:chExt cx="0" cy="0"/>
        </a:xfrm>
      </p:grpSpPr>
      <p:sp>
        <p:nvSpPr>
          <p:cNvPr id="272" name="Google Shape;272;p4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3" name="Google Shape;273;p4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4" name="Google Shape;274;p4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5" name="Google Shape;275;p4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6" name="Google Shape;276;p4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7" name="Shape 277"/>
        <p:cNvGrpSpPr/>
        <p:nvPr/>
      </p:nvGrpSpPr>
      <p:grpSpPr>
        <a:xfrm>
          <a:off x="0" y="0"/>
          <a:ext cx="0" cy="0"/>
          <a:chOff x="0" y="0"/>
          <a:chExt cx="0" cy="0"/>
        </a:xfrm>
      </p:grpSpPr>
      <p:sp>
        <p:nvSpPr>
          <p:cNvPr id="278" name="Google Shape;278;p42"/>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9" name="Google Shape;279;p42"/>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80" name="Google Shape;280;p4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1" name="Google Shape;281;p4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2" name="Google Shape;282;p4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83" name="Shape 283"/>
        <p:cNvGrpSpPr/>
        <p:nvPr/>
      </p:nvGrpSpPr>
      <p:grpSpPr>
        <a:xfrm>
          <a:off x="0" y="0"/>
          <a:ext cx="0" cy="0"/>
          <a:chOff x="0" y="0"/>
          <a:chExt cx="0" cy="0"/>
        </a:xfrm>
      </p:grpSpPr>
      <p:sp>
        <p:nvSpPr>
          <p:cNvPr id="284" name="Google Shape;284;p4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5" name="Google Shape;285;p43"/>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6" name="Google Shape;286;p43"/>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7" name="Google Shape;287;p4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8" name="Google Shape;288;p4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9" name="Google Shape;289;p4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5"/>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90" name="Shape 290"/>
        <p:cNvGrpSpPr/>
        <p:nvPr/>
      </p:nvGrpSpPr>
      <p:grpSpPr>
        <a:xfrm>
          <a:off x="0" y="0"/>
          <a:ext cx="0" cy="0"/>
          <a:chOff x="0" y="0"/>
          <a:chExt cx="0" cy="0"/>
        </a:xfrm>
      </p:grpSpPr>
      <p:sp>
        <p:nvSpPr>
          <p:cNvPr id="291" name="Google Shape;291;p44"/>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2" name="Google Shape;292;p44"/>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93" name="Google Shape;293;p44"/>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4" name="Google Shape;294;p44"/>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95" name="Google Shape;295;p44"/>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6" name="Google Shape;296;p4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7" name="Google Shape;297;p4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8" name="Google Shape;298;p4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9" name="Shape 299"/>
        <p:cNvGrpSpPr/>
        <p:nvPr/>
      </p:nvGrpSpPr>
      <p:grpSpPr>
        <a:xfrm>
          <a:off x="0" y="0"/>
          <a:ext cx="0" cy="0"/>
          <a:chOff x="0" y="0"/>
          <a:chExt cx="0" cy="0"/>
        </a:xfrm>
      </p:grpSpPr>
      <p:sp>
        <p:nvSpPr>
          <p:cNvPr id="300" name="Google Shape;300;p4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1" name="Google Shape;301;p4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2" name="Google Shape;302;p4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3" name="Google Shape;303;p4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04" name="Shape 304"/>
        <p:cNvGrpSpPr/>
        <p:nvPr/>
      </p:nvGrpSpPr>
      <p:grpSpPr>
        <a:xfrm>
          <a:off x="0" y="0"/>
          <a:ext cx="0" cy="0"/>
          <a:chOff x="0" y="0"/>
          <a:chExt cx="0" cy="0"/>
        </a:xfrm>
      </p:grpSpPr>
      <p:sp>
        <p:nvSpPr>
          <p:cNvPr id="305" name="Google Shape;305;p4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6" name="Google Shape;306;p4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7" name="Google Shape;307;p4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08" name="Shape 308"/>
        <p:cNvGrpSpPr/>
        <p:nvPr/>
      </p:nvGrpSpPr>
      <p:grpSpPr>
        <a:xfrm>
          <a:off x="0" y="0"/>
          <a:ext cx="0" cy="0"/>
          <a:chOff x="0" y="0"/>
          <a:chExt cx="0" cy="0"/>
        </a:xfrm>
      </p:grpSpPr>
      <p:sp>
        <p:nvSpPr>
          <p:cNvPr id="309" name="Google Shape;309;p47"/>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0" name="Google Shape;310;p47"/>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11" name="Google Shape;311;p47"/>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12" name="Google Shape;312;p4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3" name="Google Shape;313;p4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4" name="Google Shape;314;p4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15" name="Shape 315"/>
        <p:cNvGrpSpPr/>
        <p:nvPr/>
      </p:nvGrpSpPr>
      <p:grpSpPr>
        <a:xfrm>
          <a:off x="0" y="0"/>
          <a:ext cx="0" cy="0"/>
          <a:chOff x="0" y="0"/>
          <a:chExt cx="0" cy="0"/>
        </a:xfrm>
      </p:grpSpPr>
      <p:sp>
        <p:nvSpPr>
          <p:cNvPr id="316" name="Google Shape;316;p48"/>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7" name="Google Shape;317;p48"/>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18" name="Google Shape;318;p48"/>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19" name="Google Shape;319;p4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0" name="Google Shape;320;p4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1" name="Google Shape;321;p4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22" name="Shape 322"/>
        <p:cNvGrpSpPr/>
        <p:nvPr/>
      </p:nvGrpSpPr>
      <p:grpSpPr>
        <a:xfrm>
          <a:off x="0" y="0"/>
          <a:ext cx="0" cy="0"/>
          <a:chOff x="0" y="0"/>
          <a:chExt cx="0" cy="0"/>
        </a:xfrm>
      </p:grpSpPr>
      <p:sp>
        <p:nvSpPr>
          <p:cNvPr id="323" name="Google Shape;323;p4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4" name="Google Shape;324;p49"/>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5" name="Google Shape;325;p4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6" name="Google Shape;326;p4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7" name="Google Shape;327;p4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28" name="Shape 328"/>
        <p:cNvGrpSpPr/>
        <p:nvPr/>
      </p:nvGrpSpPr>
      <p:grpSpPr>
        <a:xfrm>
          <a:off x="0" y="0"/>
          <a:ext cx="0" cy="0"/>
          <a:chOff x="0" y="0"/>
          <a:chExt cx="0" cy="0"/>
        </a:xfrm>
      </p:grpSpPr>
      <p:sp>
        <p:nvSpPr>
          <p:cNvPr id="329" name="Google Shape;329;p50"/>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0" name="Google Shape;330;p50"/>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1" name="Google Shape;331;p5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2" name="Google Shape;332;p5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3" name="Google Shape;333;p5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43" name="Shape 343"/>
        <p:cNvGrpSpPr/>
        <p:nvPr/>
      </p:nvGrpSpPr>
      <p:grpSpPr>
        <a:xfrm>
          <a:off x="0" y="0"/>
          <a:ext cx="0" cy="0"/>
          <a:chOff x="0" y="0"/>
          <a:chExt cx="0" cy="0"/>
        </a:xfrm>
      </p:grpSpPr>
      <p:sp>
        <p:nvSpPr>
          <p:cNvPr id="344" name="Google Shape;344;p52"/>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5" name="Google Shape;345;p52"/>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46" name="Google Shape;346;p5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7" name="Google Shape;347;p5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8" name="Google Shape;348;p5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49" name="Shape 349"/>
        <p:cNvGrpSpPr/>
        <p:nvPr/>
      </p:nvGrpSpPr>
      <p:grpSpPr>
        <a:xfrm>
          <a:off x="0" y="0"/>
          <a:ext cx="0" cy="0"/>
          <a:chOff x="0" y="0"/>
          <a:chExt cx="0" cy="0"/>
        </a:xfrm>
      </p:grpSpPr>
      <p:sp>
        <p:nvSpPr>
          <p:cNvPr id="350" name="Google Shape;350;p5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1" name="Google Shape;351;p5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2" name="Google Shape;352;p5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3" name="Google Shape;353;p5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4" name="Google Shape;354;p5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5" name="Shape 355"/>
        <p:cNvGrpSpPr/>
        <p:nvPr/>
      </p:nvGrpSpPr>
      <p:grpSpPr>
        <a:xfrm>
          <a:off x="0" y="0"/>
          <a:ext cx="0" cy="0"/>
          <a:chOff x="0" y="0"/>
          <a:chExt cx="0" cy="0"/>
        </a:xfrm>
      </p:grpSpPr>
      <p:sp>
        <p:nvSpPr>
          <p:cNvPr id="356" name="Google Shape;356;p54"/>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7" name="Google Shape;357;p54"/>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58" name="Google Shape;358;p5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9" name="Google Shape;359;p5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0" name="Google Shape;360;p5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6"/>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6"/>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6"/>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6"/>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6"/>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1" name="Shape 361"/>
        <p:cNvGrpSpPr/>
        <p:nvPr/>
      </p:nvGrpSpPr>
      <p:grpSpPr>
        <a:xfrm>
          <a:off x="0" y="0"/>
          <a:ext cx="0" cy="0"/>
          <a:chOff x="0" y="0"/>
          <a:chExt cx="0" cy="0"/>
        </a:xfrm>
      </p:grpSpPr>
      <p:sp>
        <p:nvSpPr>
          <p:cNvPr id="362" name="Google Shape;362;p5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3" name="Google Shape;363;p55"/>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4" name="Google Shape;364;p55"/>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5" name="Google Shape;365;p5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6" name="Google Shape;366;p5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7" name="Google Shape;367;p5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8" name="Shape 368"/>
        <p:cNvGrpSpPr/>
        <p:nvPr/>
      </p:nvGrpSpPr>
      <p:grpSpPr>
        <a:xfrm>
          <a:off x="0" y="0"/>
          <a:ext cx="0" cy="0"/>
          <a:chOff x="0" y="0"/>
          <a:chExt cx="0" cy="0"/>
        </a:xfrm>
      </p:grpSpPr>
      <p:sp>
        <p:nvSpPr>
          <p:cNvPr id="369" name="Google Shape;369;p56"/>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0" name="Google Shape;370;p56"/>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71" name="Google Shape;371;p56"/>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2" name="Google Shape;372;p56"/>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73" name="Google Shape;373;p56"/>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4" name="Google Shape;374;p5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5" name="Google Shape;375;p5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6" name="Google Shape;376;p5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7" name="Shape 377"/>
        <p:cNvGrpSpPr/>
        <p:nvPr/>
      </p:nvGrpSpPr>
      <p:grpSpPr>
        <a:xfrm>
          <a:off x="0" y="0"/>
          <a:ext cx="0" cy="0"/>
          <a:chOff x="0" y="0"/>
          <a:chExt cx="0" cy="0"/>
        </a:xfrm>
      </p:grpSpPr>
      <p:sp>
        <p:nvSpPr>
          <p:cNvPr id="378" name="Google Shape;378;p5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9" name="Google Shape;379;p5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0" name="Google Shape;380;p5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1" name="Google Shape;381;p5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82" name="Shape 382"/>
        <p:cNvGrpSpPr/>
        <p:nvPr/>
      </p:nvGrpSpPr>
      <p:grpSpPr>
        <a:xfrm>
          <a:off x="0" y="0"/>
          <a:ext cx="0" cy="0"/>
          <a:chOff x="0" y="0"/>
          <a:chExt cx="0" cy="0"/>
        </a:xfrm>
      </p:grpSpPr>
      <p:sp>
        <p:nvSpPr>
          <p:cNvPr id="383" name="Google Shape;383;p5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4" name="Google Shape;384;p5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5" name="Google Shape;385;p5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86" name="Shape 386"/>
        <p:cNvGrpSpPr/>
        <p:nvPr/>
      </p:nvGrpSpPr>
      <p:grpSpPr>
        <a:xfrm>
          <a:off x="0" y="0"/>
          <a:ext cx="0" cy="0"/>
          <a:chOff x="0" y="0"/>
          <a:chExt cx="0" cy="0"/>
        </a:xfrm>
      </p:grpSpPr>
      <p:sp>
        <p:nvSpPr>
          <p:cNvPr id="387" name="Google Shape;387;p59"/>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8" name="Google Shape;388;p59"/>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89" name="Google Shape;389;p59"/>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90" name="Google Shape;390;p5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1" name="Google Shape;391;p5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2" name="Google Shape;392;p5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93" name="Shape 393"/>
        <p:cNvGrpSpPr/>
        <p:nvPr/>
      </p:nvGrpSpPr>
      <p:grpSpPr>
        <a:xfrm>
          <a:off x="0" y="0"/>
          <a:ext cx="0" cy="0"/>
          <a:chOff x="0" y="0"/>
          <a:chExt cx="0" cy="0"/>
        </a:xfrm>
      </p:grpSpPr>
      <p:sp>
        <p:nvSpPr>
          <p:cNvPr id="394" name="Google Shape;394;p60"/>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5" name="Google Shape;395;p60"/>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96" name="Google Shape;396;p60"/>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97" name="Google Shape;397;p6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8" name="Google Shape;398;p6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9" name="Google Shape;399;p6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00" name="Shape 400"/>
        <p:cNvGrpSpPr/>
        <p:nvPr/>
      </p:nvGrpSpPr>
      <p:grpSpPr>
        <a:xfrm>
          <a:off x="0" y="0"/>
          <a:ext cx="0" cy="0"/>
          <a:chOff x="0" y="0"/>
          <a:chExt cx="0" cy="0"/>
        </a:xfrm>
      </p:grpSpPr>
      <p:sp>
        <p:nvSpPr>
          <p:cNvPr id="401" name="Google Shape;401;p6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2" name="Google Shape;402;p6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3" name="Google Shape;403;p6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4" name="Google Shape;404;p6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5" name="Google Shape;405;p6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06" name="Shape 406"/>
        <p:cNvGrpSpPr/>
        <p:nvPr/>
      </p:nvGrpSpPr>
      <p:grpSpPr>
        <a:xfrm>
          <a:off x="0" y="0"/>
          <a:ext cx="0" cy="0"/>
          <a:chOff x="0" y="0"/>
          <a:chExt cx="0" cy="0"/>
        </a:xfrm>
      </p:grpSpPr>
      <p:sp>
        <p:nvSpPr>
          <p:cNvPr id="407" name="Google Shape;407;p62"/>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8" name="Google Shape;408;p62"/>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9" name="Google Shape;409;p6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0" name="Google Shape;410;p6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1" name="Google Shape;411;p6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9"/>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9"/>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4" name="Google Shape;64;p9"/>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10"/>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0"/>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1" name="Google Shape;71;p10"/>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2" name="Google Shape;72;p1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5.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0" Type="http://schemas.openxmlformats.org/officeDocument/2006/relationships/slideLayout" Target="../slideLayouts/slideLayout19.xml"/><Relationship Id="rId13" Type="http://schemas.openxmlformats.org/officeDocument/2006/relationships/slideLayout" Target="../slideLayouts/slideLayout22.xml"/><Relationship Id="rId12" Type="http://schemas.openxmlformats.org/officeDocument/2006/relationships/slideLayout" Target="../slideLayouts/slideLayout21.xml"/><Relationship Id="rId1" Type="http://schemas.openxmlformats.org/officeDocument/2006/relationships/image" Target="../media/image2.png"/><Relationship Id="rId2" Type="http://schemas.openxmlformats.org/officeDocument/2006/relationships/image" Target="../media/image1.png"/><Relationship Id="rId3" Type="http://schemas.openxmlformats.org/officeDocument/2006/relationships/image" Target="../media/image5.png"/><Relationship Id="rId4" Type="http://schemas.openxmlformats.org/officeDocument/2006/relationships/slideLayout" Target="../slideLayouts/slideLayout13.xml"/><Relationship Id="rId9" Type="http://schemas.openxmlformats.org/officeDocument/2006/relationships/slideLayout" Target="../slideLayouts/slideLayout18.xml"/><Relationship Id="rId15" Type="http://schemas.openxmlformats.org/officeDocument/2006/relationships/slideLayout" Target="../slideLayouts/slideLayout24.xml"/><Relationship Id="rId14" Type="http://schemas.openxmlformats.org/officeDocument/2006/relationships/slideLayout" Target="../slideLayouts/slideLayout23.xml"/><Relationship Id="rId16" Type="http://schemas.openxmlformats.org/officeDocument/2006/relationships/theme" Target="../theme/theme6.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0" Type="http://schemas.openxmlformats.org/officeDocument/2006/relationships/slideLayout" Target="../slideLayouts/slideLayout33.xml"/><Relationship Id="rId13" Type="http://schemas.openxmlformats.org/officeDocument/2006/relationships/theme" Target="../theme/theme1.xml"/><Relationship Id="rId12" Type="http://schemas.openxmlformats.org/officeDocument/2006/relationships/slideLayout" Target="../slideLayouts/slideLayout35.xml"/><Relationship Id="rId1" Type="http://schemas.openxmlformats.org/officeDocument/2006/relationships/image" Target="../media/image2.png"/><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9" Type="http://schemas.openxmlformats.org/officeDocument/2006/relationships/slideLayout" Target="../slideLayouts/slideLayout32.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5.xml"/><Relationship Id="rId10" Type="http://schemas.openxmlformats.org/officeDocument/2006/relationships/slideLayout" Target="../slideLayouts/slideLayout44.xml"/><Relationship Id="rId13" Type="http://schemas.openxmlformats.org/officeDocument/2006/relationships/theme" Target="../theme/theme4.xml"/><Relationship Id="rId12" Type="http://schemas.openxmlformats.org/officeDocument/2006/relationships/slideLayout" Target="../slideLayouts/slideLayout46.xml"/><Relationship Id="rId1" Type="http://schemas.openxmlformats.org/officeDocument/2006/relationships/image" Target="../media/image2.png"/><Relationship Id="rId2" Type="http://schemas.openxmlformats.org/officeDocument/2006/relationships/slideLayout" Target="../slideLayouts/slideLayout36.xml"/><Relationship Id="rId3" Type="http://schemas.openxmlformats.org/officeDocument/2006/relationships/slideLayout" Target="../slideLayouts/slideLayout37.xml"/><Relationship Id="rId4" Type="http://schemas.openxmlformats.org/officeDocument/2006/relationships/slideLayout" Target="../slideLayouts/slideLayout38.xml"/><Relationship Id="rId9" Type="http://schemas.openxmlformats.org/officeDocument/2006/relationships/slideLayout" Target="../slideLayouts/slideLayout43.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6.xml"/><Relationship Id="rId10" Type="http://schemas.openxmlformats.org/officeDocument/2006/relationships/slideLayout" Target="../slideLayouts/slideLayout55.xml"/><Relationship Id="rId13" Type="http://schemas.openxmlformats.org/officeDocument/2006/relationships/theme" Target="../theme/theme2.xml"/><Relationship Id="rId12" Type="http://schemas.openxmlformats.org/officeDocument/2006/relationships/slideLayout" Target="../slideLayouts/slideLayout57.xml"/><Relationship Id="rId1" Type="http://schemas.openxmlformats.org/officeDocument/2006/relationships/image" Target="../media/image2.png"/><Relationship Id="rId2" Type="http://schemas.openxmlformats.org/officeDocument/2006/relationships/slideLayout" Target="../slideLayouts/slideLayout47.xml"/><Relationship Id="rId3" Type="http://schemas.openxmlformats.org/officeDocument/2006/relationships/slideLayout" Target="../slideLayouts/slideLayout48.xml"/><Relationship Id="rId4" Type="http://schemas.openxmlformats.org/officeDocument/2006/relationships/slideLayout" Target="../slideLayouts/slideLayout49.xml"/><Relationship Id="rId9" Type="http://schemas.openxmlformats.org/officeDocument/2006/relationships/slideLayout" Target="../slideLayouts/slideLayout54.xml"/><Relationship Id="rId5" Type="http://schemas.openxmlformats.org/officeDocument/2006/relationships/slideLayout" Target="../slideLayouts/slideLayout50.xml"/><Relationship Id="rId6" Type="http://schemas.openxmlformats.org/officeDocument/2006/relationships/slideLayout" Target="../slideLayouts/slideLayout51.xml"/><Relationship Id="rId7" Type="http://schemas.openxmlformats.org/officeDocument/2006/relationships/slideLayout" Target="../slideLayouts/slideLayout52.xml"/><Relationship Id="rId8"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descr="A picture containing white&#10;&#10;Description automatically generated" id="10" name="Google Shape;10;p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1" name="Google Shape;11;p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16" name="Google Shape;16;p1"/>
          <p:cNvSpPr/>
          <p:nvPr/>
        </p:nvSpPr>
        <p:spPr>
          <a:xfrm>
            <a:off x="0" y="0"/>
            <a:ext cx="9144000" cy="451556"/>
          </a:xfrm>
          <a:prstGeom prst="rect">
            <a:avLst/>
          </a:prstGeom>
          <a:solidFill>
            <a:srgbClr val="F0CA4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 name="Google Shape;17;p1"/>
          <p:cNvSpPr/>
          <p:nvPr/>
        </p:nvSpPr>
        <p:spPr>
          <a:xfrm>
            <a:off x="0" y="6406444"/>
            <a:ext cx="9144000" cy="451556"/>
          </a:xfrm>
          <a:prstGeom prst="rect">
            <a:avLst/>
          </a:prstGeom>
          <a:solidFill>
            <a:srgbClr val="F0CA4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2" name="Shape 92"/>
        <p:cNvGrpSpPr/>
        <p:nvPr/>
      </p:nvGrpSpPr>
      <p:grpSpPr>
        <a:xfrm>
          <a:off x="0" y="0"/>
          <a:ext cx="0" cy="0"/>
          <a:chOff x="0" y="0"/>
          <a:chExt cx="0" cy="0"/>
        </a:xfrm>
      </p:grpSpPr>
      <p:sp>
        <p:nvSpPr>
          <p:cNvPr id="93" name="Google Shape;93;p14"/>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4" name="Google Shape;94;p14"/>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95" name="Google Shape;95;p1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6" name="Google Shape;96;p1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7" name="Google Shape;97;p1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98" name="Google Shape;98;p14"/>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99" name="Google Shape;99;p14"/>
          <p:cNvSpPr/>
          <p:nvPr/>
        </p:nvSpPr>
        <p:spPr>
          <a:xfrm>
            <a:off x="-11289" y="340321"/>
            <a:ext cx="7405511" cy="999595"/>
          </a:xfrm>
          <a:prstGeom prst="rect">
            <a:avLst/>
          </a:prstGeom>
          <a:solidFill>
            <a:srgbClr val="F0CA4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486E"/>
              </a:solidFill>
              <a:latin typeface="Calibri"/>
              <a:ea typeface="Calibri"/>
              <a:cs typeface="Calibri"/>
              <a:sym typeface="Calibri"/>
            </a:endParaRPr>
          </a:p>
        </p:txBody>
      </p:sp>
      <p:sp>
        <p:nvSpPr>
          <p:cNvPr id="100" name="Google Shape;100;p14"/>
          <p:cNvSpPr/>
          <p:nvPr/>
        </p:nvSpPr>
        <p:spPr>
          <a:xfrm>
            <a:off x="0" y="6406444"/>
            <a:ext cx="9144000" cy="451556"/>
          </a:xfrm>
          <a:prstGeom prst="rect">
            <a:avLst/>
          </a:prstGeom>
          <a:solidFill>
            <a:srgbClr val="F0CA4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A close up of a sign&#10;&#10;Description automatically generated" id="101" name="Google Shape;101;p14"/>
          <p:cNvPicPr preferRelativeResize="0"/>
          <p:nvPr/>
        </p:nvPicPr>
        <p:blipFill rotWithShape="1">
          <a:blip r:embed="rId2">
            <a:alphaModFix/>
          </a:blip>
          <a:srcRect b="0" l="0" r="0" t="0"/>
          <a:stretch/>
        </p:blipFill>
        <p:spPr>
          <a:xfrm>
            <a:off x="7745766" y="102576"/>
            <a:ext cx="1007945" cy="997335"/>
          </a:xfrm>
          <a:prstGeom prst="rect">
            <a:avLst/>
          </a:prstGeom>
          <a:noFill/>
          <a:ln>
            <a:noFill/>
          </a:ln>
        </p:spPr>
      </p:pic>
      <p:pic>
        <p:nvPicPr>
          <p:cNvPr descr="A picture containing food, drawing&#10;&#10;Description automatically generated" id="102" name="Google Shape;102;p14"/>
          <p:cNvPicPr preferRelativeResize="0"/>
          <p:nvPr/>
        </p:nvPicPr>
        <p:blipFill rotWithShape="1">
          <a:blip r:embed="rId3">
            <a:alphaModFix/>
          </a:blip>
          <a:srcRect b="0" l="0" r="0" t="0"/>
          <a:stretch/>
        </p:blipFill>
        <p:spPr>
          <a:xfrm>
            <a:off x="7357916" y="805016"/>
            <a:ext cx="1783644" cy="11482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8" name="Shape 178"/>
        <p:cNvGrpSpPr/>
        <p:nvPr/>
      </p:nvGrpSpPr>
      <p:grpSpPr>
        <a:xfrm>
          <a:off x="0" y="0"/>
          <a:ext cx="0" cy="0"/>
          <a:chOff x="0" y="0"/>
          <a:chExt cx="0" cy="0"/>
        </a:xfrm>
      </p:grpSpPr>
      <p:sp>
        <p:nvSpPr>
          <p:cNvPr id="179" name="Google Shape;179;p2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80" name="Google Shape;180;p27"/>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81" name="Google Shape;181;p2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82" name="Google Shape;182;p2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83" name="Google Shape;183;p2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184" name="Google Shape;184;p27"/>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85" name="Google Shape;185;p27"/>
          <p:cNvSpPr/>
          <p:nvPr/>
        </p:nvSpPr>
        <p:spPr>
          <a:xfrm>
            <a:off x="0" y="0"/>
            <a:ext cx="9144000" cy="451556"/>
          </a:xfrm>
          <a:prstGeom prst="rect">
            <a:avLst/>
          </a:prstGeom>
          <a:solidFill>
            <a:srgbClr val="F89F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6" name="Google Shape;186;p27"/>
          <p:cNvSpPr/>
          <p:nvPr/>
        </p:nvSpPr>
        <p:spPr>
          <a:xfrm>
            <a:off x="0" y="6406444"/>
            <a:ext cx="9144000" cy="451556"/>
          </a:xfrm>
          <a:prstGeom prst="rect">
            <a:avLst/>
          </a:prstGeom>
          <a:solidFill>
            <a:srgbClr val="F89F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6" name="Shape 256"/>
        <p:cNvGrpSpPr/>
        <p:nvPr/>
      </p:nvGrpSpPr>
      <p:grpSpPr>
        <a:xfrm>
          <a:off x="0" y="0"/>
          <a:ext cx="0" cy="0"/>
          <a:chOff x="0" y="0"/>
          <a:chExt cx="0" cy="0"/>
        </a:xfrm>
      </p:grpSpPr>
      <p:sp>
        <p:nvSpPr>
          <p:cNvPr id="257" name="Google Shape;257;p3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8" name="Google Shape;258;p3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59" name="Google Shape;259;p3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0" name="Google Shape;260;p3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1" name="Google Shape;261;p3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262" name="Google Shape;262;p39"/>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263" name="Google Shape;263;p39"/>
          <p:cNvSpPr/>
          <p:nvPr/>
        </p:nvSpPr>
        <p:spPr>
          <a:xfrm>
            <a:off x="0" y="0"/>
            <a:ext cx="9144000" cy="451556"/>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4" name="Google Shape;264;p39"/>
          <p:cNvSpPr/>
          <p:nvPr/>
        </p:nvSpPr>
        <p:spPr>
          <a:xfrm>
            <a:off x="0" y="6406444"/>
            <a:ext cx="9144000" cy="451556"/>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4" name="Shape 334"/>
        <p:cNvGrpSpPr/>
        <p:nvPr/>
      </p:nvGrpSpPr>
      <p:grpSpPr>
        <a:xfrm>
          <a:off x="0" y="0"/>
          <a:ext cx="0" cy="0"/>
          <a:chOff x="0" y="0"/>
          <a:chExt cx="0" cy="0"/>
        </a:xfrm>
      </p:grpSpPr>
      <p:sp>
        <p:nvSpPr>
          <p:cNvPr id="335" name="Google Shape;335;p5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36" name="Google Shape;336;p5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37" name="Google Shape;337;p5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8" name="Google Shape;338;p5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9" name="Google Shape;339;p5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340" name="Google Shape;340;p5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341" name="Google Shape;341;p51"/>
          <p:cNvSpPr/>
          <p:nvPr/>
        </p:nvSpPr>
        <p:spPr>
          <a:xfrm>
            <a:off x="0" y="0"/>
            <a:ext cx="9144000" cy="451556"/>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2" name="Google Shape;342;p51"/>
          <p:cNvSpPr/>
          <p:nvPr/>
        </p:nvSpPr>
        <p:spPr>
          <a:xfrm>
            <a:off x="0" y="6413500"/>
            <a:ext cx="9144000" cy="451556"/>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hyperlink" Target="mailto:EnglishLearnerSupport@tea.texas.gov"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pic>
        <p:nvPicPr>
          <p:cNvPr descr="A close up of a sign&#10;&#10;Description automatically generated" id="417" name="Google Shape;417;p63"/>
          <p:cNvPicPr preferRelativeResize="0"/>
          <p:nvPr/>
        </p:nvPicPr>
        <p:blipFill rotWithShape="1">
          <a:blip r:embed="rId3">
            <a:alphaModFix/>
          </a:blip>
          <a:srcRect b="0" l="0" r="0" t="0"/>
          <a:stretch/>
        </p:blipFill>
        <p:spPr>
          <a:xfrm>
            <a:off x="7304664" y="5570620"/>
            <a:ext cx="1333500" cy="635000"/>
          </a:xfrm>
          <a:prstGeom prst="rect">
            <a:avLst/>
          </a:prstGeom>
          <a:noFill/>
          <a:ln>
            <a:noFill/>
          </a:ln>
        </p:spPr>
      </p:pic>
      <p:pic>
        <p:nvPicPr>
          <p:cNvPr descr="A close up of a sign&#10;&#10;Description automatically generated" id="418" name="Google Shape;418;p63"/>
          <p:cNvPicPr preferRelativeResize="0"/>
          <p:nvPr/>
        </p:nvPicPr>
        <p:blipFill rotWithShape="1">
          <a:blip r:embed="rId4">
            <a:alphaModFix/>
          </a:blip>
          <a:srcRect b="0" l="0" r="0" t="0"/>
          <a:stretch/>
        </p:blipFill>
        <p:spPr>
          <a:xfrm>
            <a:off x="134392" y="380939"/>
            <a:ext cx="8844741" cy="3565419"/>
          </a:xfrm>
          <a:prstGeom prst="rect">
            <a:avLst/>
          </a:prstGeom>
          <a:noFill/>
          <a:ln>
            <a:noFill/>
          </a:ln>
        </p:spPr>
      </p:pic>
      <p:sp>
        <p:nvSpPr>
          <p:cNvPr id="419" name="Google Shape;419;p63"/>
          <p:cNvSpPr txBox="1"/>
          <p:nvPr/>
        </p:nvSpPr>
        <p:spPr>
          <a:xfrm>
            <a:off x="0" y="4730412"/>
            <a:ext cx="9144001" cy="529389"/>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486E"/>
              </a:buClr>
              <a:buSzPts val="3600"/>
              <a:buFont typeface="Arial"/>
              <a:buNone/>
            </a:pPr>
            <a:r>
              <a:rPr b="1" i="0" lang="en-US" sz="3600" u="none" cap="none" strike="noStrike">
                <a:solidFill>
                  <a:srgbClr val="00486E"/>
                </a:solidFill>
                <a:latin typeface="Calibri"/>
                <a:ea typeface="Calibri"/>
                <a:cs typeface="Calibri"/>
                <a:sym typeface="Calibri"/>
              </a:rPr>
              <a:t>Introduction</a:t>
            </a:r>
            <a:endParaRPr/>
          </a:p>
        </p:txBody>
      </p:sp>
      <p:sp>
        <p:nvSpPr>
          <p:cNvPr id="420" name="Google Shape;420;p63"/>
          <p:cNvSpPr/>
          <p:nvPr/>
        </p:nvSpPr>
        <p:spPr>
          <a:xfrm>
            <a:off x="2934924" y="4656221"/>
            <a:ext cx="3274151" cy="711868"/>
          </a:xfrm>
          <a:prstGeom prst="rect">
            <a:avLst/>
          </a:prstGeom>
          <a:noFill/>
          <a:ln cap="flat" cmpd="sng" w="50800">
            <a:solidFill>
              <a:srgbClr val="F0CA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21" name="Google Shape;421;p63"/>
          <p:cNvSpPr txBox="1"/>
          <p:nvPr>
            <p:ph idx="1" type="subTitle"/>
          </p:nvPr>
        </p:nvSpPr>
        <p:spPr>
          <a:xfrm>
            <a:off x="0" y="3655260"/>
            <a:ext cx="6677526" cy="38033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00486E"/>
              </a:buClr>
              <a:buSzPts val="2000"/>
              <a:buNone/>
            </a:pPr>
            <a:r>
              <a:rPr b="1" lang="en-US" sz="2000">
                <a:solidFill>
                  <a:srgbClr val="00486E"/>
                </a:solidFill>
                <a:latin typeface="Open Sans"/>
                <a:ea typeface="Open Sans"/>
                <a:cs typeface="Open Sans"/>
                <a:sym typeface="Open Sans"/>
              </a:rPr>
              <a:t>FRAMEWORK</a:t>
            </a:r>
            <a:endParaRPr b="1" sz="2000">
              <a:solidFill>
                <a:srgbClr val="00486E"/>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3" name="Shape 503"/>
        <p:cNvGrpSpPr/>
        <p:nvPr/>
      </p:nvGrpSpPr>
      <p:grpSpPr>
        <a:xfrm>
          <a:off x="0" y="0"/>
          <a:ext cx="0" cy="0"/>
          <a:chOff x="0" y="0"/>
          <a:chExt cx="0" cy="0"/>
        </a:xfrm>
      </p:grpSpPr>
      <p:sp>
        <p:nvSpPr>
          <p:cNvPr id="504" name="Google Shape;504;p72"/>
          <p:cNvSpPr txBox="1"/>
          <p:nvPr>
            <p:ph idx="1" type="body"/>
          </p:nvPr>
        </p:nvSpPr>
        <p:spPr>
          <a:xfrm>
            <a:off x="368710" y="1690305"/>
            <a:ext cx="8318090" cy="440797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The Framework for the Language Proficiency Assessment Committee (LPAC) process includes </a:t>
            </a:r>
            <a:r>
              <a:rPr b="1" lang="en-US">
                <a:solidFill>
                  <a:srgbClr val="323F4F"/>
                </a:solidFill>
                <a:latin typeface="Arial"/>
                <a:ea typeface="Arial"/>
                <a:cs typeface="Arial"/>
                <a:sym typeface="Arial"/>
              </a:rPr>
              <a:t>clarification of the legal requirements </a:t>
            </a:r>
            <a:r>
              <a:rPr lang="en-US">
                <a:solidFill>
                  <a:srgbClr val="323F4F"/>
                </a:solidFill>
                <a:latin typeface="Arial"/>
                <a:ea typeface="Arial"/>
                <a:cs typeface="Arial"/>
                <a:sym typeface="Arial"/>
              </a:rPr>
              <a:t>for the LPAC and provides documents and forms to facilitate the training of LPAC members.</a:t>
            </a:r>
            <a:endParaRPr/>
          </a:p>
          <a:p>
            <a:pPr indent="-228600" lvl="0" marL="22860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The forms included in the LPAC Framework are samples for districts to use for the implementation of a bilingual/ESL program.  </a:t>
            </a:r>
            <a:endParaRPr/>
          </a:p>
        </p:txBody>
      </p:sp>
      <p:sp>
        <p:nvSpPr>
          <p:cNvPr id="505" name="Google Shape;505;p72"/>
          <p:cNvSpPr txBox="1"/>
          <p:nvPr>
            <p:ph type="title"/>
          </p:nvPr>
        </p:nvSpPr>
        <p:spPr>
          <a:xfrm>
            <a:off x="101086" y="421944"/>
            <a:ext cx="7707364" cy="818165"/>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Purpose of the LPAC Framework</a:t>
            </a:r>
            <a:endParaRPr/>
          </a:p>
        </p:txBody>
      </p:sp>
      <p:sp>
        <p:nvSpPr>
          <p:cNvPr id="506" name="Google Shape;506;p7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sp>
        <p:nvSpPr>
          <p:cNvPr id="513" name="Google Shape;513;p73"/>
          <p:cNvSpPr txBox="1"/>
          <p:nvPr>
            <p:ph idx="1" type="body"/>
          </p:nvPr>
        </p:nvSpPr>
        <p:spPr>
          <a:xfrm>
            <a:off x="353961" y="1474839"/>
            <a:ext cx="8332839" cy="453221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lang="en-US">
                <a:solidFill>
                  <a:srgbClr val="323F4F"/>
                </a:solidFill>
                <a:latin typeface="Arial"/>
                <a:ea typeface="Arial"/>
                <a:cs typeface="Arial"/>
                <a:sym typeface="Arial"/>
              </a:rPr>
              <a:t>The LPAC Framework is organized into the following sections: </a:t>
            </a:r>
            <a:endParaRPr/>
          </a:p>
          <a:p>
            <a:pPr indent="-228600" lvl="0" marL="228600" rtl="0" algn="l">
              <a:lnSpc>
                <a:spcPct val="90000"/>
              </a:lnSpc>
              <a:spcBef>
                <a:spcPts val="1000"/>
              </a:spcBef>
              <a:spcAft>
                <a:spcPts val="0"/>
              </a:spcAft>
              <a:buClr>
                <a:srgbClr val="323F4F"/>
              </a:buClr>
              <a:buSzPts val="2800"/>
              <a:buChar char="•"/>
            </a:pPr>
            <a:r>
              <a:rPr b="1" lang="en-US">
                <a:solidFill>
                  <a:srgbClr val="323F4F"/>
                </a:solidFill>
                <a:latin typeface="Arial"/>
                <a:ea typeface="Arial"/>
                <a:cs typeface="Arial"/>
                <a:sym typeface="Arial"/>
              </a:rPr>
              <a:t>Introduction</a:t>
            </a:r>
            <a:endParaRPr>
              <a:solidFill>
                <a:srgbClr val="323F4F"/>
              </a:solidFill>
              <a:latin typeface="Arial"/>
              <a:ea typeface="Arial"/>
              <a:cs typeface="Arial"/>
              <a:sym typeface="Arial"/>
            </a:endParaRPr>
          </a:p>
          <a:p>
            <a:pPr indent="-228600" lvl="1" marL="685800" rtl="0" algn="l">
              <a:lnSpc>
                <a:spcPct val="90000"/>
              </a:lnSpc>
              <a:spcBef>
                <a:spcPts val="500"/>
              </a:spcBef>
              <a:spcAft>
                <a:spcPts val="0"/>
              </a:spcAft>
              <a:buClr>
                <a:srgbClr val="323F4F"/>
              </a:buClr>
              <a:buSzPts val="2400"/>
              <a:buFont typeface="Courier New"/>
              <a:buChar char="o"/>
            </a:pPr>
            <a:r>
              <a:rPr lang="en-US">
                <a:solidFill>
                  <a:srgbClr val="323F4F"/>
                </a:solidFill>
                <a:latin typeface="Arial"/>
                <a:ea typeface="Arial"/>
                <a:cs typeface="Arial"/>
                <a:sym typeface="Arial"/>
              </a:rPr>
              <a:t>Establishment of the LPAC</a:t>
            </a:r>
            <a:endParaRPr/>
          </a:p>
          <a:p>
            <a:pPr indent="-228600" lvl="1" marL="685800" rtl="0" algn="l">
              <a:lnSpc>
                <a:spcPct val="90000"/>
              </a:lnSpc>
              <a:spcBef>
                <a:spcPts val="500"/>
              </a:spcBef>
              <a:spcAft>
                <a:spcPts val="0"/>
              </a:spcAft>
              <a:buClr>
                <a:srgbClr val="323F4F"/>
              </a:buClr>
              <a:buSzPts val="2400"/>
              <a:buFont typeface="Courier New"/>
              <a:buChar char="o"/>
            </a:pPr>
            <a:r>
              <a:rPr lang="en-US">
                <a:solidFill>
                  <a:srgbClr val="323F4F"/>
                </a:solidFill>
                <a:latin typeface="Arial"/>
                <a:ea typeface="Arial"/>
                <a:cs typeface="Arial"/>
                <a:sym typeface="Arial"/>
              </a:rPr>
              <a:t>General English learner policies</a:t>
            </a:r>
            <a:endParaRPr/>
          </a:p>
          <a:p>
            <a:pPr indent="-228600" lvl="0" marL="228600" rtl="0" algn="l">
              <a:lnSpc>
                <a:spcPct val="90000"/>
              </a:lnSpc>
              <a:spcBef>
                <a:spcPts val="1000"/>
              </a:spcBef>
              <a:spcAft>
                <a:spcPts val="0"/>
              </a:spcAft>
              <a:buClr>
                <a:srgbClr val="323F4F"/>
              </a:buClr>
              <a:buSzPts val="3200"/>
              <a:buChar char="•"/>
            </a:pPr>
            <a:r>
              <a:rPr lang="en-US" sz="3200">
                <a:solidFill>
                  <a:srgbClr val="323F4F"/>
                </a:solidFill>
                <a:latin typeface="Arial"/>
                <a:ea typeface="Arial"/>
                <a:cs typeface="Arial"/>
                <a:sym typeface="Arial"/>
              </a:rPr>
              <a:t> </a:t>
            </a:r>
            <a:r>
              <a:rPr b="1" lang="en-US">
                <a:solidFill>
                  <a:srgbClr val="323F4F"/>
                </a:solidFill>
                <a:latin typeface="Arial"/>
                <a:ea typeface="Arial"/>
                <a:cs typeface="Arial"/>
                <a:sym typeface="Arial"/>
              </a:rPr>
              <a:t>Identification</a:t>
            </a:r>
            <a:endParaRPr>
              <a:solidFill>
                <a:srgbClr val="323F4F"/>
              </a:solidFill>
              <a:latin typeface="Arial"/>
              <a:ea typeface="Arial"/>
              <a:cs typeface="Arial"/>
              <a:sym typeface="Arial"/>
            </a:endParaRPr>
          </a:p>
          <a:p>
            <a:pPr indent="-228600" lvl="1" marL="685800" rtl="0" algn="l">
              <a:lnSpc>
                <a:spcPct val="90000"/>
              </a:lnSpc>
              <a:spcBef>
                <a:spcPts val="500"/>
              </a:spcBef>
              <a:spcAft>
                <a:spcPts val="0"/>
              </a:spcAft>
              <a:buClr>
                <a:srgbClr val="323F4F"/>
              </a:buClr>
              <a:buSzPts val="2400"/>
              <a:buFont typeface="Courier New"/>
              <a:buChar char="o"/>
            </a:pPr>
            <a:r>
              <a:rPr lang="en-US">
                <a:solidFill>
                  <a:srgbClr val="323F4F"/>
                </a:solidFill>
                <a:latin typeface="Arial"/>
                <a:ea typeface="Arial"/>
                <a:cs typeface="Arial"/>
                <a:sym typeface="Arial"/>
              </a:rPr>
              <a:t>Procedures and assessment practices</a:t>
            </a:r>
            <a:endParaRPr/>
          </a:p>
          <a:p>
            <a:pPr indent="-228600" lvl="1" marL="685800" rtl="0" algn="l">
              <a:lnSpc>
                <a:spcPct val="90000"/>
              </a:lnSpc>
              <a:spcBef>
                <a:spcPts val="500"/>
              </a:spcBef>
              <a:spcAft>
                <a:spcPts val="0"/>
              </a:spcAft>
              <a:buClr>
                <a:srgbClr val="323F4F"/>
              </a:buClr>
              <a:buSzPts val="2400"/>
              <a:buFont typeface="Courier New"/>
              <a:buChar char="o"/>
            </a:pPr>
            <a:r>
              <a:rPr lang="en-US">
                <a:solidFill>
                  <a:srgbClr val="323F4F"/>
                </a:solidFill>
                <a:latin typeface="Arial"/>
                <a:ea typeface="Arial"/>
                <a:cs typeface="Arial"/>
                <a:sym typeface="Arial"/>
              </a:rPr>
              <a:t>Decision-making for identification</a:t>
            </a:r>
            <a:endParaRPr/>
          </a:p>
          <a:p>
            <a:pPr indent="-228600" lvl="0" marL="228600" rtl="0" algn="l">
              <a:lnSpc>
                <a:spcPct val="90000"/>
              </a:lnSpc>
              <a:spcBef>
                <a:spcPts val="1000"/>
              </a:spcBef>
              <a:spcAft>
                <a:spcPts val="0"/>
              </a:spcAft>
              <a:buClr>
                <a:srgbClr val="323F4F"/>
              </a:buClr>
              <a:buSzPts val="2800"/>
              <a:buChar char="•"/>
            </a:pPr>
            <a:r>
              <a:rPr b="1" lang="en-US">
                <a:solidFill>
                  <a:srgbClr val="323F4F"/>
                </a:solidFill>
                <a:latin typeface="Arial"/>
                <a:ea typeface="Arial"/>
                <a:cs typeface="Arial"/>
                <a:sym typeface="Arial"/>
              </a:rPr>
              <a:t>Placement</a:t>
            </a:r>
            <a:endParaRPr>
              <a:solidFill>
                <a:srgbClr val="323F4F"/>
              </a:solidFill>
              <a:latin typeface="Arial"/>
              <a:ea typeface="Arial"/>
              <a:cs typeface="Arial"/>
              <a:sym typeface="Arial"/>
            </a:endParaRPr>
          </a:p>
          <a:p>
            <a:pPr indent="-228600" lvl="1" marL="685800" rtl="0" algn="l">
              <a:lnSpc>
                <a:spcPct val="90000"/>
              </a:lnSpc>
              <a:spcBef>
                <a:spcPts val="500"/>
              </a:spcBef>
              <a:spcAft>
                <a:spcPts val="0"/>
              </a:spcAft>
              <a:buClr>
                <a:srgbClr val="323F4F"/>
              </a:buClr>
              <a:buSzPts val="2400"/>
              <a:buFont typeface="Courier New"/>
              <a:buChar char="o"/>
            </a:pPr>
            <a:r>
              <a:rPr lang="en-US">
                <a:solidFill>
                  <a:srgbClr val="323F4F"/>
                </a:solidFill>
                <a:latin typeface="Arial"/>
                <a:ea typeface="Arial"/>
                <a:cs typeface="Arial"/>
                <a:sym typeface="Arial"/>
              </a:rPr>
              <a:t>Parent or guardian notification and approval</a:t>
            </a:r>
            <a:endParaRPr/>
          </a:p>
          <a:p>
            <a:pPr indent="-228600" lvl="1" marL="685800" rtl="0" algn="l">
              <a:lnSpc>
                <a:spcPct val="90000"/>
              </a:lnSpc>
              <a:spcBef>
                <a:spcPts val="500"/>
              </a:spcBef>
              <a:spcAft>
                <a:spcPts val="0"/>
              </a:spcAft>
              <a:buClr>
                <a:srgbClr val="323F4F"/>
              </a:buClr>
              <a:buSzPts val="2400"/>
              <a:buFont typeface="Courier New"/>
              <a:buChar char="o"/>
            </a:pPr>
            <a:r>
              <a:rPr lang="en-US">
                <a:solidFill>
                  <a:srgbClr val="323F4F"/>
                </a:solidFill>
                <a:latin typeface="Arial"/>
                <a:ea typeface="Arial"/>
                <a:cs typeface="Arial"/>
                <a:sym typeface="Arial"/>
              </a:rPr>
              <a:t>Establishment of Bilingual and ESL programs</a:t>
            </a:r>
            <a:endParaRPr/>
          </a:p>
          <a:p>
            <a:pPr indent="-25400" lvl="0" marL="228600" rtl="0" algn="l">
              <a:lnSpc>
                <a:spcPct val="70000"/>
              </a:lnSpc>
              <a:spcBef>
                <a:spcPts val="1000"/>
              </a:spcBef>
              <a:spcAft>
                <a:spcPts val="0"/>
              </a:spcAft>
              <a:buClr>
                <a:schemeClr val="dk1"/>
              </a:buClr>
              <a:buSzPts val="3200"/>
              <a:buNone/>
            </a:pPr>
            <a:r>
              <a:t/>
            </a:r>
            <a:endParaRPr sz="3200">
              <a:solidFill>
                <a:srgbClr val="323F4F"/>
              </a:solidFill>
              <a:latin typeface="Arial"/>
              <a:ea typeface="Arial"/>
              <a:cs typeface="Arial"/>
              <a:sym typeface="Arial"/>
            </a:endParaRPr>
          </a:p>
        </p:txBody>
      </p:sp>
      <p:sp>
        <p:nvSpPr>
          <p:cNvPr id="514" name="Google Shape;514;p73"/>
          <p:cNvSpPr txBox="1"/>
          <p:nvPr>
            <p:ph type="title"/>
          </p:nvPr>
        </p:nvSpPr>
        <p:spPr>
          <a:xfrm>
            <a:off x="102379" y="437985"/>
            <a:ext cx="7707363" cy="788129"/>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Purpose of the LPAC Framework</a:t>
            </a:r>
            <a:endParaRPr/>
          </a:p>
        </p:txBody>
      </p:sp>
      <p:sp>
        <p:nvSpPr>
          <p:cNvPr id="515" name="Google Shape;515;p7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1" name="Shape 521"/>
        <p:cNvGrpSpPr/>
        <p:nvPr/>
      </p:nvGrpSpPr>
      <p:grpSpPr>
        <a:xfrm>
          <a:off x="0" y="0"/>
          <a:ext cx="0" cy="0"/>
          <a:chOff x="0" y="0"/>
          <a:chExt cx="0" cy="0"/>
        </a:xfrm>
      </p:grpSpPr>
      <p:sp>
        <p:nvSpPr>
          <p:cNvPr id="522" name="Google Shape;522;p74"/>
          <p:cNvSpPr txBox="1"/>
          <p:nvPr/>
        </p:nvSpPr>
        <p:spPr>
          <a:xfrm>
            <a:off x="353960" y="1474839"/>
            <a:ext cx="8480323" cy="4144296"/>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323F4F"/>
              </a:buClr>
              <a:buSzPts val="2800"/>
              <a:buFont typeface="Noto Sans Symbols"/>
              <a:buChar char="∙"/>
            </a:pPr>
            <a:r>
              <a:rPr b="1" i="0" lang="en-US" sz="2800" u="none" cap="none" strike="noStrike">
                <a:solidFill>
                  <a:srgbClr val="323F4F"/>
                </a:solidFill>
                <a:latin typeface="Arial"/>
                <a:ea typeface="Arial"/>
                <a:cs typeface="Arial"/>
                <a:sym typeface="Arial"/>
              </a:rPr>
              <a:t>English Learner Services</a:t>
            </a:r>
            <a:endParaRPr b="0" i="0" sz="2800" u="none" cap="none" strike="noStrike">
              <a:solidFill>
                <a:srgbClr val="323F4F"/>
              </a:solidFill>
              <a:latin typeface="Arial"/>
              <a:ea typeface="Arial"/>
              <a:cs typeface="Arial"/>
              <a:sym typeface="Arial"/>
            </a:endParaRPr>
          </a:p>
          <a:p>
            <a:pPr indent="-285750" lvl="1" marL="742950" marR="0" rtl="0" algn="l">
              <a:spcBef>
                <a:spcPts val="576"/>
              </a:spcBef>
              <a:spcAft>
                <a:spcPts val="0"/>
              </a:spcAft>
              <a:buClr>
                <a:srgbClr val="323F4F"/>
              </a:buClr>
              <a:buSzPts val="2400"/>
              <a:buFont typeface="Courier New"/>
              <a:buChar char="o"/>
            </a:pPr>
            <a:r>
              <a:rPr b="0" i="0" lang="en-US" sz="2400" u="none" cap="none" strike="noStrike">
                <a:solidFill>
                  <a:srgbClr val="323F4F"/>
                </a:solidFill>
                <a:latin typeface="Arial"/>
                <a:ea typeface="Arial"/>
                <a:cs typeface="Arial"/>
                <a:sym typeface="Arial"/>
              </a:rPr>
              <a:t>Bilingual and ESL program models</a:t>
            </a:r>
            <a:endParaRPr b="0" i="0" sz="2400" u="none" cap="none" strike="noStrike">
              <a:solidFill>
                <a:srgbClr val="323F4F"/>
              </a:solidFill>
              <a:latin typeface="Arial"/>
              <a:ea typeface="Arial"/>
              <a:cs typeface="Arial"/>
              <a:sym typeface="Arial"/>
            </a:endParaRPr>
          </a:p>
          <a:p>
            <a:pPr indent="-285750" lvl="1" marL="742950" marR="0" rtl="0" algn="l">
              <a:spcBef>
                <a:spcPts val="576"/>
              </a:spcBef>
              <a:spcAft>
                <a:spcPts val="0"/>
              </a:spcAft>
              <a:buClr>
                <a:srgbClr val="323F4F"/>
              </a:buClr>
              <a:buSzPts val="2400"/>
              <a:buFont typeface="Courier New"/>
              <a:buChar char="o"/>
            </a:pPr>
            <a:r>
              <a:rPr b="0" i="0" lang="en-US" sz="2400" u="none" cap="none" strike="noStrike">
                <a:solidFill>
                  <a:srgbClr val="323F4F"/>
                </a:solidFill>
                <a:latin typeface="Arial"/>
                <a:ea typeface="Arial"/>
                <a:cs typeface="Arial"/>
                <a:sym typeface="Arial"/>
              </a:rPr>
              <a:t>Staffing and staff development</a:t>
            </a:r>
            <a:endParaRPr b="0" i="0" sz="2400" u="none" cap="none" strike="noStrike">
              <a:solidFill>
                <a:srgbClr val="323F4F"/>
              </a:solidFill>
              <a:latin typeface="Arial"/>
              <a:ea typeface="Arial"/>
              <a:cs typeface="Arial"/>
              <a:sym typeface="Arial"/>
            </a:endParaRPr>
          </a:p>
          <a:p>
            <a:pPr indent="-342900" lvl="0" marL="342900" marR="0" rtl="0" algn="l">
              <a:spcBef>
                <a:spcPts val="576"/>
              </a:spcBef>
              <a:spcAft>
                <a:spcPts val="0"/>
              </a:spcAft>
              <a:buClr>
                <a:srgbClr val="323F4F"/>
              </a:buClr>
              <a:buSzPts val="2800"/>
              <a:buFont typeface="Noto Sans Symbols"/>
              <a:buChar char="∙"/>
            </a:pPr>
            <a:r>
              <a:rPr b="1" i="0" lang="en-US" sz="2800" u="none" cap="none" strike="noStrike">
                <a:solidFill>
                  <a:srgbClr val="323F4F"/>
                </a:solidFill>
                <a:latin typeface="Arial"/>
                <a:ea typeface="Arial"/>
                <a:cs typeface="Arial"/>
                <a:sym typeface="Arial"/>
              </a:rPr>
              <a:t>Review and Reclassification</a:t>
            </a:r>
            <a:endParaRPr b="0" i="0" sz="2800" u="none" cap="none" strike="noStrike">
              <a:solidFill>
                <a:srgbClr val="323F4F"/>
              </a:solidFill>
              <a:latin typeface="Arial"/>
              <a:ea typeface="Arial"/>
              <a:cs typeface="Arial"/>
              <a:sym typeface="Arial"/>
            </a:endParaRPr>
          </a:p>
          <a:p>
            <a:pPr indent="-285750" lvl="1" marL="742950" marR="0" rtl="0" algn="l">
              <a:spcBef>
                <a:spcPts val="576"/>
              </a:spcBef>
              <a:spcAft>
                <a:spcPts val="0"/>
              </a:spcAft>
              <a:buClr>
                <a:srgbClr val="323F4F"/>
              </a:buClr>
              <a:buSzPts val="2400"/>
              <a:buFont typeface="Courier New"/>
              <a:buChar char="o"/>
            </a:pPr>
            <a:r>
              <a:rPr b="0" i="0" lang="en-US" sz="2400" u="none" cap="none" strike="noStrike">
                <a:solidFill>
                  <a:srgbClr val="323F4F"/>
                </a:solidFill>
                <a:latin typeface="Arial"/>
                <a:ea typeface="Arial"/>
                <a:cs typeface="Arial"/>
                <a:sym typeface="Arial"/>
              </a:rPr>
              <a:t>Ongoing and annual review</a:t>
            </a:r>
            <a:endParaRPr b="0" i="0" sz="2400" u="none" cap="none" strike="noStrike">
              <a:solidFill>
                <a:srgbClr val="323F4F"/>
              </a:solidFill>
              <a:latin typeface="Arial"/>
              <a:ea typeface="Arial"/>
              <a:cs typeface="Arial"/>
              <a:sym typeface="Arial"/>
            </a:endParaRPr>
          </a:p>
          <a:p>
            <a:pPr indent="-285750" lvl="1" marL="742950" marR="0" rtl="0" algn="l">
              <a:spcBef>
                <a:spcPts val="576"/>
              </a:spcBef>
              <a:spcAft>
                <a:spcPts val="0"/>
              </a:spcAft>
              <a:buClr>
                <a:srgbClr val="323F4F"/>
              </a:buClr>
              <a:buSzPts val="2400"/>
              <a:buFont typeface="Courier New"/>
              <a:buChar char="o"/>
            </a:pPr>
            <a:r>
              <a:rPr b="0" i="0" lang="en-US" sz="2400" u="none" cap="none" strike="noStrike">
                <a:solidFill>
                  <a:srgbClr val="323F4F"/>
                </a:solidFill>
                <a:latin typeface="Arial"/>
                <a:ea typeface="Arial"/>
                <a:cs typeface="Arial"/>
                <a:sym typeface="Arial"/>
              </a:rPr>
              <a:t>Reclassification and exit</a:t>
            </a:r>
            <a:endParaRPr b="0" i="0" sz="2400" u="none" cap="none" strike="noStrike">
              <a:solidFill>
                <a:srgbClr val="323F4F"/>
              </a:solidFill>
              <a:latin typeface="Arial"/>
              <a:ea typeface="Arial"/>
              <a:cs typeface="Arial"/>
              <a:sym typeface="Arial"/>
            </a:endParaRPr>
          </a:p>
          <a:p>
            <a:pPr indent="-342900" lvl="0" marL="342900" marR="0" rtl="0" algn="l">
              <a:spcBef>
                <a:spcPts val="576"/>
              </a:spcBef>
              <a:spcAft>
                <a:spcPts val="0"/>
              </a:spcAft>
              <a:buClr>
                <a:srgbClr val="323F4F"/>
              </a:buClr>
              <a:buSzPts val="2800"/>
              <a:buFont typeface="Noto Sans Symbols"/>
              <a:buChar char="∙"/>
            </a:pPr>
            <a:r>
              <a:rPr b="1" i="0" lang="en-US" sz="2800" u="none" cap="none" strike="noStrike">
                <a:solidFill>
                  <a:srgbClr val="323F4F"/>
                </a:solidFill>
                <a:latin typeface="Arial"/>
                <a:ea typeface="Arial"/>
                <a:cs typeface="Arial"/>
                <a:sym typeface="Arial"/>
              </a:rPr>
              <a:t>Monitoring and Evaluation</a:t>
            </a:r>
            <a:endParaRPr b="0" i="0" sz="2800" u="none" cap="none" strike="noStrike">
              <a:solidFill>
                <a:srgbClr val="323F4F"/>
              </a:solidFill>
              <a:latin typeface="Arial"/>
              <a:ea typeface="Arial"/>
              <a:cs typeface="Arial"/>
              <a:sym typeface="Arial"/>
            </a:endParaRPr>
          </a:p>
          <a:p>
            <a:pPr indent="-285750" lvl="1" marL="742950" marR="0" rtl="0" algn="l">
              <a:spcBef>
                <a:spcPts val="576"/>
              </a:spcBef>
              <a:spcAft>
                <a:spcPts val="0"/>
              </a:spcAft>
              <a:buClr>
                <a:srgbClr val="323F4F"/>
              </a:buClr>
              <a:buSzPts val="2400"/>
              <a:buFont typeface="Courier New"/>
              <a:buChar char="o"/>
            </a:pPr>
            <a:r>
              <a:rPr b="0" i="0" lang="en-US" sz="2400" u="none" cap="none" strike="noStrike">
                <a:solidFill>
                  <a:srgbClr val="323F4F"/>
                </a:solidFill>
                <a:latin typeface="Arial"/>
                <a:ea typeface="Arial"/>
                <a:cs typeface="Arial"/>
                <a:sym typeface="Arial"/>
              </a:rPr>
              <a:t>Monitoring of reclassified English learners</a:t>
            </a:r>
            <a:endParaRPr b="0" i="0" sz="2400" u="none" cap="none" strike="noStrike">
              <a:solidFill>
                <a:srgbClr val="323F4F"/>
              </a:solidFill>
              <a:latin typeface="Arial"/>
              <a:ea typeface="Arial"/>
              <a:cs typeface="Arial"/>
              <a:sym typeface="Arial"/>
            </a:endParaRPr>
          </a:p>
          <a:p>
            <a:pPr indent="-285750" lvl="1" marL="742950" marR="0" rtl="0" algn="l">
              <a:spcBef>
                <a:spcPts val="576"/>
              </a:spcBef>
              <a:spcAft>
                <a:spcPts val="0"/>
              </a:spcAft>
              <a:buClr>
                <a:srgbClr val="323F4F"/>
              </a:buClr>
              <a:buSzPts val="2400"/>
              <a:buFont typeface="Courier New"/>
              <a:buChar char="o"/>
            </a:pPr>
            <a:r>
              <a:rPr b="0" i="0" lang="en-US" sz="2400" u="none" cap="none" strike="noStrike">
                <a:solidFill>
                  <a:srgbClr val="323F4F"/>
                </a:solidFill>
                <a:latin typeface="Arial"/>
                <a:ea typeface="Arial"/>
                <a:cs typeface="Arial"/>
                <a:sym typeface="Arial"/>
              </a:rPr>
              <a:t>Program evaluation</a:t>
            </a:r>
            <a:endParaRPr b="0" i="0" sz="2400" u="none" cap="none" strike="noStrike">
              <a:solidFill>
                <a:srgbClr val="323F4F"/>
              </a:solidFill>
              <a:latin typeface="Arial"/>
              <a:ea typeface="Arial"/>
              <a:cs typeface="Arial"/>
              <a:sym typeface="Arial"/>
            </a:endParaRPr>
          </a:p>
        </p:txBody>
      </p:sp>
      <p:sp>
        <p:nvSpPr>
          <p:cNvPr id="523" name="Google Shape;523;p74"/>
          <p:cNvSpPr txBox="1"/>
          <p:nvPr>
            <p:ph type="title"/>
          </p:nvPr>
        </p:nvSpPr>
        <p:spPr>
          <a:xfrm>
            <a:off x="146983" y="454027"/>
            <a:ext cx="7707364" cy="743885"/>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Purpose of the LPAC Framework</a:t>
            </a:r>
            <a:endParaRPr/>
          </a:p>
        </p:txBody>
      </p:sp>
      <p:sp>
        <p:nvSpPr>
          <p:cNvPr id="524" name="Google Shape;524;p7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0" name="Shape 530"/>
        <p:cNvGrpSpPr/>
        <p:nvPr/>
      </p:nvGrpSpPr>
      <p:grpSpPr>
        <a:xfrm>
          <a:off x="0" y="0"/>
          <a:ext cx="0" cy="0"/>
          <a:chOff x="0" y="0"/>
          <a:chExt cx="0" cy="0"/>
        </a:xfrm>
      </p:grpSpPr>
      <p:sp>
        <p:nvSpPr>
          <p:cNvPr id="531" name="Google Shape;531;p75"/>
          <p:cNvSpPr txBox="1"/>
          <p:nvPr>
            <p:ph idx="1" type="body"/>
          </p:nvPr>
        </p:nvSpPr>
        <p:spPr>
          <a:xfrm>
            <a:off x="353961" y="1735186"/>
            <a:ext cx="7901039" cy="4018843"/>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3200"/>
              <a:buChar char="•"/>
            </a:pPr>
            <a:r>
              <a:rPr b="1" lang="en-US" sz="3200">
                <a:solidFill>
                  <a:srgbClr val="323F4F"/>
                </a:solidFill>
                <a:latin typeface="Arial"/>
                <a:ea typeface="Arial"/>
                <a:cs typeface="Arial"/>
                <a:sym typeface="Arial"/>
              </a:rPr>
              <a:t>Introduction</a:t>
            </a:r>
            <a:r>
              <a:rPr lang="en-US" sz="3200">
                <a:solidFill>
                  <a:srgbClr val="323F4F"/>
                </a:solidFill>
                <a:latin typeface="Arial"/>
                <a:ea typeface="Arial"/>
                <a:cs typeface="Arial"/>
                <a:sym typeface="Arial"/>
              </a:rPr>
              <a:t>       </a:t>
            </a:r>
            <a:endParaRPr/>
          </a:p>
          <a:p>
            <a:pPr indent="-228600" lvl="0" marL="228600" rtl="0" algn="l">
              <a:lnSpc>
                <a:spcPct val="90000"/>
              </a:lnSpc>
              <a:spcBef>
                <a:spcPts val="600"/>
              </a:spcBef>
              <a:spcAft>
                <a:spcPts val="0"/>
              </a:spcAft>
              <a:buClr>
                <a:srgbClr val="7F7F7F"/>
              </a:buClr>
              <a:buSzPts val="3200"/>
              <a:buChar char="•"/>
            </a:pPr>
            <a:r>
              <a:rPr lang="en-US" sz="3200">
                <a:solidFill>
                  <a:srgbClr val="7F7F7F"/>
                </a:solidFill>
                <a:latin typeface="Arial"/>
                <a:ea typeface="Arial"/>
                <a:cs typeface="Arial"/>
                <a:sym typeface="Arial"/>
              </a:rPr>
              <a:t>Identification </a:t>
            </a:r>
            <a:endParaRPr/>
          </a:p>
          <a:p>
            <a:pPr indent="-228600" lvl="0" marL="228600" rtl="0" algn="l">
              <a:lnSpc>
                <a:spcPct val="90000"/>
              </a:lnSpc>
              <a:spcBef>
                <a:spcPts val="600"/>
              </a:spcBef>
              <a:spcAft>
                <a:spcPts val="0"/>
              </a:spcAft>
              <a:buClr>
                <a:srgbClr val="7F7F7F"/>
              </a:buClr>
              <a:buSzPts val="3200"/>
              <a:buChar char="•"/>
            </a:pPr>
            <a:r>
              <a:rPr lang="en-US" sz="3200">
                <a:solidFill>
                  <a:srgbClr val="7F7F7F"/>
                </a:solidFill>
                <a:latin typeface="Arial"/>
                <a:ea typeface="Arial"/>
                <a:cs typeface="Arial"/>
                <a:sym typeface="Arial"/>
              </a:rPr>
              <a:t>Placement </a:t>
            </a:r>
            <a:endParaRPr/>
          </a:p>
          <a:p>
            <a:pPr indent="-228600" lvl="0" marL="228600" rtl="0" algn="l">
              <a:lnSpc>
                <a:spcPct val="90000"/>
              </a:lnSpc>
              <a:spcBef>
                <a:spcPts val="600"/>
              </a:spcBef>
              <a:spcAft>
                <a:spcPts val="0"/>
              </a:spcAft>
              <a:buClr>
                <a:srgbClr val="7F7F7F"/>
              </a:buClr>
              <a:buSzPts val="3200"/>
              <a:buChar char="•"/>
            </a:pPr>
            <a:r>
              <a:rPr lang="en-US" sz="3200">
                <a:solidFill>
                  <a:srgbClr val="7F7F7F"/>
                </a:solidFill>
                <a:latin typeface="Arial"/>
                <a:ea typeface="Arial"/>
                <a:cs typeface="Arial"/>
                <a:sym typeface="Arial"/>
              </a:rPr>
              <a:t>English Learner Services </a:t>
            </a:r>
            <a:endParaRPr/>
          </a:p>
          <a:p>
            <a:pPr indent="-228600" lvl="0" marL="228600" rtl="0" algn="l">
              <a:lnSpc>
                <a:spcPct val="90000"/>
              </a:lnSpc>
              <a:spcBef>
                <a:spcPts val="600"/>
              </a:spcBef>
              <a:spcAft>
                <a:spcPts val="0"/>
              </a:spcAft>
              <a:buClr>
                <a:srgbClr val="7F7F7F"/>
              </a:buClr>
              <a:buSzPts val="3200"/>
              <a:buChar char="•"/>
            </a:pPr>
            <a:r>
              <a:rPr lang="en-US" sz="3200">
                <a:solidFill>
                  <a:srgbClr val="7F7F7F"/>
                </a:solidFill>
                <a:latin typeface="Arial"/>
                <a:ea typeface="Arial"/>
                <a:cs typeface="Arial"/>
                <a:sym typeface="Arial"/>
              </a:rPr>
              <a:t>Review and Reclassification </a:t>
            </a:r>
            <a:endParaRPr/>
          </a:p>
          <a:p>
            <a:pPr indent="-228600" lvl="0" marL="228600" rtl="0" algn="l">
              <a:lnSpc>
                <a:spcPct val="90000"/>
              </a:lnSpc>
              <a:spcBef>
                <a:spcPts val="600"/>
              </a:spcBef>
              <a:spcAft>
                <a:spcPts val="0"/>
              </a:spcAft>
              <a:buClr>
                <a:srgbClr val="7F7F7F"/>
              </a:buClr>
              <a:buSzPts val="3200"/>
              <a:buChar char="•"/>
            </a:pPr>
            <a:r>
              <a:rPr lang="en-US" sz="3200">
                <a:solidFill>
                  <a:srgbClr val="7F7F7F"/>
                </a:solidFill>
                <a:latin typeface="Arial"/>
                <a:ea typeface="Arial"/>
                <a:cs typeface="Arial"/>
                <a:sym typeface="Arial"/>
              </a:rPr>
              <a:t>Monitoring and Evaluation</a:t>
            </a:r>
            <a:endParaRPr/>
          </a:p>
        </p:txBody>
      </p:sp>
      <p:sp>
        <p:nvSpPr>
          <p:cNvPr id="532" name="Google Shape;532;p75"/>
          <p:cNvSpPr txBox="1"/>
          <p:nvPr>
            <p:ph type="title"/>
          </p:nvPr>
        </p:nvSpPr>
        <p:spPr>
          <a:xfrm>
            <a:off x="175545" y="434260"/>
            <a:ext cx="7798583"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Training Agenda</a:t>
            </a:r>
            <a:endParaRPr/>
          </a:p>
        </p:txBody>
      </p:sp>
      <p:sp>
        <p:nvSpPr>
          <p:cNvPr id="533" name="Google Shape;533;p7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9" name="Shape 539"/>
        <p:cNvGrpSpPr/>
        <p:nvPr/>
      </p:nvGrpSpPr>
      <p:grpSpPr>
        <a:xfrm>
          <a:off x="0" y="0"/>
          <a:ext cx="0" cy="0"/>
          <a:chOff x="0" y="0"/>
          <a:chExt cx="0" cy="0"/>
        </a:xfrm>
      </p:grpSpPr>
      <p:sp>
        <p:nvSpPr>
          <p:cNvPr id="540" name="Google Shape;540;p76"/>
          <p:cNvSpPr txBox="1"/>
          <p:nvPr>
            <p:ph idx="1" type="body"/>
          </p:nvPr>
        </p:nvSpPr>
        <p:spPr>
          <a:xfrm>
            <a:off x="353961" y="1653254"/>
            <a:ext cx="8332839" cy="445348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3200"/>
              <a:buNone/>
            </a:pPr>
            <a:r>
              <a:rPr b="1" lang="en-US" sz="3200">
                <a:solidFill>
                  <a:srgbClr val="323F4F"/>
                </a:solidFill>
                <a:latin typeface="Arial"/>
                <a:ea typeface="Arial"/>
                <a:cs typeface="Arial"/>
                <a:sym typeface="Arial"/>
              </a:rPr>
              <a:t>Content Objective</a:t>
            </a:r>
            <a:endParaRPr/>
          </a:p>
          <a:p>
            <a:pPr indent="0" lvl="0" marL="0" rtl="0" algn="l">
              <a:lnSpc>
                <a:spcPct val="90000"/>
              </a:lnSpc>
              <a:spcBef>
                <a:spcPts val="1200"/>
              </a:spcBef>
              <a:spcAft>
                <a:spcPts val="0"/>
              </a:spcAft>
              <a:buClr>
                <a:srgbClr val="323F4F"/>
              </a:buClr>
              <a:buSzPts val="3200"/>
              <a:buNone/>
            </a:pPr>
            <a:r>
              <a:rPr lang="en-US" sz="3200">
                <a:solidFill>
                  <a:srgbClr val="323F4F"/>
                </a:solidFill>
                <a:latin typeface="Arial"/>
                <a:ea typeface="Arial"/>
                <a:cs typeface="Arial"/>
                <a:sym typeface="Arial"/>
              </a:rPr>
              <a:t>We will be able to analyze the purpose, membership, and responsibilities of the language proficiency assessment committee (LPAC) and the organization of the framework and resources that support it.</a:t>
            </a:r>
            <a:endParaRPr/>
          </a:p>
          <a:p>
            <a:pPr indent="0" lvl="0" marL="228600" rtl="0" algn="l">
              <a:lnSpc>
                <a:spcPct val="90000"/>
              </a:lnSpc>
              <a:spcBef>
                <a:spcPts val="1200"/>
              </a:spcBef>
              <a:spcAft>
                <a:spcPts val="0"/>
              </a:spcAft>
              <a:buClr>
                <a:schemeClr val="dk1"/>
              </a:buClr>
              <a:buSzPts val="3600"/>
              <a:buFont typeface="Arial"/>
              <a:buNone/>
            </a:pPr>
            <a:r>
              <a:t/>
            </a:r>
            <a:endParaRPr sz="3600">
              <a:solidFill>
                <a:srgbClr val="323F4F"/>
              </a:solidFill>
              <a:latin typeface="Arial"/>
              <a:ea typeface="Arial"/>
              <a:cs typeface="Arial"/>
              <a:sym typeface="Arial"/>
            </a:endParaRPr>
          </a:p>
        </p:txBody>
      </p:sp>
      <p:sp>
        <p:nvSpPr>
          <p:cNvPr id="541" name="Google Shape;541;p76"/>
          <p:cNvSpPr txBox="1"/>
          <p:nvPr>
            <p:ph type="title"/>
          </p:nvPr>
        </p:nvSpPr>
        <p:spPr>
          <a:xfrm>
            <a:off x="0" y="424059"/>
            <a:ext cx="7885913"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Introduction Section Objective</a:t>
            </a:r>
            <a:endParaRPr/>
          </a:p>
        </p:txBody>
      </p:sp>
      <p:sp>
        <p:nvSpPr>
          <p:cNvPr id="542" name="Google Shape;542;p7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rgbClr val="000000"/>
                </a:solidFill>
                <a:latin typeface="Arial"/>
                <a:ea typeface="Arial"/>
                <a:cs typeface="Arial"/>
                <a:sym typeface="Arial"/>
              </a:rPr>
              <a:t>‹#›</a:t>
            </a:fld>
            <a:endParaRPr sz="1200">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8" name="Shape 548"/>
        <p:cNvGrpSpPr/>
        <p:nvPr/>
      </p:nvGrpSpPr>
      <p:grpSpPr>
        <a:xfrm>
          <a:off x="0" y="0"/>
          <a:ext cx="0" cy="0"/>
          <a:chOff x="0" y="0"/>
          <a:chExt cx="0" cy="0"/>
        </a:xfrm>
      </p:grpSpPr>
      <p:sp>
        <p:nvSpPr>
          <p:cNvPr id="549" name="Google Shape;549;p77"/>
          <p:cNvSpPr txBox="1"/>
          <p:nvPr>
            <p:ph idx="1" type="body"/>
          </p:nvPr>
        </p:nvSpPr>
        <p:spPr>
          <a:xfrm>
            <a:off x="353961" y="1608651"/>
            <a:ext cx="7913739" cy="4511626"/>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3200"/>
              <a:buChar char="•"/>
            </a:pPr>
            <a:r>
              <a:rPr lang="en-US" sz="3200">
                <a:solidFill>
                  <a:srgbClr val="323F4F"/>
                </a:solidFill>
                <a:latin typeface="Arial"/>
                <a:ea typeface="Arial"/>
                <a:cs typeface="Arial"/>
                <a:sym typeface="Arial"/>
              </a:rPr>
              <a:t>LPAC Policy and Training</a:t>
            </a:r>
            <a:endParaRPr/>
          </a:p>
          <a:p>
            <a:pPr indent="-228600" lvl="0" marL="228600" rtl="0" algn="l">
              <a:lnSpc>
                <a:spcPct val="90000"/>
              </a:lnSpc>
              <a:spcBef>
                <a:spcPts val="1000"/>
              </a:spcBef>
              <a:spcAft>
                <a:spcPts val="0"/>
              </a:spcAft>
              <a:buClr>
                <a:srgbClr val="323F4F"/>
              </a:buClr>
              <a:buSzPts val="3200"/>
              <a:buChar char="•"/>
            </a:pPr>
            <a:r>
              <a:rPr lang="en-US" sz="3200">
                <a:solidFill>
                  <a:srgbClr val="323F4F"/>
                </a:solidFill>
                <a:latin typeface="Arial"/>
                <a:ea typeface="Arial"/>
                <a:cs typeface="Arial"/>
                <a:sym typeface="Arial"/>
              </a:rPr>
              <a:t>LPAC Membership</a:t>
            </a:r>
            <a:endParaRPr/>
          </a:p>
          <a:p>
            <a:pPr indent="-228600" lvl="0" marL="228600" rtl="0" algn="l">
              <a:lnSpc>
                <a:spcPct val="90000"/>
              </a:lnSpc>
              <a:spcBef>
                <a:spcPts val="1000"/>
              </a:spcBef>
              <a:spcAft>
                <a:spcPts val="0"/>
              </a:spcAft>
              <a:buClr>
                <a:srgbClr val="323F4F"/>
              </a:buClr>
              <a:buSzPts val="3200"/>
              <a:buChar char="•"/>
            </a:pPr>
            <a:r>
              <a:rPr lang="en-US" sz="3200">
                <a:solidFill>
                  <a:srgbClr val="323F4F"/>
                </a:solidFill>
                <a:latin typeface="Arial"/>
                <a:ea typeface="Arial"/>
                <a:cs typeface="Arial"/>
                <a:sym typeface="Arial"/>
              </a:rPr>
              <a:t>LPAC Requirements</a:t>
            </a:r>
            <a:endParaRPr/>
          </a:p>
          <a:p>
            <a:pPr indent="-228600" lvl="0" marL="228600" rtl="0" algn="l">
              <a:lnSpc>
                <a:spcPct val="90000"/>
              </a:lnSpc>
              <a:spcBef>
                <a:spcPts val="1000"/>
              </a:spcBef>
              <a:spcAft>
                <a:spcPts val="0"/>
              </a:spcAft>
              <a:buClr>
                <a:srgbClr val="323F4F"/>
              </a:buClr>
              <a:buSzPts val="3200"/>
              <a:buChar char="•"/>
            </a:pPr>
            <a:r>
              <a:rPr lang="en-US" sz="3200">
                <a:solidFill>
                  <a:srgbClr val="323F4F"/>
                </a:solidFill>
                <a:latin typeface="Arial"/>
                <a:ea typeface="Arial"/>
                <a:cs typeface="Arial"/>
                <a:sym typeface="Arial"/>
              </a:rPr>
              <a:t>Required LPAC Meetings</a:t>
            </a:r>
            <a:endParaRPr/>
          </a:p>
          <a:p>
            <a:pPr indent="-228600" lvl="0" marL="228600" rtl="0" algn="l">
              <a:lnSpc>
                <a:spcPct val="90000"/>
              </a:lnSpc>
              <a:spcBef>
                <a:spcPts val="1000"/>
              </a:spcBef>
              <a:spcAft>
                <a:spcPts val="0"/>
              </a:spcAft>
              <a:buClr>
                <a:srgbClr val="323F4F"/>
              </a:buClr>
              <a:buSzPts val="3200"/>
              <a:buChar char="•"/>
            </a:pPr>
            <a:r>
              <a:rPr lang="en-US" sz="3200">
                <a:solidFill>
                  <a:srgbClr val="323F4F"/>
                </a:solidFill>
                <a:latin typeface="Arial"/>
                <a:ea typeface="Arial"/>
                <a:cs typeface="Arial"/>
                <a:sym typeface="Arial"/>
              </a:rPr>
              <a:t>Required English Learner Documentation</a:t>
            </a:r>
            <a:endParaRPr/>
          </a:p>
          <a:p>
            <a:pPr indent="0" lvl="0" marL="0" rtl="0" algn="l">
              <a:lnSpc>
                <a:spcPct val="90000"/>
              </a:lnSpc>
              <a:spcBef>
                <a:spcPts val="1000"/>
              </a:spcBef>
              <a:spcAft>
                <a:spcPts val="0"/>
              </a:spcAft>
              <a:buClr>
                <a:schemeClr val="dk1"/>
              </a:buClr>
              <a:buSzPts val="3600"/>
              <a:buNone/>
            </a:pPr>
            <a:r>
              <a:t/>
            </a:r>
            <a:endParaRPr sz="3600">
              <a:solidFill>
                <a:srgbClr val="323F4F"/>
              </a:solidFill>
              <a:latin typeface="Arial"/>
              <a:ea typeface="Arial"/>
              <a:cs typeface="Arial"/>
              <a:sym typeface="Arial"/>
            </a:endParaRPr>
          </a:p>
        </p:txBody>
      </p:sp>
      <p:sp>
        <p:nvSpPr>
          <p:cNvPr id="550" name="Google Shape;550;p77"/>
          <p:cNvSpPr txBox="1"/>
          <p:nvPr>
            <p:ph type="title"/>
          </p:nvPr>
        </p:nvSpPr>
        <p:spPr>
          <a:xfrm>
            <a:off x="130941" y="434260"/>
            <a:ext cx="7798583"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TAC Ch. 89 LPAC Establishment</a:t>
            </a:r>
            <a:endParaRPr/>
          </a:p>
        </p:txBody>
      </p:sp>
      <p:sp>
        <p:nvSpPr>
          <p:cNvPr id="551" name="Google Shape;551;p7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7" name="Shape 557"/>
        <p:cNvGrpSpPr/>
        <p:nvPr/>
      </p:nvGrpSpPr>
      <p:grpSpPr>
        <a:xfrm>
          <a:off x="0" y="0"/>
          <a:ext cx="0" cy="0"/>
          <a:chOff x="0" y="0"/>
          <a:chExt cx="0" cy="0"/>
        </a:xfrm>
      </p:grpSpPr>
      <p:sp>
        <p:nvSpPr>
          <p:cNvPr id="558" name="Google Shape;558;p78"/>
          <p:cNvSpPr txBox="1"/>
          <p:nvPr>
            <p:ph idx="1" type="body"/>
          </p:nvPr>
        </p:nvSpPr>
        <p:spPr>
          <a:xfrm>
            <a:off x="368710" y="1787072"/>
            <a:ext cx="8318090" cy="4392561"/>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3200"/>
              <a:buChar char="•"/>
            </a:pPr>
            <a:r>
              <a:rPr lang="en-US" sz="3200">
                <a:solidFill>
                  <a:srgbClr val="323F4F"/>
                </a:solidFill>
                <a:latin typeface="Arial"/>
                <a:ea typeface="Arial"/>
                <a:cs typeface="Arial"/>
                <a:sym typeface="Arial"/>
              </a:rPr>
              <a:t>School districts shall by local board policy establish and operate a language proficiency assessment committee. The school district shall have on file policy and procedures for the selection, appointment, and training of members of the language proficiency assessment committee(s).</a:t>
            </a:r>
            <a:endParaRPr/>
          </a:p>
        </p:txBody>
      </p:sp>
      <p:sp>
        <p:nvSpPr>
          <p:cNvPr id="559" name="Google Shape;559;p78"/>
          <p:cNvSpPr txBox="1"/>
          <p:nvPr>
            <p:ph type="title"/>
          </p:nvPr>
        </p:nvSpPr>
        <p:spPr>
          <a:xfrm>
            <a:off x="101086" y="437106"/>
            <a:ext cx="7881438"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Policy and Training</a:t>
            </a:r>
            <a:endParaRPr/>
          </a:p>
        </p:txBody>
      </p:sp>
      <p:sp>
        <p:nvSpPr>
          <p:cNvPr id="560" name="Google Shape;560;p7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6" name="Shape 566"/>
        <p:cNvGrpSpPr/>
        <p:nvPr/>
      </p:nvGrpSpPr>
      <p:grpSpPr>
        <a:xfrm>
          <a:off x="0" y="0"/>
          <a:ext cx="0" cy="0"/>
          <a:chOff x="0" y="0"/>
          <a:chExt cx="0" cy="0"/>
        </a:xfrm>
      </p:grpSpPr>
      <p:sp>
        <p:nvSpPr>
          <p:cNvPr id="567" name="Google Shape;567;p79"/>
          <p:cNvSpPr txBox="1"/>
          <p:nvPr>
            <p:ph idx="1" type="body"/>
          </p:nvPr>
        </p:nvSpPr>
        <p:spPr>
          <a:xfrm>
            <a:off x="175542" y="1474839"/>
            <a:ext cx="8700829" cy="4589785"/>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400"/>
              <a:buChar char="•"/>
            </a:pPr>
            <a:r>
              <a:rPr lang="en-US" sz="2400">
                <a:solidFill>
                  <a:srgbClr val="323F4F"/>
                </a:solidFill>
                <a:latin typeface="Arial"/>
                <a:ea typeface="Arial"/>
                <a:cs typeface="Arial"/>
                <a:sym typeface="Arial"/>
              </a:rPr>
              <a:t>The LPAC shall include</a:t>
            </a:r>
            <a:endParaRPr/>
          </a:p>
          <a:p>
            <a:pPr indent="-228600" lvl="1" marL="685800" rtl="0" algn="l">
              <a:lnSpc>
                <a:spcPct val="90000"/>
              </a:lnSpc>
              <a:spcBef>
                <a:spcPts val="1200"/>
              </a:spcBef>
              <a:spcAft>
                <a:spcPts val="0"/>
              </a:spcAft>
              <a:buClr>
                <a:srgbClr val="323F4F"/>
              </a:buClr>
              <a:buSzPts val="2000"/>
              <a:buFont typeface="Courier New"/>
              <a:buChar char="o"/>
            </a:pPr>
            <a:r>
              <a:rPr lang="en-US" sz="2000">
                <a:solidFill>
                  <a:srgbClr val="323F4F"/>
                </a:solidFill>
                <a:latin typeface="Arial"/>
                <a:ea typeface="Arial"/>
                <a:cs typeface="Arial"/>
                <a:sym typeface="Arial"/>
              </a:rPr>
              <a:t>an appropriately </a:t>
            </a:r>
            <a:r>
              <a:rPr b="1" lang="en-US" sz="2000">
                <a:solidFill>
                  <a:srgbClr val="323F4F"/>
                </a:solidFill>
                <a:latin typeface="Arial"/>
                <a:ea typeface="Arial"/>
                <a:cs typeface="Arial"/>
                <a:sym typeface="Arial"/>
              </a:rPr>
              <a:t>certified bilingual educator </a:t>
            </a:r>
            <a:r>
              <a:rPr lang="en-US" sz="2000">
                <a:solidFill>
                  <a:srgbClr val="323F4F"/>
                </a:solidFill>
                <a:latin typeface="Arial"/>
                <a:ea typeface="Arial"/>
                <a:cs typeface="Arial"/>
                <a:sym typeface="Arial"/>
              </a:rPr>
              <a:t>(for students served through a bilingual education program), and/or an appropriately </a:t>
            </a:r>
            <a:r>
              <a:rPr b="1" lang="en-US" sz="2000">
                <a:solidFill>
                  <a:srgbClr val="323F4F"/>
                </a:solidFill>
                <a:latin typeface="Arial"/>
                <a:ea typeface="Arial"/>
                <a:cs typeface="Arial"/>
                <a:sym typeface="Arial"/>
              </a:rPr>
              <a:t>certified ESL educator</a:t>
            </a:r>
            <a:r>
              <a:rPr lang="en-US" sz="2000">
                <a:solidFill>
                  <a:srgbClr val="323F4F"/>
                </a:solidFill>
                <a:latin typeface="Arial"/>
                <a:ea typeface="Arial"/>
                <a:cs typeface="Arial"/>
                <a:sym typeface="Arial"/>
              </a:rPr>
              <a:t> (for students served through an ESL program), </a:t>
            </a:r>
            <a:endParaRPr/>
          </a:p>
          <a:p>
            <a:pPr indent="-228600" lvl="1" marL="685800" rtl="0" algn="l">
              <a:lnSpc>
                <a:spcPct val="90000"/>
              </a:lnSpc>
              <a:spcBef>
                <a:spcPts val="1200"/>
              </a:spcBef>
              <a:spcAft>
                <a:spcPts val="0"/>
              </a:spcAft>
              <a:buClr>
                <a:srgbClr val="323F4F"/>
              </a:buClr>
              <a:buSzPts val="2000"/>
              <a:buFont typeface="Courier New"/>
              <a:buChar char="o"/>
            </a:pPr>
            <a:r>
              <a:rPr lang="en-US" sz="2000">
                <a:solidFill>
                  <a:srgbClr val="323F4F"/>
                </a:solidFill>
                <a:latin typeface="Arial"/>
                <a:ea typeface="Arial"/>
                <a:cs typeface="Arial"/>
                <a:sym typeface="Arial"/>
              </a:rPr>
              <a:t>a </a:t>
            </a:r>
            <a:r>
              <a:rPr b="1" lang="en-US" sz="2000">
                <a:solidFill>
                  <a:srgbClr val="323F4F"/>
                </a:solidFill>
                <a:latin typeface="Arial"/>
                <a:ea typeface="Arial"/>
                <a:cs typeface="Arial"/>
                <a:sym typeface="Arial"/>
              </a:rPr>
              <a:t>parent or guardian </a:t>
            </a:r>
            <a:r>
              <a:rPr lang="en-US" sz="2000">
                <a:solidFill>
                  <a:srgbClr val="323F4F"/>
                </a:solidFill>
                <a:latin typeface="Arial"/>
                <a:ea typeface="Arial"/>
                <a:cs typeface="Arial"/>
                <a:sym typeface="Arial"/>
              </a:rPr>
              <a:t>of an English learner participating in a bilingual or ESL program, and </a:t>
            </a:r>
            <a:endParaRPr/>
          </a:p>
          <a:p>
            <a:pPr indent="-228600" lvl="1" marL="685800" rtl="0" algn="l">
              <a:lnSpc>
                <a:spcPct val="90000"/>
              </a:lnSpc>
              <a:spcBef>
                <a:spcPts val="1200"/>
              </a:spcBef>
              <a:spcAft>
                <a:spcPts val="0"/>
              </a:spcAft>
              <a:buClr>
                <a:srgbClr val="323F4F"/>
              </a:buClr>
              <a:buSzPts val="2000"/>
              <a:buFont typeface="Courier New"/>
              <a:buChar char="o"/>
            </a:pPr>
            <a:r>
              <a:rPr lang="en-US" sz="2000">
                <a:solidFill>
                  <a:srgbClr val="323F4F"/>
                </a:solidFill>
                <a:latin typeface="Arial"/>
                <a:ea typeface="Arial"/>
                <a:cs typeface="Arial"/>
                <a:sym typeface="Arial"/>
              </a:rPr>
              <a:t>a </a:t>
            </a:r>
            <a:r>
              <a:rPr b="1" lang="en-US" sz="2000">
                <a:solidFill>
                  <a:srgbClr val="323F4F"/>
                </a:solidFill>
                <a:latin typeface="Arial"/>
                <a:ea typeface="Arial"/>
                <a:cs typeface="Arial"/>
                <a:sym typeface="Arial"/>
              </a:rPr>
              <a:t>campus administrator</a:t>
            </a:r>
            <a:r>
              <a:rPr lang="en-US" sz="2000">
                <a:solidFill>
                  <a:srgbClr val="323F4F"/>
                </a:solidFill>
                <a:latin typeface="Arial"/>
                <a:ea typeface="Arial"/>
                <a:cs typeface="Arial"/>
                <a:sym typeface="Arial"/>
              </a:rPr>
              <a:t> in accordance with Texas Education Code (TEC), §29.063.</a:t>
            </a:r>
            <a:endParaRPr/>
          </a:p>
          <a:p>
            <a:pPr indent="-228600" lvl="0" marL="228600" rtl="0" algn="l">
              <a:lnSpc>
                <a:spcPct val="90000"/>
              </a:lnSpc>
              <a:spcBef>
                <a:spcPts val="1200"/>
              </a:spcBef>
              <a:spcAft>
                <a:spcPts val="0"/>
              </a:spcAft>
              <a:buClr>
                <a:srgbClr val="323F4F"/>
              </a:buClr>
              <a:buSzPts val="2200"/>
              <a:buChar char="•"/>
            </a:pPr>
            <a:r>
              <a:rPr lang="en-US" sz="2200">
                <a:solidFill>
                  <a:srgbClr val="323F4F"/>
                </a:solidFill>
                <a:latin typeface="Arial"/>
                <a:ea typeface="Arial"/>
                <a:cs typeface="Arial"/>
                <a:sym typeface="Arial"/>
              </a:rPr>
              <a:t>In addition to the three required members of the LPAC, the school district may add other trained members to the committee. </a:t>
            </a:r>
            <a:endParaRPr/>
          </a:p>
          <a:p>
            <a:pPr indent="-228600" lvl="0" marL="228600" rtl="0" algn="l">
              <a:lnSpc>
                <a:spcPct val="90000"/>
              </a:lnSpc>
              <a:spcBef>
                <a:spcPts val="1200"/>
              </a:spcBef>
              <a:spcAft>
                <a:spcPts val="0"/>
              </a:spcAft>
              <a:buClr>
                <a:srgbClr val="323F4F"/>
              </a:buClr>
              <a:buSzPts val="2200"/>
              <a:buChar char="•"/>
            </a:pPr>
            <a:r>
              <a:rPr lang="en-US" sz="2200">
                <a:solidFill>
                  <a:srgbClr val="323F4F"/>
                </a:solidFill>
                <a:latin typeface="Arial"/>
                <a:ea typeface="Arial"/>
                <a:cs typeface="Arial"/>
                <a:sym typeface="Arial"/>
              </a:rPr>
              <a:t>No parent or guardian serving on the LPAC shall be an employee </a:t>
            </a:r>
            <a:r>
              <a:rPr lang="en-US" sz="2200">
                <a:solidFill>
                  <a:srgbClr val="1F3864"/>
                </a:solidFill>
                <a:latin typeface="Arial"/>
                <a:ea typeface="Arial"/>
                <a:cs typeface="Arial"/>
                <a:sym typeface="Arial"/>
              </a:rPr>
              <a:t>or a third party employee providing any services to the school district.</a:t>
            </a:r>
            <a:endParaRPr/>
          </a:p>
        </p:txBody>
      </p:sp>
      <p:sp>
        <p:nvSpPr>
          <p:cNvPr id="568" name="Google Shape;568;p79"/>
          <p:cNvSpPr txBox="1"/>
          <p:nvPr>
            <p:ph type="title"/>
          </p:nvPr>
        </p:nvSpPr>
        <p:spPr>
          <a:xfrm>
            <a:off x="175542" y="501385"/>
            <a:ext cx="789618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Membership</a:t>
            </a:r>
            <a:endParaRPr/>
          </a:p>
        </p:txBody>
      </p:sp>
      <p:sp>
        <p:nvSpPr>
          <p:cNvPr id="569" name="Google Shape;569;p7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5" name="Shape 575"/>
        <p:cNvGrpSpPr/>
        <p:nvPr/>
      </p:nvGrpSpPr>
      <p:grpSpPr>
        <a:xfrm>
          <a:off x="0" y="0"/>
          <a:ext cx="0" cy="0"/>
          <a:chOff x="0" y="0"/>
          <a:chExt cx="0" cy="0"/>
        </a:xfrm>
      </p:grpSpPr>
      <p:sp>
        <p:nvSpPr>
          <p:cNvPr id="576" name="Google Shape;576;p80"/>
          <p:cNvSpPr txBox="1"/>
          <p:nvPr/>
        </p:nvSpPr>
        <p:spPr>
          <a:xfrm>
            <a:off x="343214" y="5027428"/>
            <a:ext cx="3854189" cy="1107996"/>
          </a:xfrm>
          <a:prstGeom prst="rect">
            <a:avLst/>
          </a:prstGeom>
          <a:noFill/>
          <a:ln cap="flat" cmpd="sng" w="9525">
            <a:solidFill>
              <a:srgbClr val="323F4F"/>
            </a:solidFill>
            <a:prstDash val="solid"/>
            <a:round/>
            <a:headEnd len="sm" w="sm" type="none"/>
            <a:tailEnd len="sm" w="sm" type="none"/>
          </a:ln>
        </p:spPr>
        <p:txBody>
          <a:bodyPr anchorCtr="0" anchor="t" bIns="45700" lIns="91425" spcFirstLastPara="1" rIns="91425" wrap="square" tIns="45700">
            <a:noAutofit/>
          </a:bodyPr>
          <a:lstStyle/>
          <a:p>
            <a:pPr indent="0" lvl="1" marL="180975" marR="0" rtl="0" algn="ctr">
              <a:spcBef>
                <a:spcPts val="0"/>
              </a:spcBef>
              <a:spcAft>
                <a:spcPts val="0"/>
              </a:spcAft>
              <a:buNone/>
            </a:pPr>
            <a:br>
              <a:rPr b="0" i="0" lang="en-US" sz="2200" u="none" cap="none" strike="noStrike">
                <a:solidFill>
                  <a:srgbClr val="323F4F"/>
                </a:solidFill>
                <a:latin typeface="Arial"/>
                <a:ea typeface="Arial"/>
                <a:cs typeface="Arial"/>
                <a:sym typeface="Arial"/>
              </a:rPr>
            </a:br>
            <a:r>
              <a:rPr b="0" i="0" lang="en-US" sz="2200" u="none" cap="none" strike="noStrike">
                <a:solidFill>
                  <a:srgbClr val="323F4F"/>
                </a:solidFill>
                <a:latin typeface="Arial"/>
                <a:ea typeface="Arial"/>
                <a:cs typeface="Arial"/>
                <a:sym typeface="Arial"/>
              </a:rPr>
              <a:t>certified bilingual educator.</a:t>
            </a:r>
            <a:br>
              <a:rPr b="0" i="0" lang="en-US" sz="2200" u="none" cap="none" strike="noStrike">
                <a:solidFill>
                  <a:srgbClr val="323F4F"/>
                </a:solidFill>
                <a:latin typeface="Arial"/>
                <a:ea typeface="Arial"/>
                <a:cs typeface="Arial"/>
                <a:sym typeface="Arial"/>
              </a:rPr>
            </a:br>
            <a:endParaRPr b="0" i="0" sz="2200" u="none" cap="none" strike="noStrike">
              <a:solidFill>
                <a:srgbClr val="323F4F"/>
              </a:solidFill>
              <a:latin typeface="Arial"/>
              <a:ea typeface="Arial"/>
              <a:cs typeface="Arial"/>
              <a:sym typeface="Arial"/>
            </a:endParaRPr>
          </a:p>
        </p:txBody>
      </p:sp>
      <p:sp>
        <p:nvSpPr>
          <p:cNvPr id="577" name="Google Shape;577;p80"/>
          <p:cNvSpPr txBox="1"/>
          <p:nvPr>
            <p:ph type="title"/>
          </p:nvPr>
        </p:nvSpPr>
        <p:spPr>
          <a:xfrm>
            <a:off x="142496" y="459408"/>
            <a:ext cx="7906934"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Membership</a:t>
            </a:r>
            <a:endParaRPr/>
          </a:p>
        </p:txBody>
      </p:sp>
      <p:sp>
        <p:nvSpPr>
          <p:cNvPr id="578" name="Google Shape;578;p80"/>
          <p:cNvSpPr txBox="1"/>
          <p:nvPr/>
        </p:nvSpPr>
        <p:spPr>
          <a:xfrm>
            <a:off x="343214" y="6130505"/>
            <a:ext cx="3033582"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u="none" cap="none" strike="noStrike">
                <a:solidFill>
                  <a:srgbClr val="323F4F"/>
                </a:solidFill>
                <a:latin typeface="Calibri"/>
                <a:ea typeface="Calibri"/>
                <a:cs typeface="Calibri"/>
                <a:sym typeface="Calibri"/>
              </a:rPr>
              <a:t>All members must be present!</a:t>
            </a:r>
            <a:endParaRPr b="1" sz="1800">
              <a:solidFill>
                <a:srgbClr val="323F4F"/>
              </a:solidFill>
              <a:latin typeface="Calibri"/>
              <a:ea typeface="Calibri"/>
              <a:cs typeface="Calibri"/>
              <a:sym typeface="Calibri"/>
            </a:endParaRPr>
          </a:p>
        </p:txBody>
      </p:sp>
      <p:sp>
        <p:nvSpPr>
          <p:cNvPr id="579" name="Google Shape;579;p8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580" name="Google Shape;580;p80"/>
          <p:cNvSpPr txBox="1"/>
          <p:nvPr/>
        </p:nvSpPr>
        <p:spPr>
          <a:xfrm>
            <a:off x="3003668" y="2842758"/>
            <a:ext cx="2928938" cy="430887"/>
          </a:xfrm>
          <a:prstGeom prst="rect">
            <a:avLst/>
          </a:prstGeom>
          <a:noFill/>
          <a:ln cap="flat" cmpd="sng" w="9525">
            <a:solidFill>
              <a:srgbClr val="323F4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200">
                <a:solidFill>
                  <a:srgbClr val="323F4F"/>
                </a:solidFill>
                <a:latin typeface="Arial"/>
                <a:ea typeface="Arial"/>
                <a:cs typeface="Arial"/>
                <a:sym typeface="Arial"/>
              </a:rPr>
              <a:t>campus administrator,</a:t>
            </a:r>
            <a:endParaRPr/>
          </a:p>
        </p:txBody>
      </p:sp>
      <p:sp>
        <p:nvSpPr>
          <p:cNvPr id="581" name="Google Shape;581;p80"/>
          <p:cNvSpPr txBox="1"/>
          <p:nvPr/>
        </p:nvSpPr>
        <p:spPr>
          <a:xfrm>
            <a:off x="2136625" y="3552268"/>
            <a:ext cx="4663024" cy="1107996"/>
          </a:xfrm>
          <a:prstGeom prst="rect">
            <a:avLst/>
          </a:prstGeom>
          <a:noFill/>
          <a:ln cap="flat" cmpd="sng" w="9525">
            <a:solidFill>
              <a:srgbClr val="323F4F"/>
            </a:solidFill>
            <a:prstDash val="solid"/>
            <a:round/>
            <a:headEnd len="sm" w="sm" type="none"/>
            <a:tailEnd len="sm" w="sm" type="none"/>
          </a:ln>
        </p:spPr>
        <p:txBody>
          <a:bodyPr anchorCtr="0" anchor="t" bIns="45700" lIns="91425" spcFirstLastPara="1" rIns="91425" wrap="square" tIns="45700">
            <a:noAutofit/>
          </a:bodyPr>
          <a:lstStyle/>
          <a:p>
            <a:pPr indent="0" lvl="1" marL="180975" marR="0" rtl="0" algn="ctr">
              <a:spcBef>
                <a:spcPts val="0"/>
              </a:spcBef>
              <a:spcAft>
                <a:spcPts val="0"/>
              </a:spcAft>
              <a:buNone/>
            </a:pPr>
            <a:r>
              <a:rPr b="0" i="0" lang="en-US" sz="2200" u="none" cap="none" strike="noStrike">
                <a:solidFill>
                  <a:srgbClr val="323F4F"/>
                </a:solidFill>
                <a:latin typeface="Arial"/>
                <a:ea typeface="Arial"/>
                <a:cs typeface="Arial"/>
                <a:sym typeface="Arial"/>
              </a:rPr>
              <a:t>Parent or guardian of a current English learner participating in a bilingual or ESL program, and</a:t>
            </a:r>
            <a:endParaRPr/>
          </a:p>
        </p:txBody>
      </p:sp>
      <p:cxnSp>
        <p:nvCxnSpPr>
          <p:cNvPr id="582" name="Google Shape;582;p80"/>
          <p:cNvCxnSpPr/>
          <p:nvPr/>
        </p:nvCxnSpPr>
        <p:spPr>
          <a:xfrm>
            <a:off x="2640341" y="2409956"/>
            <a:ext cx="363327" cy="432802"/>
          </a:xfrm>
          <a:prstGeom prst="straightConnector1">
            <a:avLst/>
          </a:prstGeom>
          <a:noFill/>
          <a:ln cap="flat" cmpd="sng" w="44450">
            <a:solidFill>
              <a:srgbClr val="323F4F"/>
            </a:solidFill>
            <a:prstDash val="solid"/>
            <a:miter lim="800000"/>
            <a:headEnd len="sm" w="sm" type="none"/>
            <a:tailEnd len="med" w="med" type="triangle"/>
          </a:ln>
        </p:spPr>
      </p:cxnSp>
      <p:cxnSp>
        <p:nvCxnSpPr>
          <p:cNvPr id="583" name="Google Shape;583;p80"/>
          <p:cNvCxnSpPr/>
          <p:nvPr/>
        </p:nvCxnSpPr>
        <p:spPr>
          <a:xfrm>
            <a:off x="8107519" y="2522406"/>
            <a:ext cx="1" cy="2495615"/>
          </a:xfrm>
          <a:prstGeom prst="straightConnector1">
            <a:avLst/>
          </a:prstGeom>
          <a:noFill/>
          <a:ln cap="flat" cmpd="sng" w="44450">
            <a:solidFill>
              <a:srgbClr val="323F4F"/>
            </a:solidFill>
            <a:prstDash val="solid"/>
            <a:miter lim="800000"/>
            <a:headEnd len="sm" w="sm" type="none"/>
            <a:tailEnd len="med" w="med" type="triangle"/>
          </a:ln>
        </p:spPr>
      </p:cxnSp>
      <p:cxnSp>
        <p:nvCxnSpPr>
          <p:cNvPr id="584" name="Google Shape;584;p80"/>
          <p:cNvCxnSpPr/>
          <p:nvPr/>
        </p:nvCxnSpPr>
        <p:spPr>
          <a:xfrm flipH="1">
            <a:off x="806687" y="2414238"/>
            <a:ext cx="22068" cy="2603783"/>
          </a:xfrm>
          <a:prstGeom prst="straightConnector1">
            <a:avLst/>
          </a:prstGeom>
          <a:noFill/>
          <a:ln cap="flat" cmpd="sng" w="44450">
            <a:solidFill>
              <a:srgbClr val="323F4F"/>
            </a:solidFill>
            <a:prstDash val="solid"/>
            <a:miter lim="800000"/>
            <a:headEnd len="sm" w="sm" type="none"/>
            <a:tailEnd len="med" w="med" type="triangle"/>
          </a:ln>
        </p:spPr>
      </p:cxnSp>
      <p:cxnSp>
        <p:nvCxnSpPr>
          <p:cNvPr id="585" name="Google Shape;585;p80"/>
          <p:cNvCxnSpPr>
            <a:stCxn id="586" idx="2"/>
          </p:cNvCxnSpPr>
          <p:nvPr/>
        </p:nvCxnSpPr>
        <p:spPr>
          <a:xfrm>
            <a:off x="1807683" y="2522406"/>
            <a:ext cx="339300" cy="1029900"/>
          </a:xfrm>
          <a:prstGeom prst="straightConnector1">
            <a:avLst/>
          </a:prstGeom>
          <a:noFill/>
          <a:ln cap="flat" cmpd="sng" w="44450">
            <a:solidFill>
              <a:srgbClr val="323F4F"/>
            </a:solidFill>
            <a:prstDash val="solid"/>
            <a:miter lim="800000"/>
            <a:headEnd len="sm" w="sm" type="none"/>
            <a:tailEnd len="med" w="med" type="triangle"/>
          </a:ln>
        </p:spPr>
      </p:cxnSp>
      <p:cxnSp>
        <p:nvCxnSpPr>
          <p:cNvPr id="587" name="Google Shape;587;p80"/>
          <p:cNvCxnSpPr>
            <a:stCxn id="588" idx="2"/>
          </p:cNvCxnSpPr>
          <p:nvPr/>
        </p:nvCxnSpPr>
        <p:spPr>
          <a:xfrm flipH="1">
            <a:off x="6799641" y="2522406"/>
            <a:ext cx="407700" cy="1023300"/>
          </a:xfrm>
          <a:prstGeom prst="straightConnector1">
            <a:avLst/>
          </a:prstGeom>
          <a:noFill/>
          <a:ln cap="flat" cmpd="sng" w="44450">
            <a:solidFill>
              <a:srgbClr val="323F4F"/>
            </a:solidFill>
            <a:prstDash val="solid"/>
            <a:miter lim="800000"/>
            <a:headEnd len="sm" w="sm" type="none"/>
            <a:tailEnd len="med" w="med" type="triangle"/>
          </a:ln>
        </p:spPr>
      </p:cxnSp>
      <p:cxnSp>
        <p:nvCxnSpPr>
          <p:cNvPr id="589" name="Google Shape;589;p80"/>
          <p:cNvCxnSpPr/>
          <p:nvPr/>
        </p:nvCxnSpPr>
        <p:spPr>
          <a:xfrm flipH="1">
            <a:off x="5932607" y="2522406"/>
            <a:ext cx="376106" cy="320352"/>
          </a:xfrm>
          <a:prstGeom prst="straightConnector1">
            <a:avLst/>
          </a:prstGeom>
          <a:noFill/>
          <a:ln cap="flat" cmpd="sng" w="44450">
            <a:solidFill>
              <a:srgbClr val="323F4F"/>
            </a:solidFill>
            <a:prstDash val="solid"/>
            <a:miter lim="800000"/>
            <a:headEnd len="sm" w="sm" type="none"/>
            <a:tailEnd len="med" w="med" type="triangle"/>
          </a:ln>
        </p:spPr>
      </p:cxnSp>
      <p:sp>
        <p:nvSpPr>
          <p:cNvPr id="586" name="Google Shape;586;p80"/>
          <p:cNvSpPr txBox="1"/>
          <p:nvPr/>
        </p:nvSpPr>
        <p:spPr>
          <a:xfrm>
            <a:off x="343214" y="1752965"/>
            <a:ext cx="2928938" cy="769441"/>
          </a:xfrm>
          <a:prstGeom prst="rect">
            <a:avLst/>
          </a:prstGeom>
          <a:solidFill>
            <a:schemeClr val="lt1"/>
          </a:solidFill>
          <a:ln cap="flat" cmpd="sng" w="9525">
            <a:solidFill>
              <a:srgbClr val="323F4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200">
                <a:solidFill>
                  <a:srgbClr val="323F4F"/>
                </a:solidFill>
                <a:latin typeface="Arial"/>
                <a:ea typeface="Arial"/>
                <a:cs typeface="Arial"/>
                <a:sym typeface="Arial"/>
              </a:rPr>
              <a:t>The </a:t>
            </a:r>
            <a:r>
              <a:rPr b="1" lang="en-US" sz="2200">
                <a:solidFill>
                  <a:srgbClr val="323F4F"/>
                </a:solidFill>
                <a:latin typeface="Arial"/>
                <a:ea typeface="Arial"/>
                <a:cs typeface="Arial"/>
                <a:sym typeface="Arial"/>
              </a:rPr>
              <a:t>bilingual LPAC </a:t>
            </a:r>
            <a:r>
              <a:rPr lang="en-US" sz="2200">
                <a:solidFill>
                  <a:srgbClr val="323F4F"/>
                </a:solidFill>
                <a:latin typeface="Arial"/>
                <a:ea typeface="Arial"/>
                <a:cs typeface="Arial"/>
                <a:sym typeface="Arial"/>
              </a:rPr>
              <a:t>is composed of a</a:t>
            </a:r>
            <a:endParaRPr/>
          </a:p>
        </p:txBody>
      </p:sp>
      <p:sp>
        <p:nvSpPr>
          <p:cNvPr id="588" name="Google Shape;588;p80"/>
          <p:cNvSpPr txBox="1"/>
          <p:nvPr/>
        </p:nvSpPr>
        <p:spPr>
          <a:xfrm>
            <a:off x="5742872" y="1752965"/>
            <a:ext cx="2928938" cy="769441"/>
          </a:xfrm>
          <a:prstGeom prst="rect">
            <a:avLst/>
          </a:prstGeom>
          <a:solidFill>
            <a:schemeClr val="lt1"/>
          </a:solidFill>
          <a:ln cap="flat" cmpd="sng" w="9525">
            <a:solidFill>
              <a:srgbClr val="323F4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200">
                <a:solidFill>
                  <a:srgbClr val="323F4F"/>
                </a:solidFill>
                <a:latin typeface="Arial"/>
                <a:ea typeface="Arial"/>
                <a:cs typeface="Arial"/>
                <a:sym typeface="Arial"/>
              </a:rPr>
              <a:t>The </a:t>
            </a:r>
            <a:r>
              <a:rPr b="1" lang="en-US" sz="2200">
                <a:solidFill>
                  <a:srgbClr val="323F4F"/>
                </a:solidFill>
                <a:latin typeface="Arial"/>
                <a:ea typeface="Arial"/>
                <a:cs typeface="Arial"/>
                <a:sym typeface="Arial"/>
              </a:rPr>
              <a:t>ESL</a:t>
            </a:r>
            <a:r>
              <a:rPr lang="en-US" sz="2200">
                <a:solidFill>
                  <a:srgbClr val="323F4F"/>
                </a:solidFill>
                <a:latin typeface="Arial"/>
                <a:ea typeface="Arial"/>
                <a:cs typeface="Arial"/>
                <a:sym typeface="Arial"/>
              </a:rPr>
              <a:t> </a:t>
            </a:r>
            <a:r>
              <a:rPr b="1" lang="en-US" sz="2200">
                <a:solidFill>
                  <a:srgbClr val="323F4F"/>
                </a:solidFill>
                <a:latin typeface="Arial"/>
                <a:ea typeface="Arial"/>
                <a:cs typeface="Arial"/>
                <a:sym typeface="Arial"/>
              </a:rPr>
              <a:t>LPAC </a:t>
            </a:r>
            <a:r>
              <a:rPr lang="en-US" sz="2200">
                <a:solidFill>
                  <a:srgbClr val="323F4F"/>
                </a:solidFill>
                <a:latin typeface="Arial"/>
                <a:ea typeface="Arial"/>
                <a:cs typeface="Arial"/>
                <a:sym typeface="Arial"/>
              </a:rPr>
              <a:t>is composed of a</a:t>
            </a:r>
            <a:endParaRPr/>
          </a:p>
        </p:txBody>
      </p:sp>
      <p:sp>
        <p:nvSpPr>
          <p:cNvPr id="590" name="Google Shape;590;p80"/>
          <p:cNvSpPr txBox="1"/>
          <p:nvPr/>
        </p:nvSpPr>
        <p:spPr>
          <a:xfrm>
            <a:off x="4817621" y="5007277"/>
            <a:ext cx="3854189" cy="1107996"/>
          </a:xfrm>
          <a:prstGeom prst="rect">
            <a:avLst/>
          </a:prstGeom>
          <a:noFill/>
          <a:ln cap="flat" cmpd="sng" w="9525">
            <a:solidFill>
              <a:srgbClr val="323F4F"/>
            </a:solidFill>
            <a:prstDash val="solid"/>
            <a:round/>
            <a:headEnd len="sm" w="sm" type="none"/>
            <a:tailEnd len="sm" w="sm" type="none"/>
          </a:ln>
        </p:spPr>
        <p:txBody>
          <a:bodyPr anchorCtr="0" anchor="t" bIns="45700" lIns="91425" spcFirstLastPara="1" rIns="91425" wrap="square" tIns="45700">
            <a:noAutofit/>
          </a:bodyPr>
          <a:lstStyle/>
          <a:p>
            <a:pPr indent="0" lvl="1" marL="180975" marR="0" rtl="0" algn="ctr">
              <a:spcBef>
                <a:spcPts val="0"/>
              </a:spcBef>
              <a:spcAft>
                <a:spcPts val="0"/>
              </a:spcAft>
              <a:buNone/>
            </a:pPr>
            <a:br>
              <a:rPr b="0" i="0" lang="en-US" sz="2200" u="none" cap="none" strike="noStrike">
                <a:solidFill>
                  <a:srgbClr val="323F4F"/>
                </a:solidFill>
                <a:latin typeface="Arial"/>
                <a:ea typeface="Arial"/>
                <a:cs typeface="Arial"/>
                <a:sym typeface="Arial"/>
              </a:rPr>
            </a:br>
            <a:r>
              <a:rPr b="0" i="0" lang="en-US" sz="2200" u="none" cap="none" strike="noStrike">
                <a:solidFill>
                  <a:srgbClr val="323F4F"/>
                </a:solidFill>
                <a:latin typeface="Arial"/>
                <a:ea typeface="Arial"/>
                <a:cs typeface="Arial"/>
                <a:sym typeface="Arial"/>
              </a:rPr>
              <a:t>certified ESL teacher.</a:t>
            </a:r>
            <a:br>
              <a:rPr b="0" i="0" lang="en-US" sz="2200" u="none" cap="none" strike="noStrike">
                <a:solidFill>
                  <a:srgbClr val="323F4F"/>
                </a:solidFill>
                <a:latin typeface="Arial"/>
                <a:ea typeface="Arial"/>
                <a:cs typeface="Arial"/>
                <a:sym typeface="Arial"/>
              </a:rPr>
            </a:br>
            <a:endParaRPr b="0" i="0" sz="2200" u="none" cap="none" strike="noStrike">
              <a:solidFill>
                <a:srgbClr val="323F4F"/>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6" name="Shape 596"/>
        <p:cNvGrpSpPr/>
        <p:nvPr/>
      </p:nvGrpSpPr>
      <p:grpSpPr>
        <a:xfrm>
          <a:off x="0" y="0"/>
          <a:ext cx="0" cy="0"/>
          <a:chOff x="0" y="0"/>
          <a:chExt cx="0" cy="0"/>
        </a:xfrm>
      </p:grpSpPr>
      <p:sp>
        <p:nvSpPr>
          <p:cNvPr id="597" name="Google Shape;597;p81"/>
          <p:cNvSpPr txBox="1"/>
          <p:nvPr>
            <p:ph idx="1" type="body"/>
          </p:nvPr>
        </p:nvSpPr>
        <p:spPr>
          <a:xfrm>
            <a:off x="376518" y="1693342"/>
            <a:ext cx="8310282" cy="437291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600"/>
              <a:buNone/>
            </a:pPr>
            <a:r>
              <a:rPr lang="en-US" sz="2600">
                <a:solidFill>
                  <a:srgbClr val="323F4F"/>
                </a:solidFill>
                <a:latin typeface="Arial"/>
                <a:ea typeface="Arial"/>
                <a:cs typeface="Arial"/>
                <a:sym typeface="Arial"/>
              </a:rPr>
              <a:t>Upon their </a:t>
            </a:r>
            <a:r>
              <a:rPr b="1" lang="en-US" sz="2600" u="sng">
                <a:solidFill>
                  <a:srgbClr val="323F4F"/>
                </a:solidFill>
                <a:latin typeface="Arial"/>
                <a:ea typeface="Arial"/>
                <a:cs typeface="Arial"/>
                <a:sym typeface="Arial"/>
              </a:rPr>
              <a:t>initial enrollment</a:t>
            </a:r>
            <a:r>
              <a:rPr b="1" lang="en-US" sz="2600">
                <a:solidFill>
                  <a:srgbClr val="323F4F"/>
                </a:solidFill>
                <a:latin typeface="Arial"/>
                <a:ea typeface="Arial"/>
                <a:cs typeface="Arial"/>
                <a:sym typeface="Arial"/>
              </a:rPr>
              <a:t> </a:t>
            </a:r>
            <a:r>
              <a:rPr lang="en-US" sz="2600">
                <a:solidFill>
                  <a:srgbClr val="323F4F"/>
                </a:solidFill>
                <a:latin typeface="Arial"/>
                <a:ea typeface="Arial"/>
                <a:cs typeface="Arial"/>
                <a:sym typeface="Arial"/>
              </a:rPr>
              <a:t>and </a:t>
            </a:r>
            <a:r>
              <a:rPr b="1" lang="en-US" sz="2600" u="sng">
                <a:solidFill>
                  <a:srgbClr val="323F4F"/>
                </a:solidFill>
                <a:latin typeface="Arial"/>
                <a:ea typeface="Arial"/>
                <a:cs typeface="Arial"/>
                <a:sym typeface="Arial"/>
              </a:rPr>
              <a:t>at the end of each school year</a:t>
            </a:r>
            <a:r>
              <a:rPr lang="en-US" sz="2600">
                <a:solidFill>
                  <a:srgbClr val="323F4F"/>
                </a:solidFill>
                <a:latin typeface="Arial"/>
                <a:ea typeface="Arial"/>
                <a:cs typeface="Arial"/>
                <a:sym typeface="Arial"/>
              </a:rPr>
              <a:t>, the language proficiency assessment committee shall review all pertinent information on </a:t>
            </a:r>
            <a:r>
              <a:rPr lang="en-US" sz="2600" u="sng">
                <a:solidFill>
                  <a:srgbClr val="323F4F"/>
                </a:solidFill>
                <a:latin typeface="Arial"/>
                <a:ea typeface="Arial"/>
                <a:cs typeface="Arial"/>
                <a:sym typeface="Arial"/>
              </a:rPr>
              <a:t>all</a:t>
            </a:r>
            <a:r>
              <a:rPr lang="en-US" sz="2600">
                <a:solidFill>
                  <a:srgbClr val="323F4F"/>
                </a:solidFill>
                <a:latin typeface="Arial"/>
                <a:ea typeface="Arial"/>
                <a:cs typeface="Arial"/>
                <a:sym typeface="Arial"/>
              </a:rPr>
              <a:t> English learners identified in accordance with §89.1226(f) of this title (relating to Testing and Classification of Students) </a:t>
            </a:r>
            <a:endParaRPr/>
          </a:p>
          <a:p>
            <a:pPr indent="0" lvl="0" marL="0" rtl="0" algn="l">
              <a:lnSpc>
                <a:spcPct val="90000"/>
              </a:lnSpc>
              <a:spcBef>
                <a:spcPts val="1200"/>
              </a:spcBef>
              <a:spcAft>
                <a:spcPts val="0"/>
              </a:spcAft>
              <a:buClr>
                <a:srgbClr val="323F4F"/>
              </a:buClr>
              <a:buSzPts val="2600"/>
              <a:buNone/>
            </a:pPr>
            <a:r>
              <a:rPr lang="en-US" sz="2600">
                <a:solidFill>
                  <a:srgbClr val="323F4F"/>
                </a:solidFill>
                <a:latin typeface="Arial"/>
                <a:ea typeface="Arial"/>
                <a:cs typeface="Arial"/>
                <a:sym typeface="Arial"/>
              </a:rPr>
              <a:t>(1) designate the </a:t>
            </a:r>
            <a:r>
              <a:rPr b="1" lang="en-US" sz="2600" u="sng">
                <a:solidFill>
                  <a:srgbClr val="323F4F"/>
                </a:solidFill>
                <a:latin typeface="Arial"/>
                <a:ea typeface="Arial"/>
                <a:cs typeface="Arial"/>
                <a:sym typeface="Arial"/>
              </a:rPr>
              <a:t>language proficiency level</a:t>
            </a:r>
            <a:r>
              <a:rPr b="1" lang="en-US" sz="2600">
                <a:solidFill>
                  <a:srgbClr val="323F4F"/>
                </a:solidFill>
                <a:latin typeface="Arial"/>
                <a:ea typeface="Arial"/>
                <a:cs typeface="Arial"/>
                <a:sym typeface="Arial"/>
              </a:rPr>
              <a:t> </a:t>
            </a:r>
            <a:r>
              <a:rPr lang="en-US" sz="2600">
                <a:solidFill>
                  <a:srgbClr val="323F4F"/>
                </a:solidFill>
                <a:latin typeface="Arial"/>
                <a:ea typeface="Arial"/>
                <a:cs typeface="Arial"/>
                <a:sym typeface="Arial"/>
              </a:rPr>
              <a:t>of each English learner in accordance with the guidelines issued pursuant to §89.1226(b)-(f) of this title;</a:t>
            </a:r>
            <a:endParaRPr/>
          </a:p>
          <a:p>
            <a:pPr indent="0" lvl="0" marL="0" rtl="0" algn="l">
              <a:lnSpc>
                <a:spcPct val="90000"/>
              </a:lnSpc>
              <a:spcBef>
                <a:spcPts val="1200"/>
              </a:spcBef>
              <a:spcAft>
                <a:spcPts val="0"/>
              </a:spcAft>
              <a:buClr>
                <a:srgbClr val="323F4F"/>
              </a:buClr>
              <a:buSzPts val="2600"/>
              <a:buNone/>
            </a:pPr>
            <a:r>
              <a:rPr lang="en-US" sz="2600">
                <a:solidFill>
                  <a:srgbClr val="323F4F"/>
                </a:solidFill>
                <a:latin typeface="Arial"/>
                <a:ea typeface="Arial"/>
                <a:cs typeface="Arial"/>
                <a:sym typeface="Arial"/>
              </a:rPr>
              <a:t>(2) designate the </a:t>
            </a:r>
            <a:r>
              <a:rPr b="1" lang="en-US" sz="2600" u="sng">
                <a:solidFill>
                  <a:srgbClr val="323F4F"/>
                </a:solidFill>
                <a:latin typeface="Arial"/>
                <a:ea typeface="Arial"/>
                <a:cs typeface="Arial"/>
                <a:sym typeface="Arial"/>
              </a:rPr>
              <a:t>level of academic achievement</a:t>
            </a:r>
            <a:r>
              <a:rPr lang="en-US" sz="2600">
                <a:solidFill>
                  <a:srgbClr val="323F4F"/>
                </a:solidFill>
                <a:latin typeface="Arial"/>
                <a:ea typeface="Arial"/>
                <a:cs typeface="Arial"/>
                <a:sym typeface="Arial"/>
              </a:rPr>
              <a:t> of each English learner;</a:t>
            </a:r>
            <a:endParaRPr sz="2600">
              <a:solidFill>
                <a:srgbClr val="323F4F"/>
              </a:solidFill>
              <a:latin typeface="Arial"/>
              <a:ea typeface="Arial"/>
              <a:cs typeface="Arial"/>
              <a:sym typeface="Arial"/>
            </a:endParaRPr>
          </a:p>
        </p:txBody>
      </p:sp>
      <p:sp>
        <p:nvSpPr>
          <p:cNvPr id="598" name="Google Shape;598;p81"/>
          <p:cNvSpPr txBox="1"/>
          <p:nvPr>
            <p:ph type="title"/>
          </p:nvPr>
        </p:nvSpPr>
        <p:spPr>
          <a:xfrm>
            <a:off x="182060" y="459408"/>
            <a:ext cx="7873630"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Requirements</a:t>
            </a:r>
            <a:endParaRPr/>
          </a:p>
        </p:txBody>
      </p:sp>
      <p:sp>
        <p:nvSpPr>
          <p:cNvPr id="599" name="Google Shape;599;p8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64"/>
          <p:cNvSpPr txBox="1"/>
          <p:nvPr>
            <p:ph type="title"/>
          </p:nvPr>
        </p:nvSpPr>
        <p:spPr>
          <a:xfrm>
            <a:off x="160302" y="365126"/>
            <a:ext cx="7886700" cy="1084534"/>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19 TAC Chapter 89</a:t>
            </a:r>
            <a:endParaRPr b="1" sz="3600">
              <a:solidFill>
                <a:schemeClr val="lt1"/>
              </a:solidFill>
              <a:latin typeface="Arial"/>
              <a:ea typeface="Arial"/>
              <a:cs typeface="Arial"/>
              <a:sym typeface="Arial"/>
            </a:endParaRPr>
          </a:p>
        </p:txBody>
      </p:sp>
      <p:sp>
        <p:nvSpPr>
          <p:cNvPr id="428" name="Google Shape;428;p64"/>
          <p:cNvSpPr txBox="1"/>
          <p:nvPr>
            <p:ph idx="1" type="body"/>
          </p:nvPr>
        </p:nvSpPr>
        <p:spPr>
          <a:xfrm>
            <a:off x="312234" y="1825625"/>
            <a:ext cx="8203116" cy="4351338"/>
          </a:xfrm>
          <a:prstGeom prst="rect">
            <a:avLst/>
          </a:prstGeom>
          <a:noFill/>
          <a:ln>
            <a:noFill/>
          </a:ln>
        </p:spPr>
        <p:txBody>
          <a:bodyPr anchorCtr="0" anchor="t" bIns="45700" lIns="91425" spcFirstLastPara="1" rIns="91425" wrap="square" tIns="45700">
            <a:noAutofit/>
          </a:bodyPr>
          <a:lstStyle/>
          <a:p>
            <a:pPr indent="-1588" lvl="0" marL="1588" rtl="0" algn="l">
              <a:lnSpc>
                <a:spcPct val="90000"/>
              </a:lnSpc>
              <a:spcBef>
                <a:spcPts val="0"/>
              </a:spcBef>
              <a:spcAft>
                <a:spcPts val="0"/>
              </a:spcAft>
              <a:buClr>
                <a:srgbClr val="323F4F"/>
              </a:buClr>
              <a:buSzPts val="2800"/>
              <a:buNone/>
            </a:pPr>
            <a:r>
              <a:rPr b="1" lang="en-US">
                <a:solidFill>
                  <a:srgbClr val="323F4F"/>
                </a:solidFill>
                <a:latin typeface="Arial"/>
                <a:ea typeface="Arial"/>
                <a:cs typeface="Arial"/>
                <a:sym typeface="Arial"/>
              </a:rPr>
              <a:t>19 TAC Chapter 89: Adaptations for Special Populations, Subchapter BB, last amended and effective on April 14, 2020</a:t>
            </a:r>
            <a:endParaRPr b="1" strike="sngStrike">
              <a:solidFill>
                <a:srgbClr val="323F4F"/>
              </a:solidFill>
              <a:latin typeface="Arial"/>
              <a:ea typeface="Arial"/>
              <a:cs typeface="Arial"/>
              <a:sym typeface="Arial"/>
            </a:endParaRPr>
          </a:p>
          <a:p>
            <a:pPr indent="-1588" lvl="0" marL="1588" rtl="0" algn="l">
              <a:lnSpc>
                <a:spcPct val="90000"/>
              </a:lnSpc>
              <a:spcBef>
                <a:spcPts val="1200"/>
              </a:spcBef>
              <a:spcAft>
                <a:spcPts val="0"/>
              </a:spcAft>
              <a:buClr>
                <a:srgbClr val="323F4F"/>
              </a:buClr>
              <a:buSzPts val="2800"/>
              <a:buNone/>
            </a:pPr>
            <a:r>
              <a:rPr lang="en-US">
                <a:solidFill>
                  <a:srgbClr val="323F4F"/>
                </a:solidFill>
                <a:latin typeface="Arial"/>
                <a:ea typeface="Arial"/>
                <a:cs typeface="Arial"/>
                <a:sym typeface="Arial"/>
              </a:rPr>
              <a:t>Commissioner’s Rules concerning the state plan for educating English learners state that all school districts that are required to provide bilingual education and/or English as a Second Language (ESL) programs establish and operate a language proficiency assessment committee (LPAC).</a:t>
            </a:r>
            <a:endParaRPr/>
          </a:p>
          <a:p>
            <a:pPr indent="0" lvl="0" marL="0" rtl="0" algn="l">
              <a:lnSpc>
                <a:spcPct val="90000"/>
              </a:lnSpc>
              <a:spcBef>
                <a:spcPts val="2200"/>
              </a:spcBef>
              <a:spcAft>
                <a:spcPts val="0"/>
              </a:spcAft>
              <a:buClr>
                <a:schemeClr val="dk1"/>
              </a:buClr>
              <a:buSzPts val="2800"/>
              <a:buNone/>
            </a:pPr>
            <a:r>
              <a:t/>
            </a:r>
            <a:endParaRPr>
              <a:solidFill>
                <a:srgbClr val="00206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5" name="Shape 605"/>
        <p:cNvGrpSpPr/>
        <p:nvPr/>
      </p:nvGrpSpPr>
      <p:grpSpPr>
        <a:xfrm>
          <a:off x="0" y="0"/>
          <a:ext cx="0" cy="0"/>
          <a:chOff x="0" y="0"/>
          <a:chExt cx="0" cy="0"/>
        </a:xfrm>
      </p:grpSpPr>
      <p:sp>
        <p:nvSpPr>
          <p:cNvPr id="606" name="Google Shape;606;p82"/>
          <p:cNvSpPr txBox="1"/>
          <p:nvPr>
            <p:ph idx="1" type="body"/>
          </p:nvPr>
        </p:nvSpPr>
        <p:spPr>
          <a:xfrm>
            <a:off x="363071" y="1657592"/>
            <a:ext cx="8323729" cy="479938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600"/>
              <a:buNone/>
            </a:pPr>
            <a:r>
              <a:rPr lang="en-US" sz="2600">
                <a:solidFill>
                  <a:srgbClr val="323F4F"/>
                </a:solidFill>
                <a:latin typeface="Arial"/>
                <a:ea typeface="Arial"/>
                <a:cs typeface="Arial"/>
                <a:sym typeface="Arial"/>
              </a:rPr>
              <a:t>(3) designate, subject to parental approval, </a:t>
            </a:r>
            <a:r>
              <a:rPr b="1" lang="en-US" sz="2600" u="sng">
                <a:solidFill>
                  <a:srgbClr val="323F4F"/>
                </a:solidFill>
                <a:latin typeface="Arial"/>
                <a:ea typeface="Arial"/>
                <a:cs typeface="Arial"/>
                <a:sym typeface="Arial"/>
              </a:rPr>
              <a:t>the initial instructional placement</a:t>
            </a:r>
            <a:r>
              <a:rPr lang="en-US" sz="2600">
                <a:solidFill>
                  <a:srgbClr val="323F4F"/>
                </a:solidFill>
                <a:latin typeface="Arial"/>
                <a:ea typeface="Arial"/>
                <a:cs typeface="Arial"/>
                <a:sym typeface="Arial"/>
              </a:rPr>
              <a:t> of each English learner in the required program;</a:t>
            </a:r>
            <a:endParaRPr/>
          </a:p>
          <a:p>
            <a:pPr indent="0" lvl="0" marL="0" rtl="0" algn="l">
              <a:lnSpc>
                <a:spcPct val="90000"/>
              </a:lnSpc>
              <a:spcBef>
                <a:spcPts val="1200"/>
              </a:spcBef>
              <a:spcAft>
                <a:spcPts val="0"/>
              </a:spcAft>
              <a:buClr>
                <a:srgbClr val="323F4F"/>
              </a:buClr>
              <a:buSzPts val="2600"/>
              <a:buNone/>
            </a:pPr>
            <a:r>
              <a:rPr lang="en-US" sz="2600">
                <a:solidFill>
                  <a:srgbClr val="323F4F"/>
                </a:solidFill>
                <a:latin typeface="Arial"/>
                <a:ea typeface="Arial"/>
                <a:cs typeface="Arial"/>
                <a:sym typeface="Arial"/>
              </a:rPr>
              <a:t>(4) facilitate the participation of English learners in </a:t>
            </a:r>
            <a:r>
              <a:rPr b="1" lang="en-US" sz="2600" u="sng">
                <a:solidFill>
                  <a:srgbClr val="323F4F"/>
                </a:solidFill>
                <a:latin typeface="Arial"/>
                <a:ea typeface="Arial"/>
                <a:cs typeface="Arial"/>
                <a:sym typeface="Arial"/>
              </a:rPr>
              <a:t>other special programs</a:t>
            </a:r>
            <a:r>
              <a:rPr b="1" lang="en-US" sz="2600">
                <a:solidFill>
                  <a:srgbClr val="323F4F"/>
                </a:solidFill>
                <a:latin typeface="Arial"/>
                <a:ea typeface="Arial"/>
                <a:cs typeface="Arial"/>
                <a:sym typeface="Arial"/>
              </a:rPr>
              <a:t> </a:t>
            </a:r>
            <a:r>
              <a:rPr lang="en-US" sz="2600">
                <a:solidFill>
                  <a:srgbClr val="323F4F"/>
                </a:solidFill>
                <a:latin typeface="Arial"/>
                <a:ea typeface="Arial"/>
                <a:cs typeface="Arial"/>
                <a:sym typeface="Arial"/>
              </a:rPr>
              <a:t>for which they are eligible while ensuring full access to the language program services required under the TEC, §29.053; and</a:t>
            </a:r>
            <a:endParaRPr/>
          </a:p>
          <a:p>
            <a:pPr indent="0" lvl="0" marL="0" rtl="0" algn="l">
              <a:lnSpc>
                <a:spcPct val="90000"/>
              </a:lnSpc>
              <a:spcBef>
                <a:spcPts val="2200"/>
              </a:spcBef>
              <a:spcAft>
                <a:spcPts val="0"/>
              </a:spcAft>
              <a:buClr>
                <a:srgbClr val="323F4F"/>
              </a:buClr>
              <a:buSzPts val="2600"/>
              <a:buNone/>
            </a:pPr>
            <a:r>
              <a:rPr lang="en-US" sz="2600">
                <a:solidFill>
                  <a:srgbClr val="323F4F"/>
                </a:solidFill>
                <a:latin typeface="Arial"/>
                <a:ea typeface="Arial"/>
                <a:cs typeface="Arial"/>
                <a:sym typeface="Arial"/>
              </a:rPr>
              <a:t>(5) </a:t>
            </a:r>
            <a:r>
              <a:rPr b="1" lang="en-US" sz="2600" u="sng">
                <a:solidFill>
                  <a:srgbClr val="323F4F"/>
                </a:solidFill>
                <a:latin typeface="Arial"/>
                <a:ea typeface="Arial"/>
                <a:cs typeface="Arial"/>
                <a:sym typeface="Arial"/>
              </a:rPr>
              <a:t>reclassify students</a:t>
            </a:r>
            <a:r>
              <a:rPr lang="en-US" sz="2600">
                <a:solidFill>
                  <a:srgbClr val="323F4F"/>
                </a:solidFill>
                <a:latin typeface="Arial"/>
                <a:ea typeface="Arial"/>
                <a:cs typeface="Arial"/>
                <a:sym typeface="Arial"/>
              </a:rPr>
              <a:t>, at the end of the school year only, as English proficient in accordance with the criteria described in §89.1226(i).</a:t>
            </a:r>
            <a:endParaRPr/>
          </a:p>
        </p:txBody>
      </p:sp>
      <p:sp>
        <p:nvSpPr>
          <p:cNvPr id="607" name="Google Shape;607;p82"/>
          <p:cNvSpPr txBox="1"/>
          <p:nvPr>
            <p:ph type="title"/>
          </p:nvPr>
        </p:nvSpPr>
        <p:spPr>
          <a:xfrm>
            <a:off x="184655" y="437106"/>
            <a:ext cx="788707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Requirements</a:t>
            </a:r>
            <a:endParaRPr/>
          </a:p>
        </p:txBody>
      </p:sp>
      <p:sp>
        <p:nvSpPr>
          <p:cNvPr id="608" name="Google Shape;608;p8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4" name="Shape 614"/>
        <p:cNvGrpSpPr/>
        <p:nvPr/>
      </p:nvGrpSpPr>
      <p:grpSpPr>
        <a:xfrm>
          <a:off x="0" y="0"/>
          <a:ext cx="0" cy="0"/>
          <a:chOff x="0" y="0"/>
          <a:chExt cx="0" cy="0"/>
        </a:xfrm>
      </p:grpSpPr>
      <p:sp>
        <p:nvSpPr>
          <p:cNvPr id="615" name="Google Shape;615;p83"/>
          <p:cNvSpPr txBox="1"/>
          <p:nvPr>
            <p:ph idx="1" type="body"/>
          </p:nvPr>
        </p:nvSpPr>
        <p:spPr>
          <a:xfrm>
            <a:off x="363071" y="1626436"/>
            <a:ext cx="8323729" cy="478594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600"/>
              <a:buChar char="•"/>
            </a:pPr>
            <a:r>
              <a:rPr lang="en-US" sz="2600">
                <a:solidFill>
                  <a:srgbClr val="323F4F"/>
                </a:solidFill>
                <a:latin typeface="Arial"/>
                <a:ea typeface="Arial"/>
                <a:cs typeface="Arial"/>
                <a:sym typeface="Arial"/>
              </a:rPr>
              <a:t>All members of the LPAC, including parents or guardians, shall be acting for the school district and shall observe all laws and rules governing confidentiality of information concerning individual students.</a:t>
            </a:r>
            <a:endParaRPr/>
          </a:p>
          <a:p>
            <a:pPr indent="-228600" lvl="0" marL="228600" rtl="0" algn="l">
              <a:lnSpc>
                <a:spcPct val="90000"/>
              </a:lnSpc>
              <a:spcBef>
                <a:spcPts val="1000"/>
              </a:spcBef>
              <a:spcAft>
                <a:spcPts val="0"/>
              </a:spcAft>
              <a:buClr>
                <a:srgbClr val="323F4F"/>
              </a:buClr>
              <a:buSzPts val="2600"/>
              <a:buChar char="•"/>
            </a:pPr>
            <a:r>
              <a:rPr lang="en-US" sz="2600">
                <a:solidFill>
                  <a:srgbClr val="323F4F"/>
                </a:solidFill>
                <a:latin typeface="Arial"/>
                <a:ea typeface="Arial"/>
                <a:cs typeface="Arial"/>
                <a:sym typeface="Arial"/>
              </a:rPr>
              <a:t>The school district shall be responsible for the orientation and training of all members, including the parents or guardians, of the LPAC.</a:t>
            </a:r>
            <a:endParaRPr/>
          </a:p>
          <a:p>
            <a:pPr indent="-228600" lvl="0" marL="228600" rtl="0" algn="l">
              <a:lnSpc>
                <a:spcPct val="90000"/>
              </a:lnSpc>
              <a:spcBef>
                <a:spcPts val="1000"/>
              </a:spcBef>
              <a:spcAft>
                <a:spcPts val="0"/>
              </a:spcAft>
              <a:buClr>
                <a:srgbClr val="323F4F"/>
              </a:buClr>
              <a:buSzPts val="2600"/>
              <a:buChar char="•"/>
            </a:pPr>
            <a:r>
              <a:rPr lang="en-US" sz="2600">
                <a:solidFill>
                  <a:srgbClr val="323F4F"/>
                </a:solidFill>
                <a:latin typeface="Arial"/>
                <a:ea typeface="Arial"/>
                <a:cs typeface="Arial"/>
                <a:sym typeface="Arial"/>
              </a:rPr>
              <a:t>All LPAC members shall be trained annually.</a:t>
            </a:r>
            <a:endParaRPr/>
          </a:p>
          <a:p>
            <a:pPr indent="-228600" lvl="0" marL="228600" rtl="0" algn="l">
              <a:lnSpc>
                <a:spcPct val="90000"/>
              </a:lnSpc>
              <a:spcBef>
                <a:spcPts val="1000"/>
              </a:spcBef>
              <a:spcAft>
                <a:spcPts val="0"/>
              </a:spcAft>
              <a:buClr>
                <a:srgbClr val="323F4F"/>
              </a:buClr>
              <a:buSzPts val="2600"/>
              <a:buChar char="•"/>
            </a:pPr>
            <a:r>
              <a:rPr lang="en-US" sz="2600">
                <a:solidFill>
                  <a:srgbClr val="323F4F"/>
                </a:solidFill>
                <a:latin typeface="Arial"/>
                <a:ea typeface="Arial"/>
                <a:cs typeface="Arial"/>
                <a:sym typeface="Arial"/>
              </a:rPr>
              <a:t>All LPAC records must be maintained for five years after reclassification. The five</a:t>
            </a:r>
            <a:r>
              <a:rPr lang="en-US" sz="2600">
                <a:solidFill>
                  <a:srgbClr val="1F3864"/>
                </a:solidFill>
                <a:latin typeface="Arial"/>
                <a:ea typeface="Arial"/>
                <a:cs typeface="Arial"/>
                <a:sym typeface="Arial"/>
              </a:rPr>
              <a:t>-</a:t>
            </a:r>
            <a:r>
              <a:rPr lang="en-US" sz="2600">
                <a:solidFill>
                  <a:srgbClr val="323F4F"/>
                </a:solidFill>
                <a:latin typeface="Arial"/>
                <a:ea typeface="Arial"/>
                <a:cs typeface="Arial"/>
                <a:sym typeface="Arial"/>
              </a:rPr>
              <a:t>year period begins at the first year of monitoring. </a:t>
            </a:r>
            <a:endParaRPr/>
          </a:p>
          <a:p>
            <a:pPr indent="0" lvl="0" marL="0" rtl="0" algn="l">
              <a:lnSpc>
                <a:spcPct val="90000"/>
              </a:lnSpc>
              <a:spcBef>
                <a:spcPts val="1000"/>
              </a:spcBef>
              <a:spcAft>
                <a:spcPts val="0"/>
              </a:spcAft>
              <a:buClr>
                <a:schemeClr val="dk1"/>
              </a:buClr>
              <a:buSzPts val="2600"/>
              <a:buNone/>
            </a:pPr>
            <a:r>
              <a:t/>
            </a:r>
            <a:endParaRPr sz="2600">
              <a:solidFill>
                <a:srgbClr val="323F4F"/>
              </a:solidFill>
              <a:latin typeface="Arial"/>
              <a:ea typeface="Arial"/>
              <a:cs typeface="Arial"/>
              <a:sym typeface="Arial"/>
            </a:endParaRPr>
          </a:p>
          <a:p>
            <a:pPr indent="-63500" lvl="0" marL="228600" rtl="0" algn="l">
              <a:lnSpc>
                <a:spcPct val="90000"/>
              </a:lnSpc>
              <a:spcBef>
                <a:spcPts val="1000"/>
              </a:spcBef>
              <a:spcAft>
                <a:spcPts val="0"/>
              </a:spcAft>
              <a:buClr>
                <a:schemeClr val="dk1"/>
              </a:buClr>
              <a:buSzPts val="2600"/>
              <a:buNone/>
            </a:pPr>
            <a:r>
              <a:t/>
            </a:r>
            <a:endParaRPr sz="2600">
              <a:solidFill>
                <a:srgbClr val="323F4F"/>
              </a:solidFill>
              <a:latin typeface="Arial"/>
              <a:ea typeface="Arial"/>
              <a:cs typeface="Arial"/>
              <a:sym typeface="Arial"/>
            </a:endParaRPr>
          </a:p>
          <a:p>
            <a:pPr indent="-63500" lvl="0" marL="228600" rtl="0" algn="l">
              <a:lnSpc>
                <a:spcPct val="90000"/>
              </a:lnSpc>
              <a:spcBef>
                <a:spcPts val="1000"/>
              </a:spcBef>
              <a:spcAft>
                <a:spcPts val="0"/>
              </a:spcAft>
              <a:buClr>
                <a:schemeClr val="dk1"/>
              </a:buClr>
              <a:buSzPts val="2600"/>
              <a:buNone/>
            </a:pPr>
            <a:r>
              <a:t/>
            </a:r>
            <a:endParaRPr sz="2600">
              <a:solidFill>
                <a:srgbClr val="323F4F"/>
              </a:solidFill>
              <a:latin typeface="Arial"/>
              <a:ea typeface="Arial"/>
              <a:cs typeface="Arial"/>
              <a:sym typeface="Arial"/>
            </a:endParaRPr>
          </a:p>
          <a:p>
            <a:pPr indent="0" lvl="0" marL="0" rtl="0" algn="l">
              <a:lnSpc>
                <a:spcPct val="90000"/>
              </a:lnSpc>
              <a:spcBef>
                <a:spcPts val="1000"/>
              </a:spcBef>
              <a:spcAft>
                <a:spcPts val="0"/>
              </a:spcAft>
              <a:buClr>
                <a:schemeClr val="dk1"/>
              </a:buClr>
              <a:buSzPts val="2600"/>
              <a:buNone/>
            </a:pPr>
            <a:r>
              <a:t/>
            </a:r>
            <a:endParaRPr sz="2600">
              <a:solidFill>
                <a:srgbClr val="323F4F"/>
              </a:solidFill>
              <a:latin typeface="Arial"/>
              <a:ea typeface="Arial"/>
              <a:cs typeface="Arial"/>
              <a:sym typeface="Arial"/>
            </a:endParaRPr>
          </a:p>
          <a:p>
            <a:pPr indent="0" lvl="0" marL="0" rtl="0" algn="l">
              <a:lnSpc>
                <a:spcPct val="90000"/>
              </a:lnSpc>
              <a:spcBef>
                <a:spcPts val="1000"/>
              </a:spcBef>
              <a:spcAft>
                <a:spcPts val="0"/>
              </a:spcAft>
              <a:buClr>
                <a:schemeClr val="dk1"/>
              </a:buClr>
              <a:buSzPts val="2600"/>
              <a:buNone/>
            </a:pPr>
            <a:r>
              <a:t/>
            </a:r>
            <a:endParaRPr sz="2600">
              <a:solidFill>
                <a:srgbClr val="323F4F"/>
              </a:solidFill>
              <a:latin typeface="Arial"/>
              <a:ea typeface="Arial"/>
              <a:cs typeface="Arial"/>
              <a:sym typeface="Arial"/>
            </a:endParaRPr>
          </a:p>
        </p:txBody>
      </p:sp>
      <p:sp>
        <p:nvSpPr>
          <p:cNvPr id="616" name="Google Shape;616;p83"/>
          <p:cNvSpPr txBox="1"/>
          <p:nvPr>
            <p:ph type="title"/>
          </p:nvPr>
        </p:nvSpPr>
        <p:spPr>
          <a:xfrm>
            <a:off x="184655" y="437106"/>
            <a:ext cx="788707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Requirements</a:t>
            </a:r>
            <a:endParaRPr/>
          </a:p>
        </p:txBody>
      </p:sp>
      <p:sp>
        <p:nvSpPr>
          <p:cNvPr id="617" name="Google Shape;617;p8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3" name="Shape 623"/>
        <p:cNvGrpSpPr/>
        <p:nvPr/>
      </p:nvGrpSpPr>
      <p:grpSpPr>
        <a:xfrm>
          <a:off x="0" y="0"/>
          <a:ext cx="0" cy="0"/>
          <a:chOff x="0" y="0"/>
          <a:chExt cx="0" cy="0"/>
        </a:xfrm>
      </p:grpSpPr>
      <p:sp>
        <p:nvSpPr>
          <p:cNvPr id="624" name="Google Shape;624;p84"/>
          <p:cNvSpPr txBox="1"/>
          <p:nvPr>
            <p:ph idx="1" type="body"/>
          </p:nvPr>
        </p:nvSpPr>
        <p:spPr>
          <a:xfrm>
            <a:off x="363071" y="1648738"/>
            <a:ext cx="8323729" cy="4004411"/>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If the parent or guardian’s primary language is other than English, </a:t>
            </a:r>
            <a:endParaRPr/>
          </a:p>
          <a:p>
            <a:pPr indent="-228600" lvl="1" marL="685800" rtl="0" algn="l">
              <a:lnSpc>
                <a:spcPct val="90000"/>
              </a:lnSpc>
              <a:spcBef>
                <a:spcPts val="1200"/>
              </a:spcBef>
              <a:spcAft>
                <a:spcPts val="0"/>
              </a:spcAft>
              <a:buClr>
                <a:srgbClr val="323F4F"/>
              </a:buClr>
              <a:buSzPts val="2800"/>
              <a:buFont typeface="Courier New"/>
              <a:buChar char="o"/>
            </a:pPr>
            <a:r>
              <a:rPr lang="en-US" sz="2800">
                <a:solidFill>
                  <a:srgbClr val="323F4F"/>
                </a:solidFill>
                <a:latin typeface="Arial"/>
                <a:ea typeface="Arial"/>
                <a:cs typeface="Arial"/>
                <a:sym typeface="Arial"/>
              </a:rPr>
              <a:t>the training shall be provided </a:t>
            </a:r>
            <a:r>
              <a:rPr lang="en-US" sz="2800" u="sng">
                <a:solidFill>
                  <a:srgbClr val="323F4F"/>
                </a:solidFill>
                <a:latin typeface="Arial"/>
                <a:ea typeface="Arial"/>
                <a:cs typeface="Arial"/>
                <a:sym typeface="Arial"/>
              </a:rPr>
              <a:t>in the parent or guardian’s primary language</a:t>
            </a:r>
            <a:r>
              <a:rPr lang="en-US" sz="2800">
                <a:solidFill>
                  <a:srgbClr val="323F4F"/>
                </a:solidFill>
                <a:latin typeface="Arial"/>
                <a:ea typeface="Arial"/>
                <a:cs typeface="Arial"/>
                <a:sym typeface="Arial"/>
              </a:rPr>
              <a:t> or delivered via interpreter, and</a:t>
            </a:r>
            <a:endParaRPr/>
          </a:p>
          <a:p>
            <a:pPr indent="-228600" lvl="1" marL="685800" rtl="0" algn="l">
              <a:lnSpc>
                <a:spcPct val="90000"/>
              </a:lnSpc>
              <a:spcBef>
                <a:spcPts val="1200"/>
              </a:spcBef>
              <a:spcAft>
                <a:spcPts val="0"/>
              </a:spcAft>
              <a:buClr>
                <a:srgbClr val="323F4F"/>
              </a:buClr>
              <a:buSzPts val="2800"/>
              <a:buFont typeface="Courier New"/>
              <a:buChar char="o"/>
            </a:pPr>
            <a:r>
              <a:rPr lang="en-US" sz="2800">
                <a:solidFill>
                  <a:srgbClr val="323F4F"/>
                </a:solidFill>
                <a:latin typeface="Arial"/>
                <a:ea typeface="Arial"/>
                <a:cs typeface="Arial"/>
                <a:sym typeface="Arial"/>
              </a:rPr>
              <a:t>the meetings shall be conducted </a:t>
            </a:r>
            <a:r>
              <a:rPr lang="en-US" sz="2800" u="sng">
                <a:solidFill>
                  <a:srgbClr val="323F4F"/>
                </a:solidFill>
                <a:latin typeface="Arial"/>
                <a:ea typeface="Arial"/>
                <a:cs typeface="Arial"/>
                <a:sym typeface="Arial"/>
              </a:rPr>
              <a:t>in the parent or guardian’s primary language</a:t>
            </a:r>
            <a:r>
              <a:rPr lang="en-US" sz="2800">
                <a:solidFill>
                  <a:srgbClr val="323F4F"/>
                </a:solidFill>
                <a:latin typeface="Arial"/>
                <a:ea typeface="Arial"/>
                <a:cs typeface="Arial"/>
                <a:sym typeface="Arial"/>
              </a:rPr>
              <a:t> or via interpreter, as needed.</a:t>
            </a:r>
            <a:endParaRPr/>
          </a:p>
          <a:p>
            <a:pPr indent="-101600" lvl="0" marL="228600" rtl="0" algn="l">
              <a:lnSpc>
                <a:spcPct val="90000"/>
              </a:lnSpc>
              <a:spcBef>
                <a:spcPts val="1200"/>
              </a:spcBef>
              <a:spcAft>
                <a:spcPts val="0"/>
              </a:spcAft>
              <a:buClr>
                <a:schemeClr val="dk1"/>
              </a:buClr>
              <a:buSzPts val="2000"/>
              <a:buNone/>
            </a:pPr>
            <a:r>
              <a:t/>
            </a:r>
            <a:endParaRPr sz="2000">
              <a:solidFill>
                <a:srgbClr val="323F4F"/>
              </a:solidFill>
              <a:latin typeface="Arial"/>
              <a:ea typeface="Arial"/>
              <a:cs typeface="Arial"/>
              <a:sym typeface="Arial"/>
            </a:endParaRPr>
          </a:p>
        </p:txBody>
      </p:sp>
      <p:sp>
        <p:nvSpPr>
          <p:cNvPr id="625" name="Google Shape;625;p84"/>
          <p:cNvSpPr txBox="1"/>
          <p:nvPr>
            <p:ph type="title"/>
          </p:nvPr>
        </p:nvSpPr>
        <p:spPr>
          <a:xfrm>
            <a:off x="184655" y="437106"/>
            <a:ext cx="788707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Requirements</a:t>
            </a:r>
            <a:endParaRPr/>
          </a:p>
        </p:txBody>
      </p:sp>
      <p:sp>
        <p:nvSpPr>
          <p:cNvPr id="626" name="Google Shape;626;p8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2" name="Shape 632"/>
        <p:cNvGrpSpPr/>
        <p:nvPr/>
      </p:nvGrpSpPr>
      <p:grpSpPr>
        <a:xfrm>
          <a:off x="0" y="0"/>
          <a:ext cx="0" cy="0"/>
          <a:chOff x="0" y="0"/>
          <a:chExt cx="0" cy="0"/>
        </a:xfrm>
      </p:grpSpPr>
      <p:sp>
        <p:nvSpPr>
          <p:cNvPr id="633" name="Google Shape;633;p8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634" name="Google Shape;634;p85"/>
          <p:cNvSpPr txBox="1"/>
          <p:nvPr>
            <p:ph idx="1" type="body"/>
          </p:nvPr>
        </p:nvSpPr>
        <p:spPr>
          <a:xfrm>
            <a:off x="363070" y="1618357"/>
            <a:ext cx="8318851" cy="4297363"/>
          </a:xfrm>
          <a:prstGeom prst="rect">
            <a:avLst/>
          </a:prstGeom>
          <a:noFill/>
          <a:ln>
            <a:noFill/>
          </a:ln>
        </p:spPr>
        <p:txBody>
          <a:bodyPr anchorCtr="0" anchor="t" bIns="45700" lIns="91425" spcFirstLastPara="1" rIns="91425" wrap="square" tIns="45700">
            <a:noAutofit/>
          </a:bodyPr>
          <a:lstStyle/>
          <a:p>
            <a:pPr indent="-228600" lvl="0" marL="228600" rtl="0" algn="l">
              <a:lnSpc>
                <a:spcPct val="110000"/>
              </a:lnSpc>
              <a:spcBef>
                <a:spcPts val="0"/>
              </a:spcBef>
              <a:spcAft>
                <a:spcPts val="0"/>
              </a:spcAft>
              <a:buClr>
                <a:srgbClr val="323F4F"/>
              </a:buClr>
              <a:buSzPts val="2800"/>
              <a:buFont typeface="Arial"/>
              <a:buChar char="•"/>
            </a:pPr>
            <a:r>
              <a:rPr lang="en-US">
                <a:solidFill>
                  <a:srgbClr val="323F4F"/>
                </a:solidFill>
                <a:latin typeface="Arial"/>
                <a:ea typeface="Arial"/>
                <a:cs typeface="Arial"/>
                <a:sym typeface="Arial"/>
              </a:rPr>
              <a:t>Within four calendar weeks of </a:t>
            </a:r>
            <a:r>
              <a:rPr lang="en-US" u="sng">
                <a:solidFill>
                  <a:srgbClr val="323F4F"/>
                </a:solidFill>
                <a:latin typeface="Arial"/>
                <a:ea typeface="Arial"/>
                <a:cs typeface="Arial"/>
                <a:sym typeface="Arial"/>
              </a:rPr>
              <a:t>the initial enrollment,</a:t>
            </a:r>
            <a:r>
              <a:rPr lang="en-US">
                <a:solidFill>
                  <a:srgbClr val="323F4F"/>
                </a:solidFill>
                <a:latin typeface="Arial"/>
                <a:ea typeface="Arial"/>
                <a:cs typeface="Arial"/>
                <a:sym typeface="Arial"/>
              </a:rPr>
              <a:t> for identification and/or review </a:t>
            </a:r>
            <a:endParaRPr/>
          </a:p>
          <a:p>
            <a:pPr indent="-228600" lvl="0" marL="228600" rtl="0" algn="l">
              <a:lnSpc>
                <a:spcPct val="110000"/>
              </a:lnSpc>
              <a:spcBef>
                <a:spcPts val="1200"/>
              </a:spcBef>
              <a:spcAft>
                <a:spcPts val="0"/>
              </a:spcAft>
              <a:buClr>
                <a:srgbClr val="323F4F"/>
              </a:buClr>
              <a:buSzPts val="2800"/>
              <a:buFont typeface="Arial"/>
              <a:buChar char="•"/>
            </a:pPr>
            <a:r>
              <a:rPr lang="en-US" u="sng">
                <a:solidFill>
                  <a:srgbClr val="323F4F"/>
                </a:solidFill>
                <a:latin typeface="Arial"/>
                <a:ea typeface="Arial"/>
                <a:cs typeface="Arial"/>
                <a:sym typeface="Arial"/>
              </a:rPr>
              <a:t>Prior to state assessments,</a:t>
            </a:r>
            <a:r>
              <a:rPr lang="en-US">
                <a:solidFill>
                  <a:srgbClr val="323F4F"/>
                </a:solidFill>
                <a:latin typeface="Arial"/>
                <a:ea typeface="Arial"/>
                <a:cs typeface="Arial"/>
                <a:sym typeface="Arial"/>
              </a:rPr>
              <a:t> for determination of appropriate assessments and designated supports</a:t>
            </a:r>
            <a:endParaRPr/>
          </a:p>
          <a:p>
            <a:pPr indent="-228600" lvl="0" marL="228600" rtl="0" algn="l">
              <a:lnSpc>
                <a:spcPct val="110000"/>
              </a:lnSpc>
              <a:spcBef>
                <a:spcPts val="1200"/>
              </a:spcBef>
              <a:spcAft>
                <a:spcPts val="0"/>
              </a:spcAft>
              <a:buClr>
                <a:srgbClr val="323F4F"/>
              </a:buClr>
              <a:buSzPts val="2800"/>
              <a:buFont typeface="Arial"/>
              <a:buChar char="•"/>
            </a:pPr>
            <a:r>
              <a:rPr lang="en-US">
                <a:solidFill>
                  <a:srgbClr val="323F4F"/>
                </a:solidFill>
                <a:latin typeface="Arial"/>
                <a:ea typeface="Arial"/>
                <a:cs typeface="Arial"/>
                <a:sym typeface="Arial"/>
              </a:rPr>
              <a:t>At the </a:t>
            </a:r>
            <a:r>
              <a:rPr lang="en-US" u="sng">
                <a:solidFill>
                  <a:srgbClr val="323F4F"/>
                </a:solidFill>
                <a:latin typeface="Arial"/>
                <a:ea typeface="Arial"/>
                <a:cs typeface="Arial"/>
                <a:sym typeface="Arial"/>
              </a:rPr>
              <a:t>end of the year,</a:t>
            </a:r>
            <a:r>
              <a:rPr i="1" lang="en-US">
                <a:solidFill>
                  <a:srgbClr val="323F4F"/>
                </a:solidFill>
                <a:latin typeface="Arial"/>
                <a:ea typeface="Arial"/>
                <a:cs typeface="Arial"/>
                <a:sym typeface="Arial"/>
              </a:rPr>
              <a:t> </a:t>
            </a:r>
            <a:r>
              <a:rPr lang="en-US">
                <a:solidFill>
                  <a:srgbClr val="323F4F"/>
                </a:solidFill>
                <a:latin typeface="Arial"/>
                <a:ea typeface="Arial"/>
                <a:cs typeface="Arial"/>
                <a:sym typeface="Arial"/>
              </a:rPr>
              <a:t>for annual review and for the following year’s placement decisions</a:t>
            </a:r>
            <a:endParaRPr/>
          </a:p>
          <a:p>
            <a:pPr indent="-228600" lvl="0" marL="228600" rtl="0" algn="l">
              <a:lnSpc>
                <a:spcPct val="110000"/>
              </a:lnSpc>
              <a:spcBef>
                <a:spcPts val="1200"/>
              </a:spcBef>
              <a:spcAft>
                <a:spcPts val="0"/>
              </a:spcAft>
              <a:buClr>
                <a:srgbClr val="323F4F"/>
              </a:buClr>
              <a:buSzPts val="2800"/>
              <a:buFont typeface="Arial"/>
              <a:buChar char="•"/>
            </a:pPr>
            <a:r>
              <a:rPr lang="en-US" u="sng">
                <a:solidFill>
                  <a:srgbClr val="323F4F"/>
                </a:solidFill>
                <a:latin typeface="Arial"/>
                <a:ea typeface="Arial"/>
                <a:cs typeface="Arial"/>
                <a:sym typeface="Arial"/>
              </a:rPr>
              <a:t>As needed,</a:t>
            </a:r>
            <a:r>
              <a:rPr lang="en-US">
                <a:solidFill>
                  <a:srgbClr val="323F4F"/>
                </a:solidFill>
                <a:latin typeface="Arial"/>
                <a:ea typeface="Arial"/>
                <a:cs typeface="Arial"/>
                <a:sym typeface="Arial"/>
              </a:rPr>
              <a:t> to discuss student progress</a:t>
            </a:r>
            <a:endParaRPr/>
          </a:p>
          <a:p>
            <a:pPr indent="-25400" lvl="0" marL="228600" rtl="0" algn="l">
              <a:lnSpc>
                <a:spcPct val="90000"/>
              </a:lnSpc>
              <a:spcBef>
                <a:spcPts val="1200"/>
              </a:spcBef>
              <a:spcAft>
                <a:spcPts val="0"/>
              </a:spcAft>
              <a:buClr>
                <a:schemeClr val="dk1"/>
              </a:buClr>
              <a:buSzPts val="3200"/>
              <a:buFont typeface="Arial"/>
              <a:buNone/>
            </a:pPr>
            <a:r>
              <a:t/>
            </a:r>
            <a:endParaRPr sz="3200"/>
          </a:p>
        </p:txBody>
      </p:sp>
      <p:sp>
        <p:nvSpPr>
          <p:cNvPr id="635" name="Google Shape;635;p85"/>
          <p:cNvSpPr txBox="1"/>
          <p:nvPr/>
        </p:nvSpPr>
        <p:spPr>
          <a:xfrm>
            <a:off x="184655" y="414804"/>
            <a:ext cx="7887077" cy="7620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3600">
                <a:solidFill>
                  <a:schemeClr val="lt1"/>
                </a:solidFill>
                <a:latin typeface="Arial"/>
                <a:ea typeface="Arial"/>
                <a:cs typeface="Arial"/>
                <a:sym typeface="Arial"/>
              </a:rPr>
              <a:t>Required LPAC Meetings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1" name="Shape 641"/>
        <p:cNvGrpSpPr/>
        <p:nvPr/>
      </p:nvGrpSpPr>
      <p:grpSpPr>
        <a:xfrm>
          <a:off x="0" y="0"/>
          <a:ext cx="0" cy="0"/>
          <a:chOff x="0" y="0"/>
          <a:chExt cx="0" cy="0"/>
        </a:xfrm>
      </p:grpSpPr>
      <p:sp>
        <p:nvSpPr>
          <p:cNvPr id="642" name="Google Shape;642;p86"/>
          <p:cNvSpPr txBox="1"/>
          <p:nvPr>
            <p:ph idx="1" type="body"/>
          </p:nvPr>
        </p:nvSpPr>
        <p:spPr>
          <a:xfrm>
            <a:off x="251561" y="1504194"/>
            <a:ext cx="8323729" cy="425730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The student’s permanent record shall contain documentation (paper or electronic) of all actions impacting the English learner. </a:t>
            </a:r>
            <a:endParaRPr/>
          </a:p>
          <a:p>
            <a:pPr indent="0" lvl="0" marL="0" rtl="0" algn="l">
              <a:lnSpc>
                <a:spcPct val="90000"/>
              </a:lnSpc>
              <a:spcBef>
                <a:spcPts val="1200"/>
              </a:spcBef>
              <a:spcAft>
                <a:spcPts val="0"/>
              </a:spcAft>
              <a:buClr>
                <a:srgbClr val="323F4F"/>
              </a:buClr>
              <a:buSzPts val="2400"/>
              <a:buNone/>
            </a:pPr>
            <a:r>
              <a:rPr lang="en-US" sz="2400">
                <a:solidFill>
                  <a:srgbClr val="323F4F"/>
                </a:solidFill>
                <a:latin typeface="Arial"/>
                <a:ea typeface="Arial"/>
                <a:cs typeface="Arial"/>
                <a:sym typeface="Arial"/>
              </a:rPr>
              <a:t>Documentation shall include</a:t>
            </a:r>
            <a:endParaRPr/>
          </a:p>
          <a:p>
            <a:pPr indent="-228600" lvl="0" marL="228600" rtl="0" algn="l">
              <a:lnSpc>
                <a:spcPct val="90000"/>
              </a:lnSpc>
              <a:spcBef>
                <a:spcPts val="120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the identification of the student as an English learner;</a:t>
            </a:r>
            <a:endParaRPr/>
          </a:p>
          <a:p>
            <a:pPr indent="-228600" lvl="0" marL="228600" rtl="0" algn="l">
              <a:lnSpc>
                <a:spcPct val="90000"/>
              </a:lnSpc>
              <a:spcBef>
                <a:spcPts val="120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the designation of the student's level of language proficiency;</a:t>
            </a:r>
            <a:endParaRPr/>
          </a:p>
          <a:p>
            <a:pPr indent="-228600" lvl="0" marL="228600" rtl="0" algn="l">
              <a:lnSpc>
                <a:spcPct val="90000"/>
              </a:lnSpc>
              <a:spcBef>
                <a:spcPts val="120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the recommendation of program placement;</a:t>
            </a:r>
            <a:endParaRPr/>
          </a:p>
          <a:p>
            <a:pPr indent="-228600" lvl="0" marL="228600" rtl="0" algn="l">
              <a:lnSpc>
                <a:spcPct val="90000"/>
              </a:lnSpc>
              <a:spcBef>
                <a:spcPts val="120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parent or guardian approval of entry or placement into the program; </a:t>
            </a:r>
            <a:endParaRPr/>
          </a:p>
          <a:p>
            <a:pPr indent="-228600" lvl="0" marL="228600" rtl="0" algn="l">
              <a:lnSpc>
                <a:spcPct val="90000"/>
              </a:lnSpc>
              <a:spcBef>
                <a:spcPts val="120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the dates of entry into, and placement within, the </a:t>
            </a:r>
            <a:br>
              <a:rPr lang="en-US" sz="2400">
                <a:solidFill>
                  <a:srgbClr val="323F4F"/>
                </a:solidFill>
                <a:latin typeface="Arial"/>
                <a:ea typeface="Arial"/>
                <a:cs typeface="Arial"/>
                <a:sym typeface="Arial"/>
              </a:rPr>
            </a:br>
            <a:r>
              <a:rPr lang="en-US" sz="2400">
                <a:solidFill>
                  <a:srgbClr val="323F4F"/>
                </a:solidFill>
                <a:latin typeface="Arial"/>
                <a:ea typeface="Arial"/>
                <a:cs typeface="Arial"/>
                <a:sym typeface="Arial"/>
              </a:rPr>
              <a:t> program;</a:t>
            </a:r>
            <a:endParaRPr/>
          </a:p>
        </p:txBody>
      </p:sp>
      <p:sp>
        <p:nvSpPr>
          <p:cNvPr id="643" name="Google Shape;643;p86"/>
          <p:cNvSpPr txBox="1"/>
          <p:nvPr>
            <p:ph type="title"/>
          </p:nvPr>
        </p:nvSpPr>
        <p:spPr>
          <a:xfrm>
            <a:off x="140051" y="465040"/>
            <a:ext cx="7887077" cy="738886"/>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Required English Learner Documentation</a:t>
            </a:r>
            <a:endParaRPr/>
          </a:p>
        </p:txBody>
      </p:sp>
      <p:sp>
        <p:nvSpPr>
          <p:cNvPr id="644" name="Google Shape;644;p8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0" name="Shape 650"/>
        <p:cNvGrpSpPr/>
        <p:nvPr/>
      </p:nvGrpSpPr>
      <p:grpSpPr>
        <a:xfrm>
          <a:off x="0" y="0"/>
          <a:ext cx="0" cy="0"/>
          <a:chOff x="0" y="0"/>
          <a:chExt cx="0" cy="0"/>
        </a:xfrm>
      </p:grpSpPr>
      <p:sp>
        <p:nvSpPr>
          <p:cNvPr id="651" name="Google Shape;651;p8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652" name="Google Shape;652;p87"/>
          <p:cNvSpPr txBox="1"/>
          <p:nvPr/>
        </p:nvSpPr>
        <p:spPr>
          <a:xfrm>
            <a:off x="131196" y="437106"/>
            <a:ext cx="7873630" cy="7620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3600">
                <a:solidFill>
                  <a:schemeClr val="lt1"/>
                </a:solidFill>
                <a:latin typeface="Arial"/>
                <a:ea typeface="Arial"/>
                <a:cs typeface="Arial"/>
                <a:sym typeface="Arial"/>
              </a:rPr>
              <a:t>Required English Learner</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Documentation</a:t>
            </a:r>
            <a:endParaRPr/>
          </a:p>
        </p:txBody>
      </p:sp>
      <p:sp>
        <p:nvSpPr>
          <p:cNvPr id="653" name="Google Shape;653;p87"/>
          <p:cNvSpPr txBox="1"/>
          <p:nvPr/>
        </p:nvSpPr>
        <p:spPr>
          <a:xfrm>
            <a:off x="376518" y="1415194"/>
            <a:ext cx="8310281" cy="4428760"/>
          </a:xfrm>
          <a:prstGeom prst="rect">
            <a:avLst/>
          </a:prstGeom>
          <a:noFill/>
          <a:ln>
            <a:noFill/>
          </a:ln>
        </p:spPr>
        <p:txBody>
          <a:bodyPr anchorCtr="0" anchor="t" bIns="45700" lIns="91425" spcFirstLastPara="1" rIns="91425" wrap="square" tIns="45700">
            <a:noAutofit/>
          </a:bodyPr>
          <a:lstStyle/>
          <a:p>
            <a:pPr indent="-349250" lvl="0" marL="349250" marR="0" rtl="0" algn="l">
              <a:spcBef>
                <a:spcPts val="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assessment information as outlined in Chapter 101, </a:t>
            </a:r>
            <a:br>
              <a:rPr lang="en-US" sz="2400">
                <a:solidFill>
                  <a:srgbClr val="323F4F"/>
                </a:solidFill>
                <a:latin typeface="Arial"/>
                <a:ea typeface="Arial"/>
                <a:cs typeface="Arial"/>
                <a:sym typeface="Arial"/>
              </a:rPr>
            </a:br>
            <a:r>
              <a:rPr lang="en-US" sz="2400">
                <a:solidFill>
                  <a:srgbClr val="323F4F"/>
                </a:solidFill>
                <a:latin typeface="Arial"/>
                <a:ea typeface="Arial"/>
                <a:cs typeface="Arial"/>
                <a:sym typeface="Arial"/>
              </a:rPr>
              <a:t> Subchapter AA, of this title;</a:t>
            </a:r>
            <a:endParaRPr/>
          </a:p>
          <a:p>
            <a:pPr indent="-349250" lvl="0" marL="349250" marR="0" rtl="0" algn="l">
              <a:spcBef>
                <a:spcPts val="120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additional instructional interventions provided to address the </a:t>
            </a:r>
            <a:br>
              <a:rPr lang="en-US" sz="2400">
                <a:solidFill>
                  <a:srgbClr val="323F4F"/>
                </a:solidFill>
                <a:latin typeface="Arial"/>
                <a:ea typeface="Arial"/>
                <a:cs typeface="Arial"/>
                <a:sym typeface="Arial"/>
              </a:rPr>
            </a:br>
            <a:r>
              <a:rPr lang="en-US" sz="2400">
                <a:solidFill>
                  <a:srgbClr val="323F4F"/>
                </a:solidFill>
                <a:latin typeface="Arial"/>
                <a:ea typeface="Arial"/>
                <a:cs typeface="Arial"/>
                <a:sym typeface="Arial"/>
              </a:rPr>
              <a:t> specific language needs of the student;  </a:t>
            </a:r>
            <a:endParaRPr/>
          </a:p>
          <a:p>
            <a:pPr indent="-349250" lvl="0" marL="349250" marR="0" rtl="0" algn="l">
              <a:spcBef>
                <a:spcPts val="120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the date of exit from the program and parental approval;</a:t>
            </a:r>
            <a:endParaRPr/>
          </a:p>
          <a:p>
            <a:pPr indent="-349250" lvl="0" marL="349250" marR="0" rtl="0" algn="l">
              <a:spcBef>
                <a:spcPts val="120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the results of monitoring for academic success, </a:t>
            </a:r>
            <a:br>
              <a:rPr lang="en-US" sz="2400">
                <a:solidFill>
                  <a:srgbClr val="323F4F"/>
                </a:solidFill>
                <a:latin typeface="Arial"/>
                <a:ea typeface="Arial"/>
                <a:cs typeface="Arial"/>
                <a:sym typeface="Arial"/>
              </a:rPr>
            </a:br>
            <a:r>
              <a:rPr lang="en-US" sz="2400">
                <a:solidFill>
                  <a:srgbClr val="323F4F"/>
                </a:solidFill>
                <a:latin typeface="Arial"/>
                <a:ea typeface="Arial"/>
                <a:cs typeface="Arial"/>
                <a:sym typeface="Arial"/>
              </a:rPr>
              <a:t> including students formerly classified as English </a:t>
            </a:r>
            <a:br>
              <a:rPr lang="en-US" sz="2400">
                <a:solidFill>
                  <a:srgbClr val="323F4F"/>
                </a:solidFill>
                <a:latin typeface="Arial"/>
                <a:ea typeface="Arial"/>
                <a:cs typeface="Arial"/>
                <a:sym typeface="Arial"/>
              </a:rPr>
            </a:br>
            <a:r>
              <a:rPr lang="en-US" sz="2400">
                <a:solidFill>
                  <a:srgbClr val="323F4F"/>
                </a:solidFill>
                <a:latin typeface="Arial"/>
                <a:ea typeface="Arial"/>
                <a:cs typeface="Arial"/>
                <a:sym typeface="Arial"/>
              </a:rPr>
              <a:t> learners, as required under the TEC, §29.063(c)(4); and</a:t>
            </a:r>
            <a:endParaRPr/>
          </a:p>
          <a:p>
            <a:pPr indent="-349250" lvl="0" marL="349250" marR="0" rtl="0" algn="l">
              <a:spcBef>
                <a:spcPts val="1200"/>
              </a:spcBef>
              <a:spcAft>
                <a:spcPts val="0"/>
              </a:spcAft>
              <a:buClr>
                <a:srgbClr val="323F4F"/>
              </a:buClr>
              <a:buSzPts val="2400"/>
              <a:buFont typeface="Noto Sans Symbols"/>
              <a:buChar char="🗹"/>
            </a:pPr>
            <a:r>
              <a:rPr lang="en-US" sz="2400">
                <a:solidFill>
                  <a:srgbClr val="323F4F"/>
                </a:solidFill>
                <a:latin typeface="Arial"/>
                <a:ea typeface="Arial"/>
                <a:cs typeface="Arial"/>
                <a:sym typeface="Arial"/>
              </a:rPr>
              <a:t> the home language survey.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9" name="Shape 659"/>
        <p:cNvGrpSpPr/>
        <p:nvPr/>
      </p:nvGrpSpPr>
      <p:grpSpPr>
        <a:xfrm>
          <a:off x="0" y="0"/>
          <a:ext cx="0" cy="0"/>
          <a:chOff x="0" y="0"/>
          <a:chExt cx="0" cy="0"/>
        </a:xfrm>
      </p:grpSpPr>
      <p:sp>
        <p:nvSpPr>
          <p:cNvPr id="660" name="Google Shape;660;p88"/>
          <p:cNvSpPr txBox="1"/>
          <p:nvPr>
            <p:ph idx="1" type="body"/>
          </p:nvPr>
        </p:nvSpPr>
        <p:spPr>
          <a:xfrm>
            <a:off x="363070" y="1492624"/>
            <a:ext cx="8323729" cy="4100141"/>
          </a:xfrm>
          <a:prstGeom prst="rect">
            <a:avLst/>
          </a:prstGeom>
          <a:noFill/>
          <a:ln>
            <a:noFill/>
          </a:ln>
        </p:spPr>
        <p:txBody>
          <a:bodyPr anchorCtr="0" anchor="t" bIns="45700" lIns="91425" spcFirstLastPara="1" rIns="91425" wrap="square" tIns="45700">
            <a:noAutofit/>
          </a:bodyPr>
          <a:lstStyle/>
          <a:p>
            <a:pPr indent="-233363" lvl="0" marL="233363" rtl="0" algn="l">
              <a:lnSpc>
                <a:spcPct val="90000"/>
              </a:lnSpc>
              <a:spcBef>
                <a:spcPts val="0"/>
              </a:spcBef>
              <a:spcAft>
                <a:spcPts val="0"/>
              </a:spcAft>
              <a:buClr>
                <a:srgbClr val="323F4F"/>
              </a:buClr>
              <a:buSzPts val="3200"/>
              <a:buChar char="•"/>
            </a:pPr>
            <a:r>
              <a:rPr lang="en-US" sz="3200">
                <a:solidFill>
                  <a:srgbClr val="323F4F"/>
                </a:solidFill>
                <a:latin typeface="Arial"/>
                <a:ea typeface="Arial"/>
                <a:cs typeface="Arial"/>
                <a:sym typeface="Arial"/>
              </a:rPr>
              <a:t>The LPAC may also recommend other programs or services offered through the school district.</a:t>
            </a:r>
            <a:endParaRPr/>
          </a:p>
          <a:p>
            <a:pPr indent="-233363" lvl="0" marL="233363" rtl="0" algn="l">
              <a:lnSpc>
                <a:spcPct val="90000"/>
              </a:lnSpc>
              <a:spcBef>
                <a:spcPts val="1200"/>
              </a:spcBef>
              <a:spcAft>
                <a:spcPts val="0"/>
              </a:spcAft>
              <a:buClr>
                <a:srgbClr val="323F4F"/>
              </a:buClr>
              <a:buSzPts val="3200"/>
              <a:buChar char="•"/>
            </a:pPr>
            <a:r>
              <a:rPr lang="en-US" sz="3200">
                <a:solidFill>
                  <a:srgbClr val="323F4F"/>
                </a:solidFill>
                <a:latin typeface="Arial"/>
                <a:ea typeface="Arial"/>
                <a:cs typeface="Arial"/>
                <a:sym typeface="Arial"/>
              </a:rPr>
              <a:t>The LPAC is also responsible for facilitating student participation in other special programs (Advanced Academics/Gifted and Talented, Special Education, Career and Technical Education, Dyslexia, etc.).</a:t>
            </a:r>
            <a:endParaRPr/>
          </a:p>
          <a:p>
            <a:pPr indent="0" lvl="0" marL="228600" rtl="0" algn="l">
              <a:lnSpc>
                <a:spcPct val="90000"/>
              </a:lnSpc>
              <a:spcBef>
                <a:spcPts val="1200"/>
              </a:spcBef>
              <a:spcAft>
                <a:spcPts val="0"/>
              </a:spcAft>
              <a:buClr>
                <a:schemeClr val="dk1"/>
              </a:buClr>
              <a:buSzPts val="3600"/>
              <a:buNone/>
            </a:pPr>
            <a:r>
              <a:t/>
            </a:r>
            <a:endParaRPr sz="3600"/>
          </a:p>
        </p:txBody>
      </p:sp>
      <p:sp>
        <p:nvSpPr>
          <p:cNvPr id="661" name="Google Shape;661;p88"/>
          <p:cNvSpPr txBox="1"/>
          <p:nvPr>
            <p:ph type="title"/>
          </p:nvPr>
        </p:nvSpPr>
        <p:spPr>
          <a:xfrm>
            <a:off x="140052" y="490894"/>
            <a:ext cx="788707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Requirements: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Coordination of Services</a:t>
            </a:r>
            <a:endParaRPr/>
          </a:p>
        </p:txBody>
      </p:sp>
      <p:sp>
        <p:nvSpPr>
          <p:cNvPr id="662" name="Google Shape;662;p8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8" name="Shape 668"/>
        <p:cNvGrpSpPr/>
        <p:nvPr/>
      </p:nvGrpSpPr>
      <p:grpSpPr>
        <a:xfrm>
          <a:off x="0" y="0"/>
          <a:ext cx="0" cy="0"/>
          <a:chOff x="0" y="0"/>
          <a:chExt cx="0" cy="0"/>
        </a:xfrm>
      </p:grpSpPr>
      <p:sp>
        <p:nvSpPr>
          <p:cNvPr id="669" name="Google Shape;669;p89"/>
          <p:cNvSpPr txBox="1"/>
          <p:nvPr>
            <p:ph idx="1" type="body"/>
          </p:nvPr>
        </p:nvSpPr>
        <p:spPr>
          <a:xfrm>
            <a:off x="117750" y="1671040"/>
            <a:ext cx="8569049" cy="4100141"/>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For English learners with identified special needs:</a:t>
            </a:r>
            <a:endParaRPr/>
          </a:p>
          <a:p>
            <a:pPr indent="-228600" lvl="1" marL="685800" rtl="0" algn="l">
              <a:lnSpc>
                <a:spcPct val="90000"/>
              </a:lnSpc>
              <a:spcBef>
                <a:spcPts val="1200"/>
              </a:spcBef>
              <a:spcAft>
                <a:spcPts val="0"/>
              </a:spcAft>
              <a:buClr>
                <a:srgbClr val="323F4F"/>
              </a:buClr>
              <a:buSzPts val="2800"/>
              <a:buChar char="•"/>
            </a:pPr>
            <a:r>
              <a:rPr lang="en-US" sz="2800">
                <a:solidFill>
                  <a:srgbClr val="323F4F"/>
                </a:solidFill>
                <a:latin typeface="Arial"/>
                <a:ea typeface="Arial"/>
                <a:cs typeface="Arial"/>
                <a:sym typeface="Arial"/>
              </a:rPr>
              <a:t>LPAC shall meet in conjunction with the Admission, Review, Dismissal (ARD) committee members to review and provide recommendations with regard to the educational needs of the dual-identified student.</a:t>
            </a:r>
            <a:endParaRPr/>
          </a:p>
          <a:p>
            <a:pPr indent="-228600" lvl="1" marL="685800" rtl="0" algn="l">
              <a:lnSpc>
                <a:spcPct val="90000"/>
              </a:lnSpc>
              <a:spcBef>
                <a:spcPts val="1200"/>
              </a:spcBef>
              <a:spcAft>
                <a:spcPts val="0"/>
              </a:spcAft>
              <a:buClr>
                <a:srgbClr val="323F4F"/>
              </a:buClr>
              <a:buSzPts val="2800"/>
              <a:buChar char="•"/>
            </a:pPr>
            <a:r>
              <a:rPr lang="en-US" sz="2800">
                <a:solidFill>
                  <a:srgbClr val="323F4F"/>
                </a:solidFill>
                <a:latin typeface="Arial"/>
                <a:ea typeface="Arial"/>
                <a:cs typeface="Arial"/>
                <a:sym typeface="Arial"/>
              </a:rPr>
              <a:t>Decision-making must be based on the input of members of the LPAC and the ARD committee who are directly familiar with the student’s language needs and abilities in the classroom setting.</a:t>
            </a:r>
            <a:endParaRPr/>
          </a:p>
        </p:txBody>
      </p:sp>
      <p:sp>
        <p:nvSpPr>
          <p:cNvPr id="670" name="Google Shape;670;p89"/>
          <p:cNvSpPr txBox="1"/>
          <p:nvPr>
            <p:ph type="title"/>
          </p:nvPr>
        </p:nvSpPr>
        <p:spPr>
          <a:xfrm>
            <a:off x="117750" y="446290"/>
            <a:ext cx="788707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ARD/LPAC Collaboration</a:t>
            </a:r>
            <a:endParaRPr/>
          </a:p>
        </p:txBody>
      </p:sp>
      <p:sp>
        <p:nvSpPr>
          <p:cNvPr id="671" name="Google Shape;671;p8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65"/>
          <p:cNvSpPr txBox="1"/>
          <p:nvPr>
            <p:ph type="title"/>
          </p:nvPr>
        </p:nvSpPr>
        <p:spPr>
          <a:xfrm>
            <a:off x="115696" y="365126"/>
            <a:ext cx="7886700" cy="1017626"/>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Copyright © Notice</a:t>
            </a:r>
            <a:endParaRPr/>
          </a:p>
        </p:txBody>
      </p:sp>
      <p:sp>
        <p:nvSpPr>
          <p:cNvPr id="435" name="Google Shape;435;p65"/>
          <p:cNvSpPr txBox="1"/>
          <p:nvPr>
            <p:ph idx="1" type="body"/>
          </p:nvPr>
        </p:nvSpPr>
        <p:spPr>
          <a:xfrm>
            <a:off x="182602" y="1825625"/>
            <a:ext cx="8805280" cy="435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323F4F"/>
              </a:buClr>
              <a:buSzPts val="2200"/>
              <a:buNone/>
            </a:pPr>
            <a:r>
              <a:rPr lang="en-US" sz="2200">
                <a:solidFill>
                  <a:srgbClr val="323F4F"/>
                </a:solidFill>
                <a:latin typeface="Arial"/>
                <a:ea typeface="Arial"/>
                <a:cs typeface="Arial"/>
                <a:sym typeface="Arial"/>
              </a:rPr>
              <a:t>Copyright © 2020. Texas Education Agency.</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All Rights Reserved.</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Notwithstanding the foregoing, the right to reproduce the copyrighted work is granted to Texas public school districts, Texas charter schools, and Texas education service centers for non-profit educational use within the state of Texas, and to residents of the state of Texas for their own personal, non-profit educational use, and provided further that no charge is made for such reproduced materials other than to cover the out-of-pocket cost of reproduction and distribution. No other rights, express or implied, are granted hereby.</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For more information, please contact: copyrights@tea.texas.gov</a:t>
            </a:r>
            <a:endParaRPr/>
          </a:p>
          <a:p>
            <a:pPr indent="0" lvl="0" marL="0" rtl="0" algn="l">
              <a:lnSpc>
                <a:spcPct val="90000"/>
              </a:lnSpc>
              <a:spcBef>
                <a:spcPts val="1000"/>
              </a:spcBef>
              <a:spcAft>
                <a:spcPts val="0"/>
              </a:spcAft>
              <a:buClr>
                <a:schemeClr val="dk1"/>
              </a:buClr>
              <a:buSzPts val="2200"/>
              <a:buNone/>
            </a:pPr>
            <a:r>
              <a:t/>
            </a:r>
            <a:endParaRPr sz="2200">
              <a:solidFill>
                <a:srgbClr val="323F4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1" name="Shape 441"/>
        <p:cNvGrpSpPr/>
        <p:nvPr/>
      </p:nvGrpSpPr>
      <p:grpSpPr>
        <a:xfrm>
          <a:off x="0" y="0"/>
          <a:ext cx="0" cy="0"/>
          <a:chOff x="0" y="0"/>
          <a:chExt cx="0" cy="0"/>
        </a:xfrm>
      </p:grpSpPr>
      <p:sp>
        <p:nvSpPr>
          <p:cNvPr id="442" name="Google Shape;442;p66"/>
          <p:cNvSpPr txBox="1"/>
          <p:nvPr>
            <p:ph type="title"/>
          </p:nvPr>
        </p:nvSpPr>
        <p:spPr>
          <a:xfrm>
            <a:off x="182511" y="384776"/>
            <a:ext cx="8332839" cy="89855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200"/>
              <a:buFont typeface="Arial"/>
              <a:buNone/>
            </a:pPr>
            <a:r>
              <a:rPr b="1" lang="en-US" sz="3200">
                <a:solidFill>
                  <a:schemeClr val="lt1"/>
                </a:solidFill>
                <a:latin typeface="Arial"/>
                <a:ea typeface="Arial"/>
                <a:cs typeface="Arial"/>
                <a:sym typeface="Arial"/>
              </a:rPr>
              <a:t>Division of English Learner Support</a:t>
            </a:r>
            <a:endParaRPr sz="3200">
              <a:solidFill>
                <a:schemeClr val="lt1"/>
              </a:solidFill>
            </a:endParaRPr>
          </a:p>
        </p:txBody>
      </p:sp>
      <p:sp>
        <p:nvSpPr>
          <p:cNvPr id="443" name="Google Shape;443;p66"/>
          <p:cNvSpPr txBox="1"/>
          <p:nvPr>
            <p:ph idx="1" type="body"/>
          </p:nvPr>
        </p:nvSpPr>
        <p:spPr>
          <a:xfrm>
            <a:off x="353961" y="1488364"/>
            <a:ext cx="8229600" cy="5348938"/>
          </a:xfrm>
          <a:prstGeom prst="rect">
            <a:avLst/>
          </a:prstGeom>
          <a:noFill/>
          <a:ln>
            <a:noFill/>
          </a:ln>
        </p:spPr>
        <p:txBody>
          <a:bodyPr anchorCtr="0" anchor="t" bIns="45700" lIns="91425" spcFirstLastPara="1" rIns="91425" wrap="square" tIns="45700">
            <a:noAutofit/>
          </a:bodyPr>
          <a:lstStyle/>
          <a:p>
            <a:pPr indent="0" lvl="0" marL="0" rtl="0" algn="ctr">
              <a:lnSpc>
                <a:spcPct val="110000"/>
              </a:lnSpc>
              <a:spcBef>
                <a:spcPts val="0"/>
              </a:spcBef>
              <a:spcAft>
                <a:spcPts val="0"/>
              </a:spcAft>
              <a:buClr>
                <a:srgbClr val="323F4F"/>
              </a:buClr>
              <a:buSzPts val="2400"/>
              <a:buNone/>
            </a:pPr>
            <a:r>
              <a:rPr b="1" lang="en-US" sz="2400">
                <a:solidFill>
                  <a:srgbClr val="323F4F"/>
                </a:solidFill>
                <a:latin typeface="Arial"/>
                <a:ea typeface="Arial"/>
                <a:cs typeface="Arial"/>
                <a:sym typeface="Arial"/>
              </a:rPr>
              <a:t>Julie Lara-Martinez, PhD</a:t>
            </a:r>
            <a:endParaRPr b="1" sz="2400">
              <a:solidFill>
                <a:srgbClr val="323F4F"/>
              </a:solidFill>
              <a:latin typeface="Arial"/>
              <a:ea typeface="Arial"/>
              <a:cs typeface="Arial"/>
              <a:sym typeface="Arial"/>
            </a:endParaRPr>
          </a:p>
          <a:p>
            <a:pPr indent="0" lvl="0" marL="0" rtl="0" algn="ctr">
              <a:lnSpc>
                <a:spcPct val="11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Director of English Learner Support</a:t>
            </a:r>
            <a:endParaRPr/>
          </a:p>
          <a:p>
            <a:pPr indent="0" lvl="0" marL="0" rtl="0" algn="ctr">
              <a:lnSpc>
                <a:spcPct val="110000"/>
              </a:lnSpc>
              <a:spcBef>
                <a:spcPts val="0"/>
              </a:spcBef>
              <a:spcAft>
                <a:spcPts val="0"/>
              </a:spcAft>
              <a:buClr>
                <a:srgbClr val="323F4F"/>
              </a:buClr>
              <a:buSzPts val="2400"/>
              <a:buNone/>
            </a:pPr>
            <a:r>
              <a:rPr b="1" lang="en-US" sz="2400">
                <a:solidFill>
                  <a:srgbClr val="323F4F"/>
                </a:solidFill>
                <a:latin typeface="Arial"/>
                <a:ea typeface="Arial"/>
                <a:cs typeface="Arial"/>
                <a:sym typeface="Arial"/>
              </a:rPr>
              <a:t>Amy Barra Johnson</a:t>
            </a:r>
            <a:endParaRPr/>
          </a:p>
          <a:p>
            <a:pPr indent="0" lvl="0" marL="0" rtl="0" algn="ctr">
              <a:lnSpc>
                <a:spcPct val="11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Bilingual Program Coordinator</a:t>
            </a:r>
            <a:endParaRPr/>
          </a:p>
          <a:p>
            <a:pPr indent="0" lvl="0" marL="0" rtl="0" algn="ctr">
              <a:lnSpc>
                <a:spcPct val="110000"/>
              </a:lnSpc>
              <a:spcBef>
                <a:spcPts val="0"/>
              </a:spcBef>
              <a:spcAft>
                <a:spcPts val="0"/>
              </a:spcAft>
              <a:buClr>
                <a:srgbClr val="323F4F"/>
              </a:buClr>
              <a:buSzPts val="2400"/>
              <a:buNone/>
            </a:pPr>
            <a:r>
              <a:rPr b="1" lang="en-US" sz="2400">
                <a:solidFill>
                  <a:srgbClr val="323F4F"/>
                </a:solidFill>
                <a:latin typeface="Arial"/>
                <a:ea typeface="Arial"/>
                <a:cs typeface="Arial"/>
                <a:sym typeface="Arial"/>
              </a:rPr>
              <a:t>Carlene Thomas</a:t>
            </a:r>
            <a:endParaRPr/>
          </a:p>
          <a:p>
            <a:pPr indent="0" lvl="0" marL="0" marR="5080" rtl="0" algn="ctr">
              <a:lnSpc>
                <a:spcPct val="11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ESL Program Coordinator</a:t>
            </a:r>
            <a:endParaRPr/>
          </a:p>
          <a:p>
            <a:pPr indent="0" lvl="0" marL="0" rtl="0" algn="ctr">
              <a:lnSpc>
                <a:spcPct val="110000"/>
              </a:lnSpc>
              <a:spcBef>
                <a:spcPts val="0"/>
              </a:spcBef>
              <a:spcAft>
                <a:spcPts val="0"/>
              </a:spcAft>
              <a:buClr>
                <a:srgbClr val="323F4F"/>
              </a:buClr>
              <a:buSzPts val="2400"/>
              <a:buNone/>
            </a:pPr>
            <a:r>
              <a:rPr b="1" lang="en-US" sz="2400">
                <a:solidFill>
                  <a:srgbClr val="323F4F"/>
                </a:solidFill>
                <a:latin typeface="Arial"/>
                <a:ea typeface="Arial"/>
                <a:cs typeface="Arial"/>
                <a:sym typeface="Arial"/>
              </a:rPr>
              <a:t>Roberto Manzo</a:t>
            </a:r>
            <a:endParaRPr/>
          </a:p>
          <a:p>
            <a:pPr indent="0" lvl="0" marL="0" rtl="0" algn="ctr">
              <a:lnSpc>
                <a:spcPct val="11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Coordinator of English Learner Initiatives</a:t>
            </a:r>
            <a:endParaRPr/>
          </a:p>
          <a:p>
            <a:pPr indent="0" lvl="0" marL="0" rtl="0" algn="ctr">
              <a:lnSpc>
                <a:spcPct val="110000"/>
              </a:lnSpc>
              <a:spcBef>
                <a:spcPts val="0"/>
              </a:spcBef>
              <a:spcAft>
                <a:spcPts val="0"/>
              </a:spcAft>
              <a:buClr>
                <a:srgbClr val="323F4F"/>
              </a:buClr>
              <a:buSzPts val="2400"/>
              <a:buNone/>
            </a:pPr>
            <a:r>
              <a:rPr b="1" lang="en-US" sz="2400">
                <a:solidFill>
                  <a:srgbClr val="323F4F"/>
                </a:solidFill>
                <a:latin typeface="Arial"/>
                <a:ea typeface="Arial"/>
                <a:cs typeface="Arial"/>
                <a:sym typeface="Arial"/>
              </a:rPr>
              <a:t>Rickey Santellana</a:t>
            </a:r>
            <a:endParaRPr/>
          </a:p>
          <a:p>
            <a:pPr indent="0" lvl="0" marL="0" marR="5080" rtl="0" algn="ctr">
              <a:lnSpc>
                <a:spcPct val="11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Title III Program Coordinator</a:t>
            </a:r>
            <a:endParaRPr/>
          </a:p>
          <a:p>
            <a:pPr indent="0" lvl="0" marL="0" marR="5080" rtl="0" algn="ctr">
              <a:lnSpc>
                <a:spcPct val="110000"/>
              </a:lnSpc>
              <a:spcBef>
                <a:spcPts val="0"/>
              </a:spcBef>
              <a:spcAft>
                <a:spcPts val="0"/>
              </a:spcAft>
              <a:buClr>
                <a:srgbClr val="323F4F"/>
              </a:buClr>
              <a:buSzPts val="2000"/>
              <a:buNone/>
            </a:pPr>
            <a:r>
              <a:rPr lang="en-US" sz="2000">
                <a:solidFill>
                  <a:srgbClr val="323F4F"/>
                </a:solidFill>
                <a:latin typeface="Arial"/>
                <a:ea typeface="Arial"/>
                <a:cs typeface="Arial"/>
                <a:sym typeface="Arial"/>
              </a:rPr>
              <a:t>Division of Special Populations</a:t>
            </a:r>
            <a:endParaRPr/>
          </a:p>
          <a:p>
            <a:pPr indent="0" lvl="0" marL="0" rtl="0" algn="ctr">
              <a:lnSpc>
                <a:spcPct val="110000"/>
              </a:lnSpc>
              <a:spcBef>
                <a:spcPts val="0"/>
              </a:spcBef>
              <a:spcAft>
                <a:spcPts val="0"/>
              </a:spcAft>
              <a:buClr>
                <a:schemeClr val="dk1"/>
              </a:buClr>
              <a:buSzPts val="2800"/>
              <a:buNone/>
            </a:pPr>
            <a:r>
              <a:rPr lang="en-US" u="sng">
                <a:solidFill>
                  <a:schemeClr val="hlink"/>
                </a:solidFill>
                <a:latin typeface="Arial"/>
                <a:ea typeface="Arial"/>
                <a:cs typeface="Arial"/>
                <a:sym typeface="Arial"/>
                <a:hlinkClick r:id="rId3"/>
              </a:rPr>
              <a:t>EnglishLearnerSupport@tea.texas.gov</a:t>
            </a:r>
            <a:endParaRPr sz="2400">
              <a:solidFill>
                <a:srgbClr val="323F4F"/>
              </a:solidFill>
              <a:latin typeface="Arial"/>
              <a:ea typeface="Arial"/>
              <a:cs typeface="Arial"/>
              <a:sym typeface="Arial"/>
            </a:endParaRPr>
          </a:p>
          <a:p>
            <a:pPr indent="0" lvl="0" marL="0" marR="5080" rtl="0" algn="ctr">
              <a:lnSpc>
                <a:spcPct val="100000"/>
              </a:lnSpc>
              <a:spcBef>
                <a:spcPts val="1000"/>
              </a:spcBef>
              <a:spcAft>
                <a:spcPts val="0"/>
              </a:spcAft>
              <a:buClr>
                <a:schemeClr val="dk1"/>
              </a:buClr>
              <a:buSzPts val="2400"/>
              <a:buNone/>
            </a:pPr>
            <a:r>
              <a:t/>
            </a:r>
            <a:endParaRPr sz="2400">
              <a:solidFill>
                <a:srgbClr val="323F4F"/>
              </a:solidFill>
              <a:latin typeface="Arial"/>
              <a:ea typeface="Arial"/>
              <a:cs typeface="Arial"/>
              <a:sym typeface="Arial"/>
            </a:endParaRPr>
          </a:p>
          <a:p>
            <a:pPr indent="0" lvl="0" marL="0" rtl="0" algn="ctr">
              <a:lnSpc>
                <a:spcPct val="80000"/>
              </a:lnSpc>
              <a:spcBef>
                <a:spcPts val="1000"/>
              </a:spcBef>
              <a:spcAft>
                <a:spcPts val="0"/>
              </a:spcAft>
              <a:buClr>
                <a:schemeClr val="dk1"/>
              </a:buClr>
              <a:buSzPts val="2400"/>
              <a:buNone/>
            </a:pPr>
            <a:r>
              <a:t/>
            </a:r>
            <a:endParaRPr sz="2400">
              <a:solidFill>
                <a:srgbClr val="323F4F"/>
              </a:solidFill>
              <a:latin typeface="Arial"/>
              <a:ea typeface="Arial"/>
              <a:cs typeface="Arial"/>
              <a:sym typeface="Arial"/>
            </a:endParaRPr>
          </a:p>
          <a:p>
            <a:pPr indent="52705" lvl="0" marL="74295" rtl="0" algn="ctr">
              <a:lnSpc>
                <a:spcPct val="80000"/>
              </a:lnSpc>
              <a:spcBef>
                <a:spcPts val="1000"/>
              </a:spcBef>
              <a:spcAft>
                <a:spcPts val="0"/>
              </a:spcAft>
              <a:buClr>
                <a:schemeClr val="dk1"/>
              </a:buClr>
              <a:buSzPts val="2000"/>
              <a:buNone/>
            </a:pPr>
            <a:r>
              <a:t/>
            </a:r>
            <a:endParaRPr b="1" sz="2000">
              <a:solidFill>
                <a:srgbClr val="323F4F"/>
              </a:solidFill>
              <a:latin typeface="Arial"/>
              <a:ea typeface="Arial"/>
              <a:cs typeface="Arial"/>
              <a:sym typeface="Arial"/>
            </a:endParaRPr>
          </a:p>
          <a:p>
            <a:pPr indent="0" lvl="0" marL="0" rtl="0" algn="l">
              <a:lnSpc>
                <a:spcPct val="80000"/>
              </a:lnSpc>
              <a:spcBef>
                <a:spcPts val="1000"/>
              </a:spcBef>
              <a:spcAft>
                <a:spcPts val="0"/>
              </a:spcAft>
              <a:buClr>
                <a:schemeClr val="dk1"/>
              </a:buClr>
              <a:buSzPts val="2800"/>
              <a:buNone/>
            </a:pPr>
            <a:r>
              <a:t/>
            </a:r>
            <a:endParaRPr>
              <a:latin typeface="Arial"/>
              <a:ea typeface="Arial"/>
              <a:cs typeface="Arial"/>
              <a:sym typeface="Arial"/>
            </a:endParaRPr>
          </a:p>
        </p:txBody>
      </p:sp>
      <p:sp>
        <p:nvSpPr>
          <p:cNvPr id="444" name="Google Shape;444;p6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rgbClr val="000000"/>
                </a:solidFill>
                <a:latin typeface="Arial"/>
                <a:ea typeface="Arial"/>
                <a:cs typeface="Arial"/>
                <a:sym typeface="Arial"/>
              </a:rPr>
              <a:t>‹#›</a:t>
            </a:fld>
            <a:endParaRPr sz="120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67"/>
          <p:cNvSpPr txBox="1"/>
          <p:nvPr>
            <p:ph idx="1" type="body"/>
          </p:nvPr>
        </p:nvSpPr>
        <p:spPr>
          <a:xfrm>
            <a:off x="353960" y="1460091"/>
            <a:ext cx="8332839" cy="84496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The following words and terms are used in this subchapter and throughout the training.</a:t>
            </a:r>
            <a:endParaRPr b="1" i="1" sz="2400">
              <a:latin typeface="Arial"/>
              <a:ea typeface="Arial"/>
              <a:cs typeface="Arial"/>
              <a:sym typeface="Arial"/>
            </a:endParaRPr>
          </a:p>
        </p:txBody>
      </p:sp>
      <p:sp>
        <p:nvSpPr>
          <p:cNvPr id="452" name="Google Shape;452;p67"/>
          <p:cNvSpPr txBox="1"/>
          <p:nvPr>
            <p:ph type="title"/>
          </p:nvPr>
        </p:nvSpPr>
        <p:spPr>
          <a:xfrm>
            <a:off x="242451" y="459408"/>
            <a:ext cx="7896188"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200"/>
              <a:buFont typeface="Arial"/>
              <a:buNone/>
            </a:pPr>
            <a:r>
              <a:rPr b="1" lang="en-US" sz="3200">
                <a:solidFill>
                  <a:schemeClr val="lt1"/>
                </a:solidFill>
                <a:latin typeface="Arial"/>
                <a:ea typeface="Arial"/>
                <a:cs typeface="Arial"/>
                <a:sym typeface="Arial"/>
              </a:rPr>
              <a:t>Texas Administrative Code (TAC) </a:t>
            </a:r>
            <a:br>
              <a:rPr b="1" lang="en-US" sz="3200">
                <a:solidFill>
                  <a:schemeClr val="lt1"/>
                </a:solidFill>
                <a:latin typeface="Arial"/>
                <a:ea typeface="Arial"/>
                <a:cs typeface="Arial"/>
                <a:sym typeface="Arial"/>
              </a:rPr>
            </a:br>
            <a:r>
              <a:rPr b="1" lang="en-US" sz="3200">
                <a:solidFill>
                  <a:schemeClr val="lt1"/>
                </a:solidFill>
                <a:latin typeface="Arial"/>
                <a:ea typeface="Arial"/>
                <a:cs typeface="Arial"/>
                <a:sym typeface="Arial"/>
              </a:rPr>
              <a:t>Chapter 89 Terms, Subchapter BB</a:t>
            </a:r>
            <a:endParaRPr/>
          </a:p>
        </p:txBody>
      </p:sp>
      <p:sp>
        <p:nvSpPr>
          <p:cNvPr id="453" name="Google Shape;453;p6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454" name="Google Shape;454;p67"/>
          <p:cNvSpPr txBox="1"/>
          <p:nvPr/>
        </p:nvSpPr>
        <p:spPr>
          <a:xfrm>
            <a:off x="177730" y="2305051"/>
            <a:ext cx="8509069" cy="6093976"/>
          </a:xfrm>
          <a:prstGeom prst="rect">
            <a:avLst/>
          </a:prstGeom>
          <a:noFill/>
          <a:ln>
            <a:noFill/>
          </a:ln>
        </p:spPr>
        <p:txBody>
          <a:bodyPr anchorCtr="0" anchor="t" bIns="45700" lIns="91425" spcFirstLastPara="1" rIns="91425" wrap="square" tIns="45700">
            <a:noAutofit/>
          </a:bodyPr>
          <a:lstStyle/>
          <a:p>
            <a:pPr indent="-283464" lvl="1" marL="740664" marR="0" rtl="0" algn="l">
              <a:spcBef>
                <a:spcPts val="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Bilingual education allotment</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Certified English as a second language teacher</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Dual language immersion</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Dual-language instruction</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English as a second language program (ESL)</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English language proficiency standards (ELPS)</a:t>
            </a:r>
            <a:endParaRPr/>
          </a:p>
          <a:p>
            <a:pPr indent="-143764" lvl="1" marL="740664" marR="0" rtl="0" algn="l">
              <a:spcBef>
                <a:spcPts val="600"/>
              </a:spcBef>
              <a:spcAft>
                <a:spcPts val="0"/>
              </a:spcAft>
              <a:buClr>
                <a:schemeClr val="dk1"/>
              </a:buClr>
              <a:buSzPts val="2200"/>
              <a:buFont typeface="Arial"/>
              <a:buNone/>
            </a:pPr>
            <a:r>
              <a:t/>
            </a:r>
            <a:endParaRPr b="0" i="0" sz="2200" u="none" cap="none" strike="noStrike">
              <a:solidFill>
                <a:srgbClr val="323F4F"/>
              </a:solidFill>
              <a:latin typeface="Arial"/>
              <a:ea typeface="Arial"/>
              <a:cs typeface="Arial"/>
              <a:sym typeface="Arial"/>
            </a:endParaRPr>
          </a:p>
          <a:p>
            <a:pPr indent="-143764" lvl="1" marL="740664" marR="0" rtl="0" algn="l">
              <a:spcBef>
                <a:spcPts val="600"/>
              </a:spcBef>
              <a:spcAft>
                <a:spcPts val="0"/>
              </a:spcAft>
              <a:buClr>
                <a:schemeClr val="dk1"/>
              </a:buClr>
              <a:buSzPts val="2200"/>
              <a:buFont typeface="Arial"/>
              <a:buNone/>
            </a:pPr>
            <a:r>
              <a:t/>
            </a:r>
            <a:endParaRPr b="0" i="0" sz="2200" u="none" cap="none" strike="noStrike">
              <a:solidFill>
                <a:srgbClr val="323F4F"/>
              </a:solidFill>
              <a:latin typeface="Arial"/>
              <a:ea typeface="Arial"/>
              <a:cs typeface="Arial"/>
              <a:sym typeface="Arial"/>
            </a:endParaRPr>
          </a:p>
          <a:p>
            <a:pPr indent="0" lvl="1" marL="457200" marR="0" rtl="0" algn="l">
              <a:spcBef>
                <a:spcPts val="600"/>
              </a:spcBef>
              <a:spcAft>
                <a:spcPts val="0"/>
              </a:spcAft>
              <a:buNone/>
            </a:pPr>
            <a:r>
              <a:t/>
            </a:r>
            <a:endParaRPr b="0" i="0" sz="2200" u="none" cap="none" strike="noStrike">
              <a:solidFill>
                <a:srgbClr val="323F4F"/>
              </a:solidFill>
              <a:latin typeface="Arial"/>
              <a:ea typeface="Arial"/>
              <a:cs typeface="Arial"/>
              <a:sym typeface="Arial"/>
            </a:endParaRPr>
          </a:p>
          <a:p>
            <a:pPr indent="-143764" lvl="1" marL="740664" marR="0" rtl="0" algn="l">
              <a:spcBef>
                <a:spcPts val="600"/>
              </a:spcBef>
              <a:spcAft>
                <a:spcPts val="0"/>
              </a:spcAft>
              <a:buClr>
                <a:schemeClr val="dk1"/>
              </a:buClr>
              <a:buSzPts val="2200"/>
              <a:buFont typeface="Arial"/>
              <a:buNone/>
            </a:pPr>
            <a:r>
              <a:t/>
            </a:r>
            <a:endParaRPr b="0" i="0" sz="2200" u="none" cap="none" strike="noStrike">
              <a:solidFill>
                <a:srgbClr val="323F4F"/>
              </a:solidFill>
              <a:latin typeface="Arial"/>
              <a:ea typeface="Arial"/>
              <a:cs typeface="Arial"/>
              <a:sym typeface="Arial"/>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English learner</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Exit</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Reclassification</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School district (includes Charter schools and Districts of Innovation)</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Prekindergarten</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Alternative Language Program</a:t>
            </a:r>
            <a:endParaRPr/>
          </a:p>
          <a:p>
            <a:pPr indent="-283464" lvl="1" marL="740664" marR="0" rtl="0" algn="l">
              <a:spcBef>
                <a:spcPts val="600"/>
              </a:spcBef>
              <a:spcAft>
                <a:spcPts val="0"/>
              </a:spcAft>
              <a:buClr>
                <a:srgbClr val="323F4F"/>
              </a:buClr>
              <a:buSzPts val="2200"/>
              <a:buFont typeface="Arial"/>
              <a:buChar char="•"/>
            </a:pPr>
            <a:r>
              <a:rPr b="0" i="0" lang="en-US" sz="2200" u="none" cap="none" strike="noStrike">
                <a:solidFill>
                  <a:srgbClr val="323F4F"/>
                </a:solidFill>
                <a:latin typeface="Arial"/>
                <a:ea typeface="Arial"/>
                <a:cs typeface="Arial"/>
                <a:sym typeface="Arial"/>
              </a:rPr>
              <a:t>Parent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sp>
        <p:nvSpPr>
          <p:cNvPr id="461" name="Google Shape;461;p68"/>
          <p:cNvSpPr txBox="1"/>
          <p:nvPr>
            <p:ph type="title"/>
          </p:nvPr>
        </p:nvSpPr>
        <p:spPr>
          <a:xfrm>
            <a:off x="353961" y="459408"/>
            <a:ext cx="7896188"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Terminology</a:t>
            </a:r>
            <a:endParaRPr/>
          </a:p>
        </p:txBody>
      </p:sp>
      <p:sp>
        <p:nvSpPr>
          <p:cNvPr id="462" name="Google Shape;462;p6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463" name="Google Shape;463;p68"/>
          <p:cNvSpPr txBox="1"/>
          <p:nvPr>
            <p:ph idx="4294967295" type="body"/>
          </p:nvPr>
        </p:nvSpPr>
        <p:spPr>
          <a:xfrm>
            <a:off x="317896" y="1687516"/>
            <a:ext cx="3326862" cy="2113877"/>
          </a:xfrm>
          <a:prstGeom prst="rect">
            <a:avLst/>
          </a:prstGeom>
          <a:noFill/>
          <a:ln cap="flat" cmpd="sng" w="9525">
            <a:solidFill>
              <a:schemeClr val="accent5"/>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1800"/>
              <a:buNone/>
            </a:pPr>
            <a:r>
              <a:rPr b="1" lang="en-US" sz="1800">
                <a:solidFill>
                  <a:srgbClr val="323F4F"/>
                </a:solidFill>
                <a:latin typeface="Arial"/>
                <a:ea typeface="Arial"/>
                <a:cs typeface="Arial"/>
                <a:sym typeface="Arial"/>
              </a:rPr>
              <a:t>English learner (EL)</a:t>
            </a:r>
            <a:endParaRPr/>
          </a:p>
          <a:p>
            <a:pPr indent="0" lvl="0" marL="0" rtl="0" algn="l">
              <a:lnSpc>
                <a:spcPct val="90000"/>
              </a:lnSpc>
              <a:spcBef>
                <a:spcPts val="1000"/>
              </a:spcBef>
              <a:spcAft>
                <a:spcPts val="0"/>
              </a:spcAft>
              <a:buClr>
                <a:srgbClr val="002060"/>
              </a:buClr>
              <a:buSzPts val="1600"/>
              <a:buNone/>
            </a:pPr>
            <a:r>
              <a:rPr lang="en-US" sz="1600">
                <a:solidFill>
                  <a:srgbClr val="002060"/>
                </a:solidFill>
                <a:latin typeface="Arial"/>
                <a:ea typeface="Arial"/>
                <a:cs typeface="Arial"/>
                <a:sym typeface="Arial"/>
              </a:rPr>
              <a:t>A student who is in the process of acquiring English and has another language as the student’s primary language</a:t>
            </a:r>
            <a:r>
              <a:rPr b="1" lang="en-US" sz="1600">
                <a:solidFill>
                  <a:srgbClr val="002060"/>
                </a:solidFill>
                <a:latin typeface="Arial"/>
                <a:ea typeface="Arial"/>
                <a:cs typeface="Arial"/>
                <a:sym typeface="Arial"/>
              </a:rPr>
              <a:t> </a:t>
            </a:r>
            <a:r>
              <a:rPr lang="en-US" sz="1600">
                <a:solidFill>
                  <a:srgbClr val="002060"/>
                </a:solidFill>
                <a:latin typeface="Arial"/>
                <a:ea typeface="Arial"/>
                <a:cs typeface="Arial"/>
                <a:sym typeface="Arial"/>
              </a:rPr>
              <a:t>or home language; synonymous with English language learner (ELL) and limited English proficient (LEP)</a:t>
            </a:r>
            <a:endParaRPr/>
          </a:p>
        </p:txBody>
      </p:sp>
      <p:sp>
        <p:nvSpPr>
          <p:cNvPr id="464" name="Google Shape;464;p68"/>
          <p:cNvSpPr txBox="1"/>
          <p:nvPr>
            <p:ph idx="4294967295" type="body"/>
          </p:nvPr>
        </p:nvSpPr>
        <p:spPr>
          <a:xfrm>
            <a:off x="3715646" y="1692536"/>
            <a:ext cx="3277558" cy="2113877"/>
          </a:xfrm>
          <a:prstGeom prst="rect">
            <a:avLst/>
          </a:prstGeom>
          <a:noFill/>
          <a:ln cap="flat" cmpd="sng" w="9525">
            <a:solidFill>
              <a:schemeClr val="accent5"/>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1800"/>
              <a:buNone/>
            </a:pPr>
            <a:r>
              <a:rPr b="1" lang="en-US" sz="1800">
                <a:solidFill>
                  <a:srgbClr val="323F4F"/>
                </a:solidFill>
                <a:latin typeface="Arial"/>
                <a:ea typeface="Arial"/>
                <a:cs typeface="Arial"/>
                <a:sym typeface="Arial"/>
              </a:rPr>
              <a:t>Reclassification</a:t>
            </a:r>
            <a:endParaRPr/>
          </a:p>
          <a:p>
            <a:pPr indent="0" lvl="0" marL="0" rtl="0" algn="l">
              <a:lnSpc>
                <a:spcPct val="90000"/>
              </a:lnSpc>
              <a:spcBef>
                <a:spcPts val="1000"/>
              </a:spcBef>
              <a:spcAft>
                <a:spcPts val="0"/>
              </a:spcAft>
              <a:buClr>
                <a:srgbClr val="002060"/>
              </a:buClr>
              <a:buSzPts val="1600"/>
              <a:buNone/>
            </a:pPr>
            <a:r>
              <a:rPr lang="en-US" sz="1600">
                <a:solidFill>
                  <a:srgbClr val="002060"/>
                </a:solidFill>
                <a:latin typeface="Arial"/>
                <a:ea typeface="Arial"/>
                <a:cs typeface="Arial"/>
                <a:sym typeface="Arial"/>
              </a:rPr>
              <a:t>The process by which the language proficiency assessment committee (LPAC) determines that an English learner has met the appropriate criteria to be classified a English proficient, non-LEP.</a:t>
            </a:r>
            <a:endParaRPr/>
          </a:p>
        </p:txBody>
      </p:sp>
      <p:sp>
        <p:nvSpPr>
          <p:cNvPr id="465" name="Google Shape;465;p68"/>
          <p:cNvSpPr txBox="1"/>
          <p:nvPr>
            <p:ph idx="4294967295" type="body"/>
          </p:nvPr>
        </p:nvSpPr>
        <p:spPr>
          <a:xfrm>
            <a:off x="317896" y="4108327"/>
            <a:ext cx="3326861" cy="2113878"/>
          </a:xfrm>
          <a:prstGeom prst="rect">
            <a:avLst/>
          </a:prstGeom>
          <a:noFill/>
          <a:ln cap="flat" cmpd="sng" w="9525">
            <a:solidFill>
              <a:schemeClr val="accent5"/>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1800"/>
              <a:buNone/>
            </a:pPr>
            <a:r>
              <a:rPr b="1" lang="en-US" sz="1800">
                <a:solidFill>
                  <a:srgbClr val="323F4F"/>
                </a:solidFill>
                <a:latin typeface="Arial"/>
                <a:ea typeface="Arial"/>
                <a:cs typeface="Arial"/>
                <a:sym typeface="Arial"/>
              </a:rPr>
              <a:t>English proficient (EP)</a:t>
            </a:r>
            <a:endParaRPr/>
          </a:p>
          <a:p>
            <a:pPr indent="0" lvl="0" marL="0" rtl="0" algn="l">
              <a:lnSpc>
                <a:spcPct val="90000"/>
              </a:lnSpc>
              <a:spcBef>
                <a:spcPts val="1000"/>
              </a:spcBef>
              <a:spcAft>
                <a:spcPts val="0"/>
              </a:spcAft>
              <a:buClr>
                <a:srgbClr val="323F4F"/>
              </a:buClr>
              <a:buSzPts val="1600"/>
              <a:buNone/>
            </a:pPr>
            <a:r>
              <a:rPr lang="en-US" sz="1600">
                <a:solidFill>
                  <a:srgbClr val="323F4F"/>
                </a:solidFill>
                <a:latin typeface="Arial"/>
                <a:ea typeface="Arial"/>
                <a:cs typeface="Arial"/>
                <a:sym typeface="Arial"/>
              </a:rPr>
              <a:t>A student who has met reclassification criteria and is no longer identified as an English learner; synonymous with non-EL, non-ELL, and non-LEP.    </a:t>
            </a:r>
            <a:r>
              <a:rPr i="1" lang="en-US" sz="1600">
                <a:solidFill>
                  <a:srgbClr val="323F4F"/>
                </a:solidFill>
                <a:latin typeface="Arial"/>
                <a:ea typeface="Arial"/>
                <a:cs typeface="Arial"/>
                <a:sym typeface="Arial"/>
              </a:rPr>
              <a:t>EP also means a student who has never been identified as an English learner. </a:t>
            </a:r>
            <a:endParaRPr/>
          </a:p>
        </p:txBody>
      </p:sp>
      <p:sp>
        <p:nvSpPr>
          <p:cNvPr id="466" name="Google Shape;466;p68"/>
          <p:cNvSpPr txBox="1"/>
          <p:nvPr>
            <p:ph idx="4294967295" type="body"/>
          </p:nvPr>
        </p:nvSpPr>
        <p:spPr>
          <a:xfrm>
            <a:off x="3715646" y="4108326"/>
            <a:ext cx="3277558" cy="2113877"/>
          </a:xfrm>
          <a:prstGeom prst="rect">
            <a:avLst/>
          </a:prstGeom>
          <a:noFill/>
          <a:ln cap="flat" cmpd="sng" w="9525">
            <a:solidFill>
              <a:schemeClr val="accent5"/>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1800"/>
              <a:buNone/>
            </a:pPr>
            <a:r>
              <a:rPr b="1" lang="en-US" sz="1800">
                <a:solidFill>
                  <a:srgbClr val="323F4F"/>
                </a:solidFill>
                <a:latin typeface="Arial"/>
                <a:ea typeface="Arial"/>
                <a:cs typeface="Arial"/>
                <a:sym typeface="Arial"/>
              </a:rPr>
              <a:t>Exit</a:t>
            </a:r>
            <a:endParaRPr/>
          </a:p>
          <a:p>
            <a:pPr indent="0" lvl="0" marL="0" rtl="0" algn="l">
              <a:lnSpc>
                <a:spcPct val="90000"/>
              </a:lnSpc>
              <a:spcBef>
                <a:spcPts val="1000"/>
              </a:spcBef>
              <a:spcAft>
                <a:spcPts val="0"/>
              </a:spcAft>
              <a:buClr>
                <a:srgbClr val="323F4F"/>
              </a:buClr>
              <a:buSzPts val="1600"/>
              <a:buNone/>
            </a:pPr>
            <a:r>
              <a:rPr lang="en-US" sz="1600">
                <a:solidFill>
                  <a:srgbClr val="323F4F"/>
                </a:solidFill>
                <a:latin typeface="Arial"/>
                <a:ea typeface="Arial"/>
                <a:cs typeface="Arial"/>
                <a:sym typeface="Arial"/>
              </a:rPr>
              <a:t>The point at which an English learner has met reclassification criteria and no longer requires bilingual or English as a second language (ESL) program services; student exits with parent or guardian approval</a:t>
            </a:r>
            <a:endParaRPr/>
          </a:p>
        </p:txBody>
      </p:sp>
      <p:pic>
        <p:nvPicPr>
          <p:cNvPr id="467" name="Google Shape;467;p68"/>
          <p:cNvPicPr preferRelativeResize="0"/>
          <p:nvPr>
            <p:ph idx="4294967295" type="body"/>
          </p:nvPr>
        </p:nvPicPr>
        <p:blipFill rotWithShape="1">
          <a:blip r:embed="rId3">
            <a:alphaModFix/>
          </a:blip>
          <a:srcRect b="0" l="0" r="0" t="0"/>
          <a:stretch/>
        </p:blipFill>
        <p:spPr>
          <a:xfrm>
            <a:off x="7064092" y="2862706"/>
            <a:ext cx="1765921" cy="158472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3" name="Shape 473"/>
        <p:cNvGrpSpPr/>
        <p:nvPr/>
      </p:nvGrpSpPr>
      <p:grpSpPr>
        <a:xfrm>
          <a:off x="0" y="0"/>
          <a:ext cx="0" cy="0"/>
          <a:chOff x="0" y="0"/>
          <a:chExt cx="0" cy="0"/>
        </a:xfrm>
      </p:grpSpPr>
      <p:sp>
        <p:nvSpPr>
          <p:cNvPr id="474" name="Google Shape;474;p69"/>
          <p:cNvSpPr txBox="1"/>
          <p:nvPr>
            <p:ph type="title"/>
          </p:nvPr>
        </p:nvSpPr>
        <p:spPr>
          <a:xfrm>
            <a:off x="218114" y="2519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Analogy of Key Terms</a:t>
            </a:r>
            <a:endParaRPr/>
          </a:p>
        </p:txBody>
      </p:sp>
      <p:graphicFrame>
        <p:nvGraphicFramePr>
          <p:cNvPr id="475" name="Google Shape;475;p69"/>
          <p:cNvGraphicFramePr/>
          <p:nvPr/>
        </p:nvGraphicFramePr>
        <p:xfrm>
          <a:off x="628650" y="2226469"/>
          <a:ext cx="3000000" cy="3000000"/>
        </p:xfrm>
        <a:graphic>
          <a:graphicData uri="http://schemas.openxmlformats.org/drawingml/2006/table">
            <a:tbl>
              <a:tblPr bandRow="1" firstRow="1">
                <a:noFill/>
                <a:tableStyleId>{410A6B5E-F89D-418E-B064-B9BE5972165F}</a:tableStyleId>
              </a:tblPr>
              <a:tblGrid>
                <a:gridCol w="3939150"/>
                <a:gridCol w="3947550"/>
              </a:tblGrid>
              <a:tr h="1548950">
                <a:tc>
                  <a:txBody>
                    <a:bodyPr/>
                    <a:lstStyle/>
                    <a:p>
                      <a:pPr indent="0" lvl="0" marL="0" marR="0" rtl="0" algn="ctr">
                        <a:spcBef>
                          <a:spcPts val="0"/>
                        </a:spcBef>
                        <a:spcAft>
                          <a:spcPts val="0"/>
                        </a:spcAft>
                        <a:buNone/>
                      </a:pPr>
                      <a:r>
                        <a:rPr b="1" lang="en-US" sz="4500" u="none" cap="none" strike="noStrike"/>
                        <a:t>Identification</a:t>
                      </a:r>
                      <a:endParaRPr/>
                    </a:p>
                    <a:p>
                      <a:pPr indent="0" lvl="0" marL="0" marR="0" rtl="0" algn="ctr">
                        <a:spcBef>
                          <a:spcPts val="0"/>
                        </a:spcBef>
                        <a:spcAft>
                          <a:spcPts val="0"/>
                        </a:spcAft>
                        <a:buNone/>
                      </a:pPr>
                      <a:r>
                        <a:rPr b="0" lang="en-US" sz="1400" u="none" cap="none" strike="noStrike"/>
                        <a:t>is to</a:t>
                      </a:r>
                      <a:endParaRPr/>
                    </a:p>
                  </a:txBody>
                  <a:tcPr marT="34300" marB="34300" marR="68575" marL="68575" anchor="b">
                    <a:lnR cap="flat" cmpd="sng" w="76200">
                      <a:solidFill>
                        <a:schemeClr val="lt1"/>
                      </a:solidFill>
                      <a:prstDash val="solid"/>
                      <a:round/>
                      <a:headEnd len="sm" w="sm" type="none"/>
                      <a:tailEnd len="sm" w="sm" type="none"/>
                    </a:lnR>
                    <a:lnB cap="flat" cmpd="sng" w="57150">
                      <a:solidFill>
                        <a:srgbClr val="323F4F"/>
                      </a:solidFill>
                      <a:prstDash val="solid"/>
                      <a:round/>
                      <a:headEnd len="sm" w="sm" type="none"/>
                      <a:tailEnd len="sm" w="sm" type="none"/>
                    </a:lnB>
                    <a:solidFill>
                      <a:srgbClr val="3788C9"/>
                    </a:solidFill>
                  </a:tcPr>
                </a:tc>
                <a:tc>
                  <a:txBody>
                    <a:bodyPr/>
                    <a:lstStyle/>
                    <a:p>
                      <a:pPr indent="0" lvl="0" marL="0" marR="0" rtl="0" algn="ctr">
                        <a:spcBef>
                          <a:spcPts val="0"/>
                        </a:spcBef>
                        <a:spcAft>
                          <a:spcPts val="0"/>
                        </a:spcAft>
                        <a:buNone/>
                      </a:pPr>
                      <a:r>
                        <a:rPr b="1" lang="en-US" sz="4500" u="none" cap="none" strike="noStrike"/>
                        <a:t>Placement</a:t>
                      </a:r>
                      <a:endParaRPr/>
                    </a:p>
                    <a:p>
                      <a:pPr indent="0" lvl="0" marL="0" marR="0" rtl="0" algn="ctr">
                        <a:spcBef>
                          <a:spcPts val="0"/>
                        </a:spcBef>
                        <a:spcAft>
                          <a:spcPts val="0"/>
                        </a:spcAft>
                        <a:buNone/>
                      </a:pPr>
                      <a:r>
                        <a:rPr b="1" lang="en-US" sz="1400" u="none" cap="none" strike="noStrike"/>
                        <a:t>is to</a:t>
                      </a:r>
                      <a:endParaRPr/>
                    </a:p>
                  </a:txBody>
                  <a:tcPr marT="34300" marB="34300" marR="68575" marL="68575" anchor="b">
                    <a:lnL cap="flat" cmpd="sng" w="76200">
                      <a:solidFill>
                        <a:schemeClr val="lt1"/>
                      </a:solidFill>
                      <a:prstDash val="solid"/>
                      <a:round/>
                      <a:headEnd len="sm" w="sm" type="none"/>
                      <a:tailEnd len="sm" w="sm" type="none"/>
                    </a:lnL>
                    <a:lnB cap="flat" cmpd="sng" w="57150">
                      <a:solidFill>
                        <a:srgbClr val="323F4F"/>
                      </a:solidFill>
                      <a:prstDash val="solid"/>
                      <a:round/>
                      <a:headEnd len="sm" w="sm" type="none"/>
                      <a:tailEnd len="sm" w="sm" type="none"/>
                    </a:lnB>
                    <a:solidFill>
                      <a:srgbClr val="FF8232"/>
                    </a:solidFill>
                  </a:tcPr>
                </a:tc>
              </a:tr>
              <a:tr h="1548950">
                <a:tc>
                  <a:txBody>
                    <a:bodyPr/>
                    <a:lstStyle/>
                    <a:p>
                      <a:pPr indent="0" lvl="0" marL="0" marR="0" rtl="0" algn="ctr">
                        <a:spcBef>
                          <a:spcPts val="0"/>
                        </a:spcBef>
                        <a:spcAft>
                          <a:spcPts val="0"/>
                        </a:spcAft>
                        <a:buNone/>
                      </a:pPr>
                      <a:r>
                        <a:rPr b="1" lang="en-US" sz="4500" u="none" cap="none" strike="noStrike">
                          <a:solidFill>
                            <a:srgbClr val="323F4F"/>
                          </a:solidFill>
                        </a:rPr>
                        <a:t>Reclassification</a:t>
                      </a:r>
                      <a:endParaRPr/>
                    </a:p>
                  </a:txBody>
                  <a:tcPr marT="34300" marB="34300" marR="68575" marL="68575">
                    <a:lnR cap="flat" cmpd="sng" w="76200">
                      <a:solidFill>
                        <a:schemeClr val="lt1"/>
                      </a:solidFill>
                      <a:prstDash val="solid"/>
                      <a:round/>
                      <a:headEnd len="sm" w="sm" type="none"/>
                      <a:tailEnd len="sm" w="sm" type="none"/>
                    </a:lnR>
                    <a:lnT cap="flat" cmpd="sng" w="57150">
                      <a:solidFill>
                        <a:srgbClr val="323F4F"/>
                      </a:solidFill>
                      <a:prstDash val="solid"/>
                      <a:round/>
                      <a:headEnd len="sm" w="sm" type="none"/>
                      <a:tailEnd len="sm" w="sm" type="none"/>
                    </a:lnT>
                    <a:solidFill>
                      <a:srgbClr val="B3C6E7"/>
                    </a:solidFill>
                  </a:tcPr>
                </a:tc>
                <a:tc>
                  <a:txBody>
                    <a:bodyPr/>
                    <a:lstStyle/>
                    <a:p>
                      <a:pPr indent="0" lvl="0" marL="0" marR="0" rtl="0" algn="ctr">
                        <a:spcBef>
                          <a:spcPts val="0"/>
                        </a:spcBef>
                        <a:spcAft>
                          <a:spcPts val="0"/>
                        </a:spcAft>
                        <a:buNone/>
                      </a:pPr>
                      <a:r>
                        <a:rPr b="1" lang="en-US" sz="4500" u="none" cap="none" strike="noStrike">
                          <a:solidFill>
                            <a:srgbClr val="323F4F"/>
                          </a:solidFill>
                        </a:rPr>
                        <a:t>Exit</a:t>
                      </a:r>
                      <a:endParaRPr/>
                    </a:p>
                  </a:txBody>
                  <a:tcPr marT="34300" marB="34300" marR="68575" marL="68575">
                    <a:lnL cap="flat" cmpd="sng" w="76200">
                      <a:solidFill>
                        <a:schemeClr val="lt1"/>
                      </a:solidFill>
                      <a:prstDash val="solid"/>
                      <a:round/>
                      <a:headEnd len="sm" w="sm" type="none"/>
                      <a:tailEnd len="sm" w="sm" type="none"/>
                    </a:lnL>
                    <a:lnT cap="flat" cmpd="sng" w="57150">
                      <a:solidFill>
                        <a:srgbClr val="323F4F"/>
                      </a:solidFill>
                      <a:prstDash val="solid"/>
                      <a:round/>
                      <a:headEnd len="sm" w="sm" type="none"/>
                      <a:tailEnd len="sm" w="sm" type="none"/>
                    </a:lnT>
                    <a:solidFill>
                      <a:srgbClr val="C4E0B2"/>
                    </a:solidFill>
                  </a:tcPr>
                </a:tc>
              </a:tr>
            </a:tbl>
          </a:graphicData>
        </a:graphic>
      </p:graphicFrame>
      <p:sp>
        <p:nvSpPr>
          <p:cNvPr id="476" name="Google Shape;476;p69"/>
          <p:cNvSpPr/>
          <p:nvPr/>
        </p:nvSpPr>
        <p:spPr>
          <a:xfrm>
            <a:off x="4391637" y="3650785"/>
            <a:ext cx="383796" cy="270545"/>
          </a:xfrm>
          <a:prstGeom prst="flowChartAlternateProcess">
            <a:avLst/>
          </a:prstGeom>
          <a:solidFill>
            <a:schemeClr val="lt1"/>
          </a:solidFill>
          <a:ln cap="flat" cmpd="sng" w="12700">
            <a:solidFill>
              <a:srgbClr val="323F4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50"/>
              <a:buFont typeface="Calibri"/>
              <a:buNone/>
            </a:pPr>
            <a:r>
              <a:rPr b="0" i="0" lang="en-US" sz="1350" u="none" cap="none" strike="noStrike">
                <a:solidFill>
                  <a:srgbClr val="000000"/>
                </a:solidFill>
                <a:latin typeface="Calibri"/>
                <a:ea typeface="Calibri"/>
                <a:cs typeface="Calibri"/>
                <a:sym typeface="Calibri"/>
              </a:rPr>
              <a:t>as</a:t>
            </a:r>
            <a:endParaRPr/>
          </a:p>
        </p:txBody>
      </p:sp>
      <p:sp>
        <p:nvSpPr>
          <p:cNvPr id="477" name="Google Shape;477;p69"/>
          <p:cNvSpPr/>
          <p:nvPr/>
        </p:nvSpPr>
        <p:spPr>
          <a:xfrm>
            <a:off x="218114" y="3207216"/>
            <a:ext cx="245378" cy="1157681"/>
          </a:xfrm>
          <a:prstGeom prst="upDownArrow">
            <a:avLst>
              <a:gd fmla="val 50000" name="adj1"/>
              <a:gd fmla="val 50000" name="adj2"/>
            </a:avLst>
          </a:prstGeom>
          <a:solidFill>
            <a:srgbClr val="1F6CB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350"/>
              <a:buFont typeface="Calibri"/>
              <a:buNone/>
            </a:pPr>
            <a:r>
              <a:t/>
            </a:r>
            <a:endParaRPr b="0" i="0" sz="1350" u="none" cap="none" strike="noStrike">
              <a:solidFill>
                <a:srgbClr val="FFFFFF"/>
              </a:solidFill>
              <a:latin typeface="Calibri"/>
              <a:ea typeface="Calibri"/>
              <a:cs typeface="Calibri"/>
              <a:sym typeface="Calibri"/>
            </a:endParaRPr>
          </a:p>
        </p:txBody>
      </p:sp>
      <p:sp>
        <p:nvSpPr>
          <p:cNvPr id="478" name="Google Shape;478;p69"/>
          <p:cNvSpPr/>
          <p:nvPr/>
        </p:nvSpPr>
        <p:spPr>
          <a:xfrm>
            <a:off x="8680508" y="3196588"/>
            <a:ext cx="245378" cy="1157681"/>
          </a:xfrm>
          <a:prstGeom prst="upDownArrow">
            <a:avLst>
              <a:gd fmla="val 50000" name="adj1"/>
              <a:gd fmla="val 50000" name="adj2"/>
            </a:avLst>
          </a:prstGeom>
          <a:solidFill>
            <a:srgbClr val="FF823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350"/>
              <a:buFont typeface="Calibri"/>
              <a:buNone/>
            </a:pPr>
            <a:r>
              <a:t/>
            </a:r>
            <a:endParaRPr b="0" i="0" sz="1350" u="none" cap="none" strike="noStrike">
              <a:solidFill>
                <a:srgbClr val="FFFFFF"/>
              </a:solidFill>
              <a:latin typeface="Calibri"/>
              <a:ea typeface="Calibri"/>
              <a:cs typeface="Calibri"/>
              <a:sym typeface="Calibri"/>
            </a:endParaRPr>
          </a:p>
        </p:txBody>
      </p:sp>
      <p:sp>
        <p:nvSpPr>
          <p:cNvPr id="479" name="Google Shape;479;p6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7</a:t>
            </a:r>
            <a:endParaRPr>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5" name="Shape 485"/>
        <p:cNvGrpSpPr/>
        <p:nvPr/>
      </p:nvGrpSpPr>
      <p:grpSpPr>
        <a:xfrm>
          <a:off x="0" y="0"/>
          <a:ext cx="0" cy="0"/>
          <a:chOff x="0" y="0"/>
          <a:chExt cx="0" cy="0"/>
        </a:xfrm>
      </p:grpSpPr>
      <p:sp>
        <p:nvSpPr>
          <p:cNvPr id="486" name="Google Shape;486;p70"/>
          <p:cNvSpPr txBox="1"/>
          <p:nvPr>
            <p:ph idx="1" type="body"/>
          </p:nvPr>
        </p:nvSpPr>
        <p:spPr>
          <a:xfrm>
            <a:off x="353962" y="1474839"/>
            <a:ext cx="8332838" cy="4490534"/>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000"/>
              <a:buNone/>
            </a:pPr>
            <a:r>
              <a:rPr lang="en-US" sz="2000">
                <a:solidFill>
                  <a:srgbClr val="323F4F"/>
                </a:solidFill>
                <a:latin typeface="Arial"/>
                <a:ea typeface="Arial"/>
                <a:cs typeface="Arial"/>
                <a:sym typeface="Arial"/>
              </a:rPr>
              <a:t>To ensure equal educational opportunity, as required in the Texas Education Code (TEC), §1.002(a) and TEC 29.051, TAC Chapter 89 Subchapter BB 1201(a), policy states a school district shall:</a:t>
            </a:r>
            <a:endParaRPr/>
          </a:p>
          <a:p>
            <a:pPr indent="0" lvl="0" marL="0" rtl="0" algn="l">
              <a:lnSpc>
                <a:spcPct val="90000"/>
              </a:lnSpc>
              <a:spcBef>
                <a:spcPts val="1200"/>
              </a:spcBef>
              <a:spcAft>
                <a:spcPts val="0"/>
              </a:spcAft>
              <a:buClr>
                <a:srgbClr val="323F4F"/>
              </a:buClr>
              <a:buSzPts val="2000"/>
              <a:buNone/>
            </a:pPr>
            <a:r>
              <a:rPr lang="en-US" sz="2000">
                <a:solidFill>
                  <a:srgbClr val="323F4F"/>
                </a:solidFill>
                <a:latin typeface="Arial"/>
                <a:ea typeface="Arial"/>
                <a:cs typeface="Arial"/>
                <a:sym typeface="Arial"/>
              </a:rPr>
              <a:t>(1) identify English learners based on criteria established by the </a:t>
            </a:r>
            <a:br>
              <a:rPr lang="en-US" sz="2000">
                <a:solidFill>
                  <a:srgbClr val="323F4F"/>
                </a:solidFill>
                <a:latin typeface="Arial"/>
                <a:ea typeface="Arial"/>
                <a:cs typeface="Arial"/>
                <a:sym typeface="Arial"/>
              </a:rPr>
            </a:br>
            <a:r>
              <a:rPr lang="en-US" sz="2000">
                <a:solidFill>
                  <a:srgbClr val="323F4F"/>
                </a:solidFill>
                <a:latin typeface="Arial"/>
                <a:ea typeface="Arial"/>
                <a:cs typeface="Arial"/>
                <a:sym typeface="Arial"/>
              </a:rPr>
              <a:t>     state;</a:t>
            </a:r>
            <a:endParaRPr/>
          </a:p>
          <a:p>
            <a:pPr indent="0" lvl="0" marL="0" rtl="0" algn="l">
              <a:lnSpc>
                <a:spcPct val="90000"/>
              </a:lnSpc>
              <a:spcBef>
                <a:spcPts val="1200"/>
              </a:spcBef>
              <a:spcAft>
                <a:spcPts val="0"/>
              </a:spcAft>
              <a:buClr>
                <a:srgbClr val="323F4F"/>
              </a:buClr>
              <a:buSzPts val="2000"/>
              <a:buNone/>
            </a:pPr>
            <a:r>
              <a:rPr lang="en-US" sz="2000">
                <a:solidFill>
                  <a:srgbClr val="323F4F"/>
                </a:solidFill>
                <a:latin typeface="Arial"/>
                <a:ea typeface="Arial"/>
                <a:cs typeface="Arial"/>
                <a:sym typeface="Arial"/>
              </a:rPr>
              <a:t>(2) provide bilingual education and ESL programs, as integral </a:t>
            </a:r>
            <a:br>
              <a:rPr lang="en-US" sz="2000">
                <a:solidFill>
                  <a:srgbClr val="323F4F"/>
                </a:solidFill>
                <a:latin typeface="Arial"/>
                <a:ea typeface="Arial"/>
                <a:cs typeface="Arial"/>
                <a:sym typeface="Arial"/>
              </a:rPr>
            </a:br>
            <a:r>
              <a:rPr lang="en-US" sz="2000">
                <a:solidFill>
                  <a:srgbClr val="323F4F"/>
                </a:solidFill>
                <a:latin typeface="Arial"/>
                <a:ea typeface="Arial"/>
                <a:cs typeface="Arial"/>
                <a:sym typeface="Arial"/>
              </a:rPr>
              <a:t>     parts of the general program as described in the TEC, §4.002;</a:t>
            </a:r>
            <a:endParaRPr/>
          </a:p>
          <a:p>
            <a:pPr indent="0" lvl="0" marL="0" rtl="0" algn="l">
              <a:lnSpc>
                <a:spcPct val="90000"/>
              </a:lnSpc>
              <a:spcBef>
                <a:spcPts val="1200"/>
              </a:spcBef>
              <a:spcAft>
                <a:spcPts val="0"/>
              </a:spcAft>
              <a:buClr>
                <a:srgbClr val="323F4F"/>
              </a:buClr>
              <a:buSzPts val="2000"/>
              <a:buNone/>
            </a:pPr>
            <a:r>
              <a:rPr lang="en-US" sz="2000">
                <a:solidFill>
                  <a:srgbClr val="323F4F"/>
                </a:solidFill>
                <a:latin typeface="Arial"/>
                <a:ea typeface="Arial"/>
                <a:cs typeface="Arial"/>
                <a:sym typeface="Arial"/>
              </a:rPr>
              <a:t>(3) seek appropriately certified teaching personnel to ensure that </a:t>
            </a:r>
            <a:br>
              <a:rPr lang="en-US" sz="2000">
                <a:solidFill>
                  <a:srgbClr val="323F4F"/>
                </a:solidFill>
                <a:latin typeface="Arial"/>
                <a:ea typeface="Arial"/>
                <a:cs typeface="Arial"/>
                <a:sym typeface="Arial"/>
              </a:rPr>
            </a:br>
            <a:r>
              <a:rPr lang="en-US" sz="2000">
                <a:solidFill>
                  <a:srgbClr val="323F4F"/>
                </a:solidFill>
                <a:latin typeface="Arial"/>
                <a:ea typeface="Arial"/>
                <a:cs typeface="Arial"/>
                <a:sym typeface="Arial"/>
              </a:rPr>
              <a:t>     English learners are afforded full opportunity to master the </a:t>
            </a:r>
            <a:br>
              <a:rPr lang="en-US" sz="2000">
                <a:solidFill>
                  <a:srgbClr val="323F4F"/>
                </a:solidFill>
                <a:latin typeface="Arial"/>
                <a:ea typeface="Arial"/>
                <a:cs typeface="Arial"/>
                <a:sym typeface="Arial"/>
              </a:rPr>
            </a:br>
            <a:r>
              <a:rPr lang="en-US" sz="2000">
                <a:solidFill>
                  <a:srgbClr val="323F4F"/>
                </a:solidFill>
                <a:latin typeface="Arial"/>
                <a:ea typeface="Arial"/>
                <a:cs typeface="Arial"/>
                <a:sym typeface="Arial"/>
              </a:rPr>
              <a:t>     essential knowledge and skills required by the state; and</a:t>
            </a:r>
            <a:endParaRPr/>
          </a:p>
          <a:p>
            <a:pPr indent="0" lvl="0" marL="0" rtl="0" algn="l">
              <a:lnSpc>
                <a:spcPct val="90000"/>
              </a:lnSpc>
              <a:spcBef>
                <a:spcPts val="1200"/>
              </a:spcBef>
              <a:spcAft>
                <a:spcPts val="0"/>
              </a:spcAft>
              <a:buClr>
                <a:srgbClr val="323F4F"/>
              </a:buClr>
              <a:buSzPts val="2000"/>
              <a:buNone/>
            </a:pPr>
            <a:r>
              <a:rPr lang="en-US" sz="2000">
                <a:solidFill>
                  <a:srgbClr val="323F4F"/>
                </a:solidFill>
                <a:latin typeface="Arial"/>
                <a:ea typeface="Arial"/>
                <a:cs typeface="Arial"/>
                <a:sym typeface="Arial"/>
              </a:rPr>
              <a:t>(4) assess achievement for essential knowledge and skills in </a:t>
            </a:r>
            <a:br>
              <a:rPr lang="en-US" sz="2000">
                <a:solidFill>
                  <a:srgbClr val="323F4F"/>
                </a:solidFill>
                <a:latin typeface="Arial"/>
                <a:ea typeface="Arial"/>
                <a:cs typeface="Arial"/>
                <a:sym typeface="Arial"/>
              </a:rPr>
            </a:br>
            <a:r>
              <a:rPr lang="en-US" sz="2000">
                <a:solidFill>
                  <a:srgbClr val="323F4F"/>
                </a:solidFill>
                <a:latin typeface="Arial"/>
                <a:ea typeface="Arial"/>
                <a:cs typeface="Arial"/>
                <a:sym typeface="Arial"/>
              </a:rPr>
              <a:t>     accordance with the TEC, Chapter 29, to ensure accountability      </a:t>
            </a:r>
            <a:br>
              <a:rPr lang="en-US" sz="2000">
                <a:solidFill>
                  <a:srgbClr val="323F4F"/>
                </a:solidFill>
                <a:latin typeface="Arial"/>
                <a:ea typeface="Arial"/>
                <a:cs typeface="Arial"/>
                <a:sym typeface="Arial"/>
              </a:rPr>
            </a:br>
            <a:r>
              <a:rPr lang="en-US" sz="2000">
                <a:solidFill>
                  <a:srgbClr val="323F4F"/>
                </a:solidFill>
                <a:latin typeface="Arial"/>
                <a:ea typeface="Arial"/>
                <a:cs typeface="Arial"/>
                <a:sym typeface="Arial"/>
              </a:rPr>
              <a:t>     for English learners and the schools that serve them.</a:t>
            </a:r>
            <a:endParaRPr/>
          </a:p>
          <a:p>
            <a:pPr indent="-50800" lvl="0" marL="228600" rtl="0" algn="l">
              <a:lnSpc>
                <a:spcPct val="90000"/>
              </a:lnSpc>
              <a:spcBef>
                <a:spcPts val="2200"/>
              </a:spcBef>
              <a:spcAft>
                <a:spcPts val="0"/>
              </a:spcAft>
              <a:buClr>
                <a:schemeClr val="dk1"/>
              </a:buClr>
              <a:buSzPts val="2800"/>
              <a:buNone/>
            </a:pPr>
            <a:r>
              <a:t/>
            </a:r>
            <a:endParaRPr/>
          </a:p>
        </p:txBody>
      </p:sp>
      <p:sp>
        <p:nvSpPr>
          <p:cNvPr id="487" name="Google Shape;487;p70"/>
          <p:cNvSpPr txBox="1"/>
          <p:nvPr>
            <p:ph type="title"/>
          </p:nvPr>
        </p:nvSpPr>
        <p:spPr>
          <a:xfrm>
            <a:off x="220149" y="472747"/>
            <a:ext cx="789618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Equal Educational Opportunity</a:t>
            </a:r>
            <a:endParaRPr b="1" sz="3600">
              <a:solidFill>
                <a:schemeClr val="lt1"/>
              </a:solidFill>
              <a:latin typeface="Arial"/>
              <a:ea typeface="Arial"/>
              <a:cs typeface="Arial"/>
              <a:sym typeface="Arial"/>
            </a:endParaRPr>
          </a:p>
        </p:txBody>
      </p:sp>
      <p:sp>
        <p:nvSpPr>
          <p:cNvPr id="488" name="Google Shape;488;p7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71"/>
          <p:cNvSpPr txBox="1"/>
          <p:nvPr>
            <p:ph type="title"/>
          </p:nvPr>
        </p:nvSpPr>
        <p:spPr>
          <a:xfrm>
            <a:off x="368710" y="437106"/>
            <a:ext cx="788143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Facilities</a:t>
            </a:r>
            <a:endParaRPr b="1" sz="3600">
              <a:solidFill>
                <a:schemeClr val="lt1"/>
              </a:solidFill>
              <a:latin typeface="Arial"/>
              <a:ea typeface="Arial"/>
              <a:cs typeface="Arial"/>
              <a:sym typeface="Arial"/>
            </a:endParaRPr>
          </a:p>
        </p:txBody>
      </p:sp>
      <p:sp>
        <p:nvSpPr>
          <p:cNvPr id="496" name="Google Shape;496;p71"/>
          <p:cNvSpPr txBox="1"/>
          <p:nvPr>
            <p:ph idx="1" type="body"/>
          </p:nvPr>
        </p:nvSpPr>
        <p:spPr>
          <a:xfrm>
            <a:off x="368710" y="1660808"/>
            <a:ext cx="8318089" cy="4505283"/>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400"/>
              <a:buChar char="•"/>
            </a:pPr>
            <a:r>
              <a:rPr lang="en-US" sz="2400">
                <a:solidFill>
                  <a:srgbClr val="323F4F"/>
                </a:solidFill>
                <a:latin typeface="Arial"/>
                <a:ea typeface="Arial"/>
                <a:cs typeface="Arial"/>
                <a:sym typeface="Arial"/>
              </a:rPr>
              <a:t>Bilingual education and ESL programs shall be located in the public schools of the school district with equitable access to all educational resources rather than in separate facilities. </a:t>
            </a:r>
            <a:endParaRPr/>
          </a:p>
          <a:p>
            <a:pPr indent="-228600" lvl="0" marL="2286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In order to provide the required bilingual education or ESL programs, school districts may concentrate the programs at a limited number of facilities within the school district. </a:t>
            </a:r>
            <a:endParaRPr/>
          </a:p>
          <a:p>
            <a:pPr indent="-228600" lvl="0" marL="2286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Recent immigrant English learners shall not remain enrolled in newcomer centers for longer than two years. </a:t>
            </a:r>
            <a:endParaRPr sz="2400"/>
          </a:p>
        </p:txBody>
      </p:sp>
      <p:sp>
        <p:nvSpPr>
          <p:cNvPr id="497" name="Google Shape;497;p7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1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2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