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708" r:id="rId3"/>
    <p:sldMasterId id="2147483709" r:id="rId4"/>
    <p:sldMasterId id="2147483710" r:id="rId5"/>
    <p:sldMasterId id="2147483711" r:id="rId6"/>
    <p:sldMasterId id="2147483712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</p:sldIdLst>
  <p:sldSz cy="6858000" cx="9144000"/>
  <p:notesSz cx="6858000" cy="9144000"/>
  <p:embeddedFontLst>
    <p:embeddedFont>
      <p:font typeface="Open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italic.fntdata"/><Relationship Id="rId11" Type="http://schemas.openxmlformats.org/officeDocument/2006/relationships/slide" Target="slides/slide3.xml"/><Relationship Id="rId10" Type="http://schemas.openxmlformats.org/officeDocument/2006/relationships/slide" Target="slides/slide2.xml"/><Relationship Id="rId21" Type="http://schemas.openxmlformats.org/officeDocument/2006/relationships/font" Target="fonts/OpenSans-boldItalic.fntdata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" Type="http://schemas.openxmlformats.org/officeDocument/2006/relationships/theme" Target="theme/theme4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1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5" Type="http://schemas.openxmlformats.org/officeDocument/2006/relationships/slideMaster" Target="slideMasters/slideMaster3.xml"/><Relationship Id="rId19" Type="http://schemas.openxmlformats.org/officeDocument/2006/relationships/font" Target="fonts/OpenSans-bold.fntdata"/><Relationship Id="rId6" Type="http://schemas.openxmlformats.org/officeDocument/2006/relationships/slideMaster" Target="slideMasters/slideMaster4.xml"/><Relationship Id="rId18" Type="http://schemas.openxmlformats.org/officeDocument/2006/relationships/font" Target="fonts/OpenSans-regular.fntdata"/><Relationship Id="rId7" Type="http://schemas.openxmlformats.org/officeDocument/2006/relationships/slideMaster" Target="slideMasters/slideMaster5.xml"/><Relationship Id="rId8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4" name="Google Shape;44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Slide 2</a:t>
            </a:r>
            <a:endParaRPr b="1"/>
          </a:p>
        </p:txBody>
      </p:sp>
      <p:sp>
        <p:nvSpPr>
          <p:cNvPr id="445" name="Google Shape;445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1" name="Google Shape;45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3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3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453" name="Google Shape;453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4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0" name="Google Shape;46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4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4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462" name="Google Shape;462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5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69" name="Google Shape;46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5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5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471" name="Google Shape;471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6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5" name="Google Shape;49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6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6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497" name="Google Shape;497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7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04" name="Google Shape;50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7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Continues on next slide</a:t>
            </a:r>
            <a:endParaRPr/>
          </a:p>
        </p:txBody>
      </p:sp>
      <p:sp>
        <p:nvSpPr>
          <p:cNvPr id="505" name="Google Shape;505;p7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506" name="Google Shape;506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8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13" name="Google Shape;51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8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After an evaluation under this section, the language proficiency assessment committee may require intensive instruction for the student or reenroll the student in a bilingual education or special language program.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8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515" name="Google Shape;515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9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2" name="Google Shape;52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9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LPAC’s sole responsibility for students in monitored years 3 and 4 is to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coordinate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with PEIMS to ensure that students are coded appropriately (for accountability purposes).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/>
          </a:p>
        </p:txBody>
      </p:sp>
      <p:sp>
        <p:nvSpPr>
          <p:cNvPr id="523" name="Google Shape;523;p9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524" name="Google Shape;524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" type="body"/>
          </p:nvPr>
        </p:nvSpPr>
        <p:spPr>
          <a:xfrm rot="5400000">
            <a:off x="604044" y="389732"/>
            <a:ext cx="5811838" cy="5762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Object - text on right">
  <p:cSld name="1_Object - text on righ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2" name="Google Shape;92;p13"/>
          <p:cNvSpPr txBox="1"/>
          <p:nvPr>
            <p:ph idx="1" type="body"/>
          </p:nvPr>
        </p:nvSpPr>
        <p:spPr>
          <a:xfrm>
            <a:off x="289323" y="1563757"/>
            <a:ext cx="4150519" cy="4644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13"/>
          <p:cNvSpPr txBox="1"/>
          <p:nvPr>
            <p:ph idx="2" type="body"/>
          </p:nvPr>
        </p:nvSpPr>
        <p:spPr>
          <a:xfrm>
            <a:off x="4924549" y="1563757"/>
            <a:ext cx="3825791" cy="4644538"/>
          </a:xfrm>
          <a:prstGeom prst="rect">
            <a:avLst/>
          </a:prstGeom>
          <a:solidFill>
            <a:srgbClr val="0D6CB9"/>
          </a:solidFill>
          <a:ln>
            <a:noFill/>
          </a:ln>
        </p:spPr>
        <p:txBody>
          <a:bodyPr anchorCtr="0" anchor="t" bIns="365750" lIns="365750" spcFirstLastPara="1" rIns="365750" wrap="square" tIns="36575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Table of Contents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type="title"/>
          </p:nvPr>
        </p:nvSpPr>
        <p:spPr>
          <a:xfrm>
            <a:off x="1316935" y="243951"/>
            <a:ext cx="7507025" cy="7102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4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4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9" name="Google Shape;99;p14"/>
          <p:cNvSpPr txBox="1"/>
          <p:nvPr>
            <p:ph idx="1" type="body"/>
          </p:nvPr>
        </p:nvSpPr>
        <p:spPr>
          <a:xfrm>
            <a:off x="778427" y="1881360"/>
            <a:ext cx="3703321" cy="40233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A3E26"/>
              </a:buClr>
              <a:buSzPts val="2800"/>
              <a:buFont typeface="Arial"/>
              <a:buChar char="•"/>
              <a:defRPr b="1" i="1">
                <a:solidFill>
                  <a:srgbClr val="DA3E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2" type="body"/>
          </p:nvPr>
        </p:nvSpPr>
        <p:spPr>
          <a:xfrm>
            <a:off x="4662253" y="1881360"/>
            <a:ext cx="3703320" cy="40233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A3E26"/>
              </a:buClr>
              <a:buSzPts val="2800"/>
              <a:buFont typeface="Arial"/>
              <a:buChar char="•"/>
              <a:defRPr b="1" i="1">
                <a:solidFill>
                  <a:srgbClr val="DA3E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ar - Section">
  <p:cSld name="Title Bar - Section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type="title"/>
          </p:nvPr>
        </p:nvSpPr>
        <p:spPr>
          <a:xfrm>
            <a:off x="0" y="3329052"/>
            <a:ext cx="9144000" cy="906065"/>
          </a:xfrm>
          <a:prstGeom prst="rect">
            <a:avLst/>
          </a:prstGeom>
          <a:gradFill>
            <a:gsLst>
              <a:gs pos="0">
                <a:srgbClr val="4472C4"/>
              </a:gs>
              <a:gs pos="66000">
                <a:srgbClr val="4472C4"/>
              </a:gs>
              <a:gs pos="100000">
                <a:srgbClr val="203864"/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5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5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ullet List">
  <p:cSld name="Bullet Lis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6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6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1" name="Google Shape;111;p16"/>
          <p:cNvSpPr txBox="1"/>
          <p:nvPr>
            <p:ph idx="1" type="body"/>
          </p:nvPr>
        </p:nvSpPr>
        <p:spPr>
          <a:xfrm>
            <a:off x="628650" y="1825626"/>
            <a:ext cx="7886699" cy="43024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1"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A3E26"/>
              </a:buClr>
              <a:buSzPts val="2400"/>
              <a:buFont typeface="Noto Sans Symbols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472C4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Noto Sans Symbols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A3E26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Object - text on right">
  <p:cSld name="3_Object - text on righ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17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7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7" name="Google Shape;117;p17"/>
          <p:cNvSpPr txBox="1"/>
          <p:nvPr>
            <p:ph idx="1" type="body"/>
          </p:nvPr>
        </p:nvSpPr>
        <p:spPr>
          <a:xfrm>
            <a:off x="4386524" y="1563757"/>
            <a:ext cx="4150519" cy="4644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17"/>
          <p:cNvSpPr txBox="1"/>
          <p:nvPr>
            <p:ph idx="2" type="body"/>
          </p:nvPr>
        </p:nvSpPr>
        <p:spPr>
          <a:xfrm>
            <a:off x="291217" y="1563757"/>
            <a:ext cx="3825791" cy="4644538"/>
          </a:xfrm>
          <a:prstGeom prst="rect">
            <a:avLst/>
          </a:prstGeom>
          <a:solidFill>
            <a:srgbClr val="0D6CB9"/>
          </a:solidFill>
          <a:ln>
            <a:noFill/>
          </a:ln>
        </p:spPr>
        <p:txBody>
          <a:bodyPr anchorCtr="0" anchor="t" bIns="365750" lIns="365750" spcFirstLastPara="1" rIns="365750" wrap="square" tIns="36575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3" name="Google Shape;133;p19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9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9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0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39" name="Google Shape;139;p20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0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0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1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5" name="Google Shape;145;p21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1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2"/>
          <p:cNvSpPr txBox="1"/>
          <p:nvPr>
            <p:ph idx="1" type="body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22"/>
          <p:cNvSpPr txBox="1"/>
          <p:nvPr>
            <p:ph idx="2" type="body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22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2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2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3"/>
          <p:cNvSpPr txBox="1"/>
          <p:nvPr>
            <p:ph idx="1" type="body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58" name="Google Shape;158;p23"/>
          <p:cNvSpPr txBox="1"/>
          <p:nvPr>
            <p:ph idx="2" type="body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9" name="Google Shape;159;p23"/>
          <p:cNvSpPr txBox="1"/>
          <p:nvPr>
            <p:ph idx="3" type="body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0" name="Google Shape;160;p23"/>
          <p:cNvSpPr txBox="1"/>
          <p:nvPr>
            <p:ph idx="4" type="body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1" name="Google Shape;161;p23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2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24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4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24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2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25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6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26"/>
          <p:cNvSpPr txBox="1"/>
          <p:nvPr>
            <p:ph idx="1" type="body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76" name="Google Shape;176;p26"/>
          <p:cNvSpPr txBox="1"/>
          <p:nvPr>
            <p:ph idx="2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77" name="Google Shape;177;p26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26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9" name="Google Shape;179;p26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7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27"/>
          <p:cNvSpPr/>
          <p:nvPr>
            <p:ph idx="2" type="pic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3" name="Google Shape;183;p27"/>
          <p:cNvSpPr txBox="1"/>
          <p:nvPr>
            <p:ph idx="1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84" name="Google Shape;184;p27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27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27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8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28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0" name="Google Shape;190;p28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28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28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9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29"/>
          <p:cNvSpPr txBox="1"/>
          <p:nvPr>
            <p:ph idx="1" type="body"/>
          </p:nvPr>
        </p:nvSpPr>
        <p:spPr>
          <a:xfrm rot="5400000">
            <a:off x="604044" y="389732"/>
            <a:ext cx="5811838" cy="5762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6" name="Google Shape;196;p29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29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29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1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31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1" name="Google Shape;211;p31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3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31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2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3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7" name="Google Shape;217;p32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8" name="Google Shape;218;p32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32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3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" name="Google Shape;222;p33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3" name="Google Shape;223;p33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3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3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4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8" name="Google Shape;228;p34"/>
          <p:cNvSpPr txBox="1"/>
          <p:nvPr>
            <p:ph idx="1" type="body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9" name="Google Shape;229;p34"/>
          <p:cNvSpPr txBox="1"/>
          <p:nvPr>
            <p:ph idx="2" type="body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0" name="Google Shape;230;p34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34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2" name="Google Shape;232;p34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5"/>
          <p:cNvSpPr txBox="1"/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5" name="Google Shape;235;p35"/>
          <p:cNvSpPr txBox="1"/>
          <p:nvPr>
            <p:ph idx="1" type="body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36" name="Google Shape;236;p35"/>
          <p:cNvSpPr txBox="1"/>
          <p:nvPr>
            <p:ph idx="2" type="body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7" name="Google Shape;237;p35"/>
          <p:cNvSpPr txBox="1"/>
          <p:nvPr>
            <p:ph idx="3" type="body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38" name="Google Shape;238;p35"/>
          <p:cNvSpPr txBox="1"/>
          <p:nvPr>
            <p:ph idx="4" type="body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9" name="Google Shape;239;p35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3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1" name="Google Shape;241;p35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6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4" name="Google Shape;244;p36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5" name="Google Shape;245;p36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36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7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9" name="Google Shape;249;p37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0" name="Google Shape;250;p37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8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38"/>
          <p:cNvSpPr txBox="1"/>
          <p:nvPr>
            <p:ph idx="1" type="body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54" name="Google Shape;254;p38"/>
          <p:cNvSpPr txBox="1"/>
          <p:nvPr>
            <p:ph idx="2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55" name="Google Shape;255;p38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6" name="Google Shape;256;p38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" name="Google Shape;257;p38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9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39"/>
          <p:cNvSpPr/>
          <p:nvPr>
            <p:ph idx="2" type="pic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1" name="Google Shape;261;p39"/>
          <p:cNvSpPr txBox="1"/>
          <p:nvPr>
            <p:ph idx="1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62" name="Google Shape;262;p39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3" name="Google Shape;263;p39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4" name="Google Shape;264;p39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0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7" name="Google Shape;267;p40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8" name="Google Shape;268;p40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9" name="Google Shape;269;p40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0" name="Google Shape;270;p40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1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3" name="Google Shape;273;p41"/>
          <p:cNvSpPr txBox="1"/>
          <p:nvPr>
            <p:ph idx="1" type="body"/>
          </p:nvPr>
        </p:nvSpPr>
        <p:spPr>
          <a:xfrm rot="5400000">
            <a:off x="604044" y="389732"/>
            <a:ext cx="5811838" cy="5762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4" name="Google Shape;274;p41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4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6" name="Google Shape;276;p41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3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43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89" name="Google Shape;289;p43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0" name="Google Shape;290;p4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1" name="Google Shape;291;p4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" type="body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2" type="body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4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4" name="Google Shape;294;p4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5" name="Google Shape;295;p44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6" name="Google Shape;296;p44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7" name="Google Shape;297;p44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5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0" name="Google Shape;300;p45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1" name="Google Shape;301;p45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4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3" name="Google Shape;303;p45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6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6" name="Google Shape;306;p46"/>
          <p:cNvSpPr txBox="1"/>
          <p:nvPr>
            <p:ph idx="1" type="body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7" name="Google Shape;307;p46"/>
          <p:cNvSpPr txBox="1"/>
          <p:nvPr>
            <p:ph idx="2" type="body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8" name="Google Shape;308;p46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46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0" name="Google Shape;310;p46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47"/>
          <p:cNvSpPr txBox="1"/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3" name="Google Shape;313;p47"/>
          <p:cNvSpPr txBox="1"/>
          <p:nvPr>
            <p:ph idx="1" type="body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14" name="Google Shape;314;p47"/>
          <p:cNvSpPr txBox="1"/>
          <p:nvPr>
            <p:ph idx="2" type="body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5" name="Google Shape;315;p47"/>
          <p:cNvSpPr txBox="1"/>
          <p:nvPr>
            <p:ph idx="3" type="body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16" name="Google Shape;316;p47"/>
          <p:cNvSpPr txBox="1"/>
          <p:nvPr>
            <p:ph idx="4" type="body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47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8" name="Google Shape;318;p47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9" name="Google Shape;319;p47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8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2" name="Google Shape;322;p48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48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4" name="Google Shape;324;p48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9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7" name="Google Shape;327;p49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8" name="Google Shape;328;p49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50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1" name="Google Shape;331;p50"/>
          <p:cNvSpPr txBox="1"/>
          <p:nvPr>
            <p:ph idx="1" type="body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32" name="Google Shape;332;p50"/>
          <p:cNvSpPr txBox="1"/>
          <p:nvPr>
            <p:ph idx="2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33" name="Google Shape;333;p50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4" name="Google Shape;334;p50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5" name="Google Shape;335;p50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51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8" name="Google Shape;338;p51"/>
          <p:cNvSpPr/>
          <p:nvPr>
            <p:ph idx="2" type="pic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9" name="Google Shape;339;p51"/>
          <p:cNvSpPr txBox="1"/>
          <p:nvPr>
            <p:ph idx="1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40" name="Google Shape;340;p51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1" name="Google Shape;341;p5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2" name="Google Shape;342;p51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52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5" name="Google Shape;345;p5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52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7" name="Google Shape;347;p52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8" name="Google Shape;348;p52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53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53"/>
          <p:cNvSpPr txBox="1"/>
          <p:nvPr>
            <p:ph idx="1" type="body"/>
          </p:nvPr>
        </p:nvSpPr>
        <p:spPr>
          <a:xfrm rot="5400000">
            <a:off x="604044" y="389732"/>
            <a:ext cx="5811838" cy="5762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53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3" name="Google Shape;353;p5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4" name="Google Shape;354;p5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" type="body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6"/>
          <p:cNvSpPr txBox="1"/>
          <p:nvPr>
            <p:ph idx="2" type="body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3" type="body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6"/>
          <p:cNvSpPr txBox="1"/>
          <p:nvPr>
            <p:ph idx="4" type="body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55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6" name="Google Shape;366;p55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67" name="Google Shape;367;p55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8" name="Google Shape;368;p5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9" name="Google Shape;369;p55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56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2" name="Google Shape;372;p5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3" name="Google Shape;373;p56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4" name="Google Shape;374;p56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5" name="Google Shape;375;p56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57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8" name="Google Shape;378;p57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9" name="Google Shape;379;p57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57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1" name="Google Shape;381;p57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58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4" name="Google Shape;384;p58"/>
          <p:cNvSpPr txBox="1"/>
          <p:nvPr>
            <p:ph idx="1" type="body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5" name="Google Shape;385;p58"/>
          <p:cNvSpPr txBox="1"/>
          <p:nvPr>
            <p:ph idx="2" type="body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6" name="Google Shape;386;p58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7" name="Google Shape;387;p58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8" name="Google Shape;388;p58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59"/>
          <p:cNvSpPr txBox="1"/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1" name="Google Shape;391;p59"/>
          <p:cNvSpPr txBox="1"/>
          <p:nvPr>
            <p:ph idx="1" type="body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2" name="Google Shape;392;p59"/>
          <p:cNvSpPr txBox="1"/>
          <p:nvPr>
            <p:ph idx="2" type="body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3" name="Google Shape;393;p59"/>
          <p:cNvSpPr txBox="1"/>
          <p:nvPr>
            <p:ph idx="3" type="body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4" name="Google Shape;394;p59"/>
          <p:cNvSpPr txBox="1"/>
          <p:nvPr>
            <p:ph idx="4" type="body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5" name="Google Shape;395;p59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6" name="Google Shape;396;p59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7" name="Google Shape;397;p59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60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60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1" name="Google Shape;401;p60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2" name="Google Shape;402;p60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61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5" name="Google Shape;405;p6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6" name="Google Shape;406;p61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62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9" name="Google Shape;409;p62"/>
          <p:cNvSpPr txBox="1"/>
          <p:nvPr>
            <p:ph idx="1" type="body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10" name="Google Shape;410;p62"/>
          <p:cNvSpPr txBox="1"/>
          <p:nvPr>
            <p:ph idx="2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11" name="Google Shape;411;p62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2" name="Google Shape;412;p62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3" name="Google Shape;413;p62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63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6" name="Google Shape;416;p63"/>
          <p:cNvSpPr/>
          <p:nvPr>
            <p:ph idx="2" type="pic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7" name="Google Shape;417;p63"/>
          <p:cNvSpPr txBox="1"/>
          <p:nvPr>
            <p:ph idx="1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18" name="Google Shape;418;p63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9" name="Google Shape;419;p6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0" name="Google Shape;420;p6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64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3" name="Google Shape;423;p6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4" name="Google Shape;424;p64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5" name="Google Shape;425;p64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64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65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9" name="Google Shape;429;p65"/>
          <p:cNvSpPr txBox="1"/>
          <p:nvPr>
            <p:ph idx="1" type="body"/>
          </p:nvPr>
        </p:nvSpPr>
        <p:spPr>
          <a:xfrm rot="5400000">
            <a:off x="604044" y="389732"/>
            <a:ext cx="5811838" cy="5762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0" name="Google Shape;430;p65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1" name="Google Shape;431;p6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2" name="Google Shape;432;p65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" type="body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9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/>
          <p:nvPr>
            <p:ph idx="2" type="pic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2" name="Google Shape;72;p10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18" Type="http://schemas.openxmlformats.org/officeDocument/2006/relationships/theme" Target="../theme/theme4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theme" Target="../theme/theme5.xml"/><Relationship Id="rId1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6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38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7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49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39.xml"/><Relationship Id="rId3" Type="http://schemas.openxmlformats.org/officeDocument/2006/relationships/slideLayout" Target="../slideLayouts/slideLayout40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4.xml"/><Relationship Id="rId8" Type="http://schemas.openxmlformats.org/officeDocument/2006/relationships/slideLayout" Target="../slideLayouts/slideLayout45.xml"/></Relationships>
</file>

<file path=ppt/slideMasters/_rels/slideMaster5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58.xml"/><Relationship Id="rId13" Type="http://schemas.openxmlformats.org/officeDocument/2006/relationships/theme" Target="../theme/theme6.xml"/><Relationship Id="rId12" Type="http://schemas.openxmlformats.org/officeDocument/2006/relationships/slideLayout" Target="../slideLayouts/slideLayout60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0.xml"/><Relationship Id="rId3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5.xml"/><Relationship Id="rId8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picture containing white&#10;&#10;Description automatically generated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/>
          <p:nvPr/>
        </p:nvSpPr>
        <p:spPr>
          <a:xfrm>
            <a:off x="0" y="0"/>
            <a:ext cx="9144000" cy="451556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"/>
          <p:cNvSpPr/>
          <p:nvPr/>
        </p:nvSpPr>
        <p:spPr>
          <a:xfrm>
            <a:off x="0" y="6406444"/>
            <a:ext cx="9144000" cy="451556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18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18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Google Shape;124;p18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picture containing white&#10;&#10;Description automatically generated" id="125" name="Google Shape;125;p1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8"/>
          <p:cNvSpPr/>
          <p:nvPr/>
        </p:nvSpPr>
        <p:spPr>
          <a:xfrm>
            <a:off x="-11289" y="340321"/>
            <a:ext cx="7405511" cy="999595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486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8"/>
          <p:cNvSpPr/>
          <p:nvPr/>
        </p:nvSpPr>
        <p:spPr>
          <a:xfrm>
            <a:off x="0" y="6406444"/>
            <a:ext cx="9144000" cy="451556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close up of a sign&#10;&#10;Description automatically generated" id="128" name="Google Shape;128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45766" y="102576"/>
            <a:ext cx="1007945" cy="99733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food, drawing&#10;&#10;Description automatically generated" id="129" name="Google Shape;12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57916" y="805016"/>
            <a:ext cx="1783644" cy="11482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0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1" name="Google Shape;201;p3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2" name="Google Shape;202;p30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3" name="Google Shape;203;p30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4" name="Google Shape;204;p30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picture containing white&#10;&#10;Description automatically generated" id="205" name="Google Shape;205;p3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30"/>
          <p:cNvSpPr/>
          <p:nvPr/>
        </p:nvSpPr>
        <p:spPr>
          <a:xfrm>
            <a:off x="0" y="0"/>
            <a:ext cx="9144000" cy="451556"/>
          </a:xfrm>
          <a:prstGeom prst="rect">
            <a:avLst/>
          </a:prstGeom>
          <a:solidFill>
            <a:srgbClr val="F89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0"/>
          <p:cNvSpPr/>
          <p:nvPr/>
        </p:nvSpPr>
        <p:spPr>
          <a:xfrm>
            <a:off x="0" y="6406444"/>
            <a:ext cx="9144000" cy="451556"/>
          </a:xfrm>
          <a:prstGeom prst="rect">
            <a:avLst/>
          </a:prstGeom>
          <a:solidFill>
            <a:srgbClr val="F89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2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79" name="Google Shape;279;p4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0" name="Google Shape;280;p42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1" name="Google Shape;281;p42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2" name="Google Shape;282;p42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picture containing white&#10;&#10;Description automatically generated" id="283" name="Google Shape;283;p4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42"/>
          <p:cNvSpPr/>
          <p:nvPr/>
        </p:nvSpPr>
        <p:spPr>
          <a:xfrm>
            <a:off x="0" y="0"/>
            <a:ext cx="9144000" cy="451556"/>
          </a:xfrm>
          <a:prstGeom prst="rect">
            <a:avLst/>
          </a:prstGeom>
          <a:solidFill>
            <a:srgbClr val="DA402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42"/>
          <p:cNvSpPr/>
          <p:nvPr/>
        </p:nvSpPr>
        <p:spPr>
          <a:xfrm>
            <a:off x="0" y="6406444"/>
            <a:ext cx="9144000" cy="451556"/>
          </a:xfrm>
          <a:prstGeom prst="rect">
            <a:avLst/>
          </a:prstGeom>
          <a:solidFill>
            <a:srgbClr val="DA402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4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7" name="Google Shape;357;p5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8" name="Google Shape;358;p54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9" name="Google Shape;359;p54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0" name="Google Shape;360;p54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picture containing white&#10;&#10;Description automatically generated" id="361" name="Google Shape;361;p5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2" name="Google Shape;362;p54"/>
          <p:cNvSpPr/>
          <p:nvPr/>
        </p:nvSpPr>
        <p:spPr>
          <a:xfrm>
            <a:off x="0" y="0"/>
            <a:ext cx="9144000" cy="451556"/>
          </a:xfrm>
          <a:prstGeom prst="rect">
            <a:avLst/>
          </a:prstGeom>
          <a:solidFill>
            <a:srgbClr val="00ABB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54"/>
          <p:cNvSpPr/>
          <p:nvPr/>
        </p:nvSpPr>
        <p:spPr>
          <a:xfrm>
            <a:off x="0" y="6413500"/>
            <a:ext cx="9144000" cy="451556"/>
          </a:xfrm>
          <a:prstGeom prst="rect">
            <a:avLst/>
          </a:prstGeom>
          <a:solidFill>
            <a:srgbClr val="00ABB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lose up of a sign&#10;&#10;Description automatically generated" id="437" name="Google Shape;437;p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04664" y="5570620"/>
            <a:ext cx="1333500" cy="635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438" name="Google Shape;438;p6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4392" y="380939"/>
            <a:ext cx="8844741" cy="3565419"/>
          </a:xfrm>
          <a:prstGeom prst="rect">
            <a:avLst/>
          </a:prstGeom>
          <a:noFill/>
          <a:ln>
            <a:noFill/>
          </a:ln>
        </p:spPr>
      </p:pic>
      <p:sp>
        <p:nvSpPr>
          <p:cNvPr id="439" name="Google Shape;439;p66"/>
          <p:cNvSpPr txBox="1"/>
          <p:nvPr/>
        </p:nvSpPr>
        <p:spPr>
          <a:xfrm>
            <a:off x="0" y="4730412"/>
            <a:ext cx="9144001" cy="529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86E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00486E"/>
                </a:solidFill>
                <a:latin typeface="Calibri"/>
                <a:ea typeface="Calibri"/>
                <a:cs typeface="Calibri"/>
                <a:sym typeface="Calibri"/>
              </a:rPr>
              <a:t>Monitoring and Evaluation</a:t>
            </a:r>
            <a:endParaRPr b="1" i="0" sz="3600" u="none" cap="none" strike="noStrike">
              <a:solidFill>
                <a:srgbClr val="00486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66"/>
          <p:cNvSpPr/>
          <p:nvPr/>
        </p:nvSpPr>
        <p:spPr>
          <a:xfrm>
            <a:off x="1950720" y="4656221"/>
            <a:ext cx="5353944" cy="711868"/>
          </a:xfrm>
          <a:prstGeom prst="rect">
            <a:avLst/>
          </a:prstGeom>
          <a:noFill/>
          <a:ln cap="flat" cmpd="sng" w="50800">
            <a:solidFill>
              <a:srgbClr val="00486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66"/>
          <p:cNvSpPr txBox="1"/>
          <p:nvPr>
            <p:ph idx="1" type="subTitle"/>
          </p:nvPr>
        </p:nvSpPr>
        <p:spPr>
          <a:xfrm>
            <a:off x="0" y="3655260"/>
            <a:ext cx="6677526" cy="380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86E"/>
              </a:buClr>
              <a:buSzPts val="2000"/>
              <a:buNone/>
            </a:pPr>
            <a:r>
              <a:rPr b="1" lang="en-US" sz="2000">
                <a:solidFill>
                  <a:srgbClr val="00486E"/>
                </a:solidFill>
                <a:latin typeface="Open Sans"/>
                <a:ea typeface="Open Sans"/>
                <a:cs typeface="Open Sans"/>
                <a:sym typeface="Open Sans"/>
              </a:rPr>
              <a:t>FRAMEWORK</a:t>
            </a:r>
            <a:endParaRPr b="1" sz="2000">
              <a:solidFill>
                <a:srgbClr val="00486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67"/>
          <p:cNvSpPr txBox="1"/>
          <p:nvPr>
            <p:ph type="title"/>
          </p:nvPr>
        </p:nvSpPr>
        <p:spPr>
          <a:xfrm>
            <a:off x="115696" y="365126"/>
            <a:ext cx="7886700" cy="10176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Notice</a:t>
            </a:r>
            <a:endParaRPr/>
          </a:p>
        </p:txBody>
      </p:sp>
      <p:sp>
        <p:nvSpPr>
          <p:cNvPr id="448" name="Google Shape;448;p67"/>
          <p:cNvSpPr txBox="1"/>
          <p:nvPr>
            <p:ph idx="1" type="body"/>
          </p:nvPr>
        </p:nvSpPr>
        <p:spPr>
          <a:xfrm>
            <a:off x="182602" y="1825625"/>
            <a:ext cx="880528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200"/>
              <a:buNone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Copyright © 2019. Texas Education Agency.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3F4F"/>
              </a:buClr>
              <a:buSzPts val="2200"/>
              <a:buNone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All Rights Reserved.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3F4F"/>
              </a:buClr>
              <a:buSzPts val="2200"/>
              <a:buNone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Notwithstanding the foregoing, the right to reproduce the copyrighted work is granted to Texas public school districts, Texas charter schools, and Texas education service centers for non-profit educational use within the state of Texas, and to residents of the state of Texas for their own personal, non-profit educational use, and provided further that no charge is made for such reproduced materials other than to cover the out-of-pocket cost of reproduction and distribution. No other rights, express or implied, are granted hereby.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3F4F"/>
              </a:buClr>
              <a:buSzPts val="2200"/>
              <a:buNone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For more information, please contact: copyrights@tea.texas.gov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solidFill>
                <a:srgbClr val="323F4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68"/>
          <p:cNvSpPr txBox="1"/>
          <p:nvPr>
            <p:ph type="title"/>
          </p:nvPr>
        </p:nvSpPr>
        <p:spPr>
          <a:xfrm>
            <a:off x="115658" y="425271"/>
            <a:ext cx="781566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Training Agenda</a:t>
            </a:r>
            <a:endParaRPr/>
          </a:p>
        </p:txBody>
      </p:sp>
      <p:sp>
        <p:nvSpPr>
          <p:cNvPr id="456" name="Google Shape;456;p68"/>
          <p:cNvSpPr txBox="1"/>
          <p:nvPr>
            <p:ph idx="1" type="body"/>
          </p:nvPr>
        </p:nvSpPr>
        <p:spPr>
          <a:xfrm>
            <a:off x="336884" y="1724233"/>
            <a:ext cx="7918116" cy="3983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600"/>
              <a:buChar char="•"/>
            </a:pPr>
            <a:r>
              <a:rPr lang="en-US"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600"/>
              <a:buChar char="•"/>
            </a:pPr>
            <a:r>
              <a:rPr lang="en-US"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Identification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600"/>
              <a:buChar char="•"/>
            </a:pPr>
            <a:r>
              <a:rPr lang="en-US"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Placement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600"/>
              <a:buChar char="•"/>
            </a:pPr>
            <a:r>
              <a:rPr lang="en-US"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English Learner Services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600"/>
              <a:buChar char="•"/>
            </a:pPr>
            <a:r>
              <a:rPr lang="en-US"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Review and Reclassification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23F4F"/>
              </a:buClr>
              <a:buSzPts val="3600"/>
              <a:buChar char="•"/>
            </a:pPr>
            <a:r>
              <a:rPr b="1" lang="en-US" sz="36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Monitoring and Evaluation</a:t>
            </a:r>
            <a:endParaRPr/>
          </a:p>
        </p:txBody>
      </p:sp>
      <p:sp>
        <p:nvSpPr>
          <p:cNvPr id="457" name="Google Shape;457;p68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69"/>
          <p:cNvSpPr txBox="1"/>
          <p:nvPr>
            <p:ph type="title"/>
          </p:nvPr>
        </p:nvSpPr>
        <p:spPr>
          <a:xfrm>
            <a:off x="117987" y="446699"/>
            <a:ext cx="7794812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Monitoring and Evaluation </a:t>
            </a:r>
            <a:b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Section Objective</a:t>
            </a:r>
            <a:endParaRPr/>
          </a:p>
        </p:txBody>
      </p:sp>
      <p:sp>
        <p:nvSpPr>
          <p:cNvPr id="465" name="Google Shape;465;p69"/>
          <p:cNvSpPr txBox="1"/>
          <p:nvPr>
            <p:ph idx="1" type="body"/>
          </p:nvPr>
        </p:nvSpPr>
        <p:spPr>
          <a:xfrm>
            <a:off x="311286" y="1670190"/>
            <a:ext cx="8229600" cy="4484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3200"/>
              <a:buNone/>
            </a:pPr>
            <a:r>
              <a:rPr b="1" lang="en-US" sz="3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Content Objective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3200"/>
              <a:buNone/>
            </a:pPr>
            <a:r>
              <a:rPr lang="en-US" sz="3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We will be able to differentiate between state and federal monitoring requirements for reclassified students and outline key elements of the annual program evaluation.</a:t>
            </a:r>
            <a:endParaRPr/>
          </a:p>
        </p:txBody>
      </p:sp>
      <p:sp>
        <p:nvSpPr>
          <p:cNvPr id="466" name="Google Shape;466;p69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3" name="Google Shape;473;p70"/>
          <p:cNvCxnSpPr/>
          <p:nvPr/>
        </p:nvCxnSpPr>
        <p:spPr>
          <a:xfrm rot="5400000">
            <a:off x="6654006" y="4253603"/>
            <a:ext cx="304800" cy="1588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474" name="Google Shape;474;p70"/>
          <p:cNvCxnSpPr/>
          <p:nvPr/>
        </p:nvCxnSpPr>
        <p:spPr>
          <a:xfrm rot="5400000">
            <a:off x="2221535" y="4244147"/>
            <a:ext cx="304800" cy="1588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475" name="Google Shape;475;p70"/>
          <p:cNvCxnSpPr/>
          <p:nvPr/>
        </p:nvCxnSpPr>
        <p:spPr>
          <a:xfrm>
            <a:off x="3230270" y="2390482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476" name="Google Shape;476;p70"/>
          <p:cNvSpPr txBox="1"/>
          <p:nvPr/>
        </p:nvSpPr>
        <p:spPr>
          <a:xfrm>
            <a:off x="2379680" y="1854024"/>
            <a:ext cx="1694739" cy="52322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Bilingual Program Services</a:t>
            </a:r>
            <a:endParaRPr/>
          </a:p>
        </p:txBody>
      </p:sp>
      <p:cxnSp>
        <p:nvCxnSpPr>
          <p:cNvPr id="477" name="Google Shape;477;p70"/>
          <p:cNvCxnSpPr/>
          <p:nvPr/>
        </p:nvCxnSpPr>
        <p:spPr>
          <a:xfrm rot="5400000">
            <a:off x="2219693" y="3727815"/>
            <a:ext cx="304800" cy="1588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478" name="Google Shape;478;p70"/>
          <p:cNvSpPr txBox="1"/>
          <p:nvPr/>
        </p:nvSpPr>
        <p:spPr>
          <a:xfrm>
            <a:off x="1135206" y="3878280"/>
            <a:ext cx="2627049" cy="30777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English Proficient</a:t>
            </a:r>
            <a:endParaRPr/>
          </a:p>
        </p:txBody>
      </p:sp>
      <p:sp>
        <p:nvSpPr>
          <p:cNvPr id="479" name="Google Shape;479;p70"/>
          <p:cNvSpPr txBox="1"/>
          <p:nvPr/>
        </p:nvSpPr>
        <p:spPr>
          <a:xfrm>
            <a:off x="643649" y="3311562"/>
            <a:ext cx="3429000" cy="30777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Meets Reclassification Criteria</a:t>
            </a:r>
            <a:endParaRPr/>
          </a:p>
        </p:txBody>
      </p:sp>
      <p:cxnSp>
        <p:nvCxnSpPr>
          <p:cNvPr id="480" name="Google Shape;480;p70"/>
          <p:cNvCxnSpPr/>
          <p:nvPr/>
        </p:nvCxnSpPr>
        <p:spPr>
          <a:xfrm flipH="1">
            <a:off x="5745063" y="2363664"/>
            <a:ext cx="1589" cy="925513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481" name="Google Shape;481;p70"/>
          <p:cNvSpPr txBox="1"/>
          <p:nvPr/>
        </p:nvSpPr>
        <p:spPr>
          <a:xfrm>
            <a:off x="5090930" y="1862440"/>
            <a:ext cx="1447800" cy="52322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ESL Program Services</a:t>
            </a:r>
            <a:endParaRPr/>
          </a:p>
        </p:txBody>
      </p:sp>
      <p:cxnSp>
        <p:nvCxnSpPr>
          <p:cNvPr id="482" name="Google Shape;482;p70"/>
          <p:cNvCxnSpPr/>
          <p:nvPr/>
        </p:nvCxnSpPr>
        <p:spPr>
          <a:xfrm rot="5400000">
            <a:off x="6655594" y="3728340"/>
            <a:ext cx="304800" cy="1588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483" name="Google Shape;483;p70"/>
          <p:cNvSpPr txBox="1"/>
          <p:nvPr/>
        </p:nvSpPr>
        <p:spPr>
          <a:xfrm>
            <a:off x="5489905" y="3901161"/>
            <a:ext cx="2668589" cy="30777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English Proficient</a:t>
            </a:r>
            <a:endParaRPr/>
          </a:p>
        </p:txBody>
      </p:sp>
      <p:sp>
        <p:nvSpPr>
          <p:cNvPr id="484" name="Google Shape;484;p70"/>
          <p:cNvSpPr txBox="1"/>
          <p:nvPr/>
        </p:nvSpPr>
        <p:spPr>
          <a:xfrm>
            <a:off x="5092700" y="3293141"/>
            <a:ext cx="3429000" cy="30777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Meets Reclassification Criteria</a:t>
            </a:r>
            <a:endParaRPr/>
          </a:p>
        </p:txBody>
      </p:sp>
      <p:sp>
        <p:nvSpPr>
          <p:cNvPr id="485" name="Google Shape;485;p70"/>
          <p:cNvSpPr txBox="1"/>
          <p:nvPr/>
        </p:nvSpPr>
        <p:spPr>
          <a:xfrm>
            <a:off x="1612667" y="4423424"/>
            <a:ext cx="1542381" cy="138499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(Monitor)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F–(M1)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S–(M2)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----------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3–(M3)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4–(M4)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5 – Former LEP/EL</a:t>
            </a:r>
            <a:endParaRPr/>
          </a:p>
        </p:txBody>
      </p:sp>
      <p:sp>
        <p:nvSpPr>
          <p:cNvPr id="486" name="Google Shape;486;p70"/>
          <p:cNvSpPr txBox="1"/>
          <p:nvPr>
            <p:ph type="title"/>
          </p:nvPr>
        </p:nvSpPr>
        <p:spPr>
          <a:xfrm>
            <a:off x="0" y="446536"/>
            <a:ext cx="7805568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Monitoring After Reclassification</a:t>
            </a:r>
            <a:endParaRPr/>
          </a:p>
        </p:txBody>
      </p:sp>
      <p:sp>
        <p:nvSpPr>
          <p:cNvPr id="487" name="Google Shape;487;p70"/>
          <p:cNvSpPr txBox="1"/>
          <p:nvPr/>
        </p:nvSpPr>
        <p:spPr>
          <a:xfrm>
            <a:off x="5955849" y="4459575"/>
            <a:ext cx="1725576" cy="138499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(Monitor)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F–(M1)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S–(M2)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----------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3–(M3)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4–(M4)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5 – Former LEP/EL</a:t>
            </a:r>
            <a:endParaRPr/>
          </a:p>
        </p:txBody>
      </p:sp>
      <p:cxnSp>
        <p:nvCxnSpPr>
          <p:cNvPr id="488" name="Google Shape;488;p70"/>
          <p:cNvCxnSpPr>
            <a:stCxn id="489" idx="2"/>
          </p:cNvCxnSpPr>
          <p:nvPr/>
        </p:nvCxnSpPr>
        <p:spPr>
          <a:xfrm flipH="1">
            <a:off x="1386485" y="2808131"/>
            <a:ext cx="7500" cy="503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489" name="Google Shape;489;p70"/>
          <p:cNvSpPr txBox="1"/>
          <p:nvPr/>
        </p:nvSpPr>
        <p:spPr>
          <a:xfrm>
            <a:off x="532744" y="1854024"/>
            <a:ext cx="1722481" cy="95410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with Parent or Guardian Denial             (no bilingual program services)</a:t>
            </a:r>
            <a:endParaRPr/>
          </a:p>
        </p:txBody>
      </p:sp>
      <p:cxnSp>
        <p:nvCxnSpPr>
          <p:cNvPr id="490" name="Google Shape;490;p70"/>
          <p:cNvCxnSpPr/>
          <p:nvPr/>
        </p:nvCxnSpPr>
        <p:spPr>
          <a:xfrm>
            <a:off x="7649809" y="2819343"/>
            <a:ext cx="4446" cy="463985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491" name="Google Shape;491;p70"/>
          <p:cNvSpPr txBox="1"/>
          <p:nvPr/>
        </p:nvSpPr>
        <p:spPr>
          <a:xfrm>
            <a:off x="6720109" y="1865236"/>
            <a:ext cx="1801591" cy="95410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with </a:t>
            </a: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Parent or Guardian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Denial                (no ESL program services)</a:t>
            </a:r>
            <a:endParaRPr/>
          </a:p>
        </p:txBody>
      </p:sp>
      <p:sp>
        <p:nvSpPr>
          <p:cNvPr id="492" name="Google Shape;492;p70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71"/>
          <p:cNvSpPr txBox="1"/>
          <p:nvPr>
            <p:ph type="title"/>
          </p:nvPr>
        </p:nvSpPr>
        <p:spPr>
          <a:xfrm>
            <a:off x="31532" y="442506"/>
            <a:ext cx="7892339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Monitoring After Reclassification</a:t>
            </a:r>
            <a:endParaRPr/>
          </a:p>
        </p:txBody>
      </p:sp>
      <p:sp>
        <p:nvSpPr>
          <p:cNvPr id="500" name="Google Shape;500;p71"/>
          <p:cNvSpPr txBox="1"/>
          <p:nvPr>
            <p:ph idx="1" type="body"/>
          </p:nvPr>
        </p:nvSpPr>
        <p:spPr>
          <a:xfrm>
            <a:off x="211894" y="1668541"/>
            <a:ext cx="8666635" cy="4786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LPAC shall monitor the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academic progress 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of each student who has met criteria for reclassification in accordance with TEC, §29.056(g) for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first two years after reclassification.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Monitoring for the first two years after reclassification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includes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 students who had a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parental denial.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PEIMS LEP/EL Indicator Codes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F (first year) 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 S (second year)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This is a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State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 requirement.</a:t>
            </a:r>
            <a:endParaRPr/>
          </a:p>
        </p:txBody>
      </p:sp>
      <p:sp>
        <p:nvSpPr>
          <p:cNvPr id="501" name="Google Shape;501;p71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72"/>
          <p:cNvSpPr txBox="1"/>
          <p:nvPr>
            <p:ph type="title"/>
          </p:nvPr>
        </p:nvSpPr>
        <p:spPr>
          <a:xfrm>
            <a:off x="29758" y="474679"/>
            <a:ext cx="788118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Reclassified Students (F&amp;S Only)</a:t>
            </a:r>
            <a:endParaRPr/>
          </a:p>
        </p:txBody>
      </p:sp>
      <p:sp>
        <p:nvSpPr>
          <p:cNvPr id="509" name="Google Shape;509;p72"/>
          <p:cNvSpPr txBox="1"/>
          <p:nvPr>
            <p:ph idx="1" type="body"/>
          </p:nvPr>
        </p:nvSpPr>
        <p:spPr>
          <a:xfrm>
            <a:off x="368968" y="1491916"/>
            <a:ext cx="8317831" cy="4371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3175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175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None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In accordance with TEC, §29.0561, the language proficiency assessment committee shall review the student's performance and consider:</a:t>
            </a:r>
            <a:endParaRPr/>
          </a:p>
          <a:p>
            <a:pPr indent="-468313" lvl="0" marL="468313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None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(1) the total amount of time the student was enrolled in a bilingual education or special language program;</a:t>
            </a:r>
            <a:endParaRPr/>
          </a:p>
          <a:p>
            <a:pPr indent="-468313" lvl="0" marL="468313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None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(2) the student's grades each grading period in each subject in the foundation curriculum; </a:t>
            </a:r>
            <a:r>
              <a:rPr i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i="1" lang="en-US" sz="3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									</a:t>
            </a:r>
            <a:endParaRPr/>
          </a:p>
          <a:p>
            <a:pPr indent="-512763" lvl="0" marL="858838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2763" lvl="0" marL="858838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5663" lvl="0" marL="858838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rgbClr val="323F4F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 i="1" sz="3200">
              <a:solidFill>
                <a:srgbClr val="323F4F"/>
              </a:solidFill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rgbClr val="323F4F"/>
              </a:solidFill>
            </a:endParaRPr>
          </a:p>
        </p:txBody>
      </p:sp>
      <p:sp>
        <p:nvSpPr>
          <p:cNvPr id="510" name="Google Shape;510;p72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73"/>
          <p:cNvSpPr txBox="1"/>
          <p:nvPr>
            <p:ph type="title"/>
          </p:nvPr>
        </p:nvSpPr>
        <p:spPr>
          <a:xfrm>
            <a:off x="16784" y="469658"/>
            <a:ext cx="789722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Reclassified Students (F&amp;S Only)</a:t>
            </a:r>
            <a:endParaRPr/>
          </a:p>
        </p:txBody>
      </p:sp>
      <p:sp>
        <p:nvSpPr>
          <p:cNvPr id="518" name="Google Shape;518;p73"/>
          <p:cNvSpPr txBox="1"/>
          <p:nvPr>
            <p:ph idx="1" type="body"/>
          </p:nvPr>
        </p:nvSpPr>
        <p:spPr>
          <a:xfrm>
            <a:off x="235973" y="1816378"/>
            <a:ext cx="8583561" cy="3493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8313" lvl="0" marL="468313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800"/>
              <a:buNone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(3) the student's performance on State assessments;</a:t>
            </a:r>
            <a:endParaRPr/>
          </a:p>
          <a:p>
            <a:pPr indent="-468313" lvl="0" marL="468313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None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(4) the number of credits the student has earned toward high school graduation, if applicable; and</a:t>
            </a:r>
            <a:endParaRPr/>
          </a:p>
          <a:p>
            <a:pPr indent="-468313" lvl="0" marL="468313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None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(5) any disciplinary actions taken against the student under TEC, Chapter 37, Subchapter A (Alternative Settings for Behavior Management).</a:t>
            </a:r>
            <a:endParaRPr/>
          </a:p>
          <a:p>
            <a:pPr indent="-609600" lvl="0" marL="609600" rtl="0" algn="l">
              <a:lnSpc>
                <a:spcPct val="70000"/>
              </a:lnSpc>
              <a:spcBef>
                <a:spcPts val="1440"/>
              </a:spcBef>
              <a:spcAft>
                <a:spcPts val="0"/>
              </a:spcAft>
              <a:buClr>
                <a:srgbClr val="323F4F"/>
              </a:buClr>
              <a:buSzPts val="2400"/>
              <a:buNone/>
            </a:pPr>
            <a:r>
              <a:rPr lang="en-US" sz="24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609600" lvl="0" marL="609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323F4F"/>
              </a:buClr>
              <a:buSzPts val="2400"/>
              <a:buNone/>
            </a:pPr>
            <a:r>
              <a:rPr lang="en-US" sz="24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</a:t>
            </a:r>
            <a:endParaRPr/>
          </a:p>
          <a:p>
            <a:pPr indent="-457200" lvl="0" marL="609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09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7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74"/>
          <p:cNvSpPr txBox="1"/>
          <p:nvPr>
            <p:ph type="title"/>
          </p:nvPr>
        </p:nvSpPr>
        <p:spPr>
          <a:xfrm>
            <a:off x="72708" y="458323"/>
            <a:ext cx="789722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Monitor Year (3) and (4) Students</a:t>
            </a:r>
            <a:endParaRPr/>
          </a:p>
        </p:txBody>
      </p:sp>
      <p:sp>
        <p:nvSpPr>
          <p:cNvPr id="527" name="Google Shape;527;p74"/>
          <p:cNvSpPr txBox="1"/>
          <p:nvPr>
            <p:ph idx="1" type="body"/>
          </p:nvPr>
        </p:nvSpPr>
        <p:spPr>
          <a:xfrm>
            <a:off x="116951" y="1713141"/>
            <a:ext cx="8864815" cy="43551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LPAC’s sole responsibility for students in monitoring years 3 and 4 is to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coordinate with PEIMS 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to ensure that students are coded appropriately.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LPAC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does not monitor academic progress 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of students in monitoring years 3 and 4.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ESEA requires this data collection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for accountability purposes only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This is a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federal requirement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rgbClr val="323F4F"/>
              </a:solidFill>
            </a:endParaRPr>
          </a:p>
        </p:txBody>
      </p:sp>
      <p:sp>
        <p:nvSpPr>
          <p:cNvPr id="528" name="Google Shape;528;p74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5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10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3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