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03" r:id="rId3"/>
    <p:sldMasterId id="2147483704" r:id="rId4"/>
    <p:sldMasterId id="2147483705" r:id="rId5"/>
    <p:sldMasterId id="2147483706" r:id="rId6"/>
    <p:sldMasterId id="2147483707"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Lst>
  <p:sldSz cy="6858000" cx="9144000"/>
  <p:notesSz cx="6858000" cy="9144000"/>
  <p:embeddedFontLst>
    <p:embeddedFont>
      <p:font typeface="Open Sans"/>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OpenSans-regular.fntdata"/><Relationship Id="rId11" Type="http://schemas.openxmlformats.org/officeDocument/2006/relationships/slide" Target="slides/slide3.xml"/><Relationship Id="rId22" Type="http://schemas.openxmlformats.org/officeDocument/2006/relationships/font" Target="fonts/OpenSans-italic.fntdata"/><Relationship Id="rId10" Type="http://schemas.openxmlformats.org/officeDocument/2006/relationships/slide" Target="slides/slide2.xml"/><Relationship Id="rId21" Type="http://schemas.openxmlformats.org/officeDocument/2006/relationships/font" Target="fonts/OpenSans-bold.fntdata"/><Relationship Id="rId13" Type="http://schemas.openxmlformats.org/officeDocument/2006/relationships/slide" Target="slides/slide5.xml"/><Relationship Id="rId12" Type="http://schemas.openxmlformats.org/officeDocument/2006/relationships/slide" Target="slides/slide4.xml"/><Relationship Id="rId23" Type="http://schemas.openxmlformats.org/officeDocument/2006/relationships/font" Target="fonts/OpenSans-boldItalic.fntdata"/><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3.xml"/><Relationship Id="rId19" Type="http://schemas.openxmlformats.org/officeDocument/2006/relationships/slide" Target="slides/slide11.xml"/><Relationship Id="rId6" Type="http://schemas.openxmlformats.org/officeDocument/2006/relationships/slideMaster" Target="slideMasters/slideMaster4.xml"/><Relationship Id="rId18" Type="http://schemas.openxmlformats.org/officeDocument/2006/relationships/slide" Target="slides/slide10.xml"/><Relationship Id="rId7" Type="http://schemas.openxmlformats.org/officeDocument/2006/relationships/slideMaster" Target="slideMasters/slideMaster5.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tea.texas.gov/academics/special-student-populations/bilingual-esl-education"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3" name="Google Shape;403;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p1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84" name="Google Shape;48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a:solidFill>
                  <a:schemeClr val="dk1"/>
                </a:solidFill>
                <a:latin typeface="Arial"/>
                <a:ea typeface="Arial"/>
                <a:cs typeface="Arial"/>
                <a:sym typeface="Arial"/>
              </a:rPr>
              <a:t>Slide 10</a:t>
            </a:r>
            <a:endParaRPr>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a:solidFill>
                  <a:schemeClr val="dk1"/>
                </a:solidFill>
                <a:latin typeface="Arial"/>
                <a:ea typeface="Arial"/>
                <a:cs typeface="Arial"/>
                <a:sym typeface="Arial"/>
              </a:rPr>
              <a:t>Review the following information about a student whose parent or guardian denied services.</a:t>
            </a:r>
            <a:endParaRPr/>
          </a:p>
          <a:p>
            <a:pPr indent="0" lvl="0" marL="0" rtl="0" algn="l">
              <a:lnSpc>
                <a:spcPct val="100000"/>
              </a:lnSpc>
              <a:spcBef>
                <a:spcPts val="0"/>
              </a:spcBef>
              <a:spcAft>
                <a:spcPts val="0"/>
              </a:spcAft>
              <a:buNone/>
            </a:pPr>
            <a:r>
              <a:t/>
            </a:r>
            <a:endParaRPr b="1">
              <a:solidFill>
                <a:schemeClr val="dk1"/>
              </a:solidFill>
              <a:latin typeface="Arial"/>
              <a:ea typeface="Arial"/>
              <a:cs typeface="Arial"/>
              <a:sym typeface="Arial"/>
            </a:endParaRPr>
          </a:p>
          <a:p>
            <a:pPr indent="-176213" lvl="2" marL="176213"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The student is an English learner and is coded as LEP/EL in PEIMS.</a:t>
            </a:r>
            <a:endParaRPr/>
          </a:p>
          <a:p>
            <a:pPr indent="-176213" lvl="2" marL="176213"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The LPAC should inform teachers which students are parent or guardian denials. </a:t>
            </a:r>
            <a:endParaRPr/>
          </a:p>
          <a:p>
            <a:pPr indent="-176213" lvl="2" marL="176213"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Teachers should be provided TELPAS information on each student, if available, and implement the ELPS in the classroom.   </a:t>
            </a:r>
            <a:endParaRPr/>
          </a:p>
          <a:p>
            <a:pPr indent="-176213" lvl="2" marL="176213"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The student will be assessed through TELPAS.</a:t>
            </a:r>
            <a:endParaRPr/>
          </a:p>
          <a:p>
            <a:pPr indent="-176213" lvl="2" marL="176213" rtl="0" algn="l">
              <a:lnSpc>
                <a:spcPct val="100000"/>
              </a:lnSpc>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The LPAC must annually review the progress of the student.</a:t>
            </a:r>
            <a:endParaRPr/>
          </a:p>
          <a:p>
            <a:pPr indent="0" lvl="0" marL="0" rtl="0" algn="l">
              <a:lnSpc>
                <a:spcPct val="100000"/>
              </a:lnSpc>
              <a:spcBef>
                <a:spcPts val="0"/>
              </a:spcBef>
              <a:spcAft>
                <a:spcPts val="0"/>
              </a:spcAft>
              <a:buNone/>
            </a:pPr>
            <a:r>
              <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sz="1000">
              <a:latin typeface="Arial"/>
              <a:ea typeface="Arial"/>
              <a:cs typeface="Arial"/>
              <a:sym typeface="Arial"/>
            </a:endParaRPr>
          </a:p>
        </p:txBody>
      </p:sp>
      <p:sp>
        <p:nvSpPr>
          <p:cNvPr id="485" name="Google Shape;485;p1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86" name="Google Shape;486;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p1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93" name="Google Shape;493;p11:notes"/>
          <p:cNvSpPr txBox="1"/>
          <p:nvPr>
            <p:ph idx="1" type="body"/>
          </p:nvPr>
        </p:nvSpPr>
        <p:spPr>
          <a:xfrm>
            <a:off x="719217" y="4502314"/>
            <a:ext cx="5753740" cy="3647276"/>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latin typeface="Arial"/>
                <a:ea typeface="Arial"/>
                <a:cs typeface="Arial"/>
                <a:sym typeface="Arial"/>
              </a:rPr>
              <a:t>Slide 11</a:t>
            </a:r>
            <a:endParaRPr b="1" sz="1100">
              <a:latin typeface="Arial"/>
              <a:ea typeface="Arial"/>
              <a:cs typeface="Arial"/>
              <a:sym typeface="Arial"/>
            </a:endParaRPr>
          </a:p>
          <a:p>
            <a:pPr indent="0" lvl="0" marL="0" rtl="0" algn="l">
              <a:lnSpc>
                <a:spcPct val="100000"/>
              </a:lnSpc>
              <a:spcBef>
                <a:spcPts val="0"/>
              </a:spcBef>
              <a:spcAft>
                <a:spcPts val="0"/>
              </a:spcAft>
              <a:buNone/>
            </a:pPr>
            <a:r>
              <a:t/>
            </a:r>
            <a:endParaRPr b="1" sz="1100">
              <a:latin typeface="Arial"/>
              <a:ea typeface="Arial"/>
              <a:cs typeface="Arial"/>
              <a:sym typeface="Arial"/>
            </a:endParaRPr>
          </a:p>
          <a:p>
            <a:pPr indent="0" lvl="0" marL="0" rtl="0" algn="l">
              <a:lnSpc>
                <a:spcPct val="100000"/>
              </a:lnSpc>
              <a:spcBef>
                <a:spcPts val="0"/>
              </a:spcBef>
              <a:spcAft>
                <a:spcPts val="0"/>
              </a:spcAft>
              <a:buNone/>
            </a:pPr>
            <a:r>
              <a:t/>
            </a:r>
            <a:endParaRPr b="1" sz="1100">
              <a:latin typeface="Arial"/>
              <a:ea typeface="Arial"/>
              <a:cs typeface="Arial"/>
              <a:sym typeface="Arial"/>
            </a:endParaRPr>
          </a:p>
        </p:txBody>
      </p:sp>
      <p:sp>
        <p:nvSpPr>
          <p:cNvPr id="494" name="Google Shape;494;p1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95" name="Google Shape;495;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3" name="Google Shape;41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Slide 2</a:t>
            </a:r>
            <a:endParaRPr b="1"/>
          </a:p>
        </p:txBody>
      </p:sp>
      <p:sp>
        <p:nvSpPr>
          <p:cNvPr id="414" name="Google Shape;414;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0" name="Google Shape;420;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3</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p:txBody>
      </p:sp>
      <p:sp>
        <p:nvSpPr>
          <p:cNvPr id="421" name="Google Shape;421;p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22" name="Google Shape;422;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p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9" name="Google Shape;42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a:latin typeface="Arial"/>
                <a:ea typeface="Arial"/>
                <a:cs typeface="Arial"/>
                <a:sym typeface="Arial"/>
              </a:rPr>
              <a:t>Slide 4</a:t>
            </a:r>
            <a:endParaRPr>
              <a:latin typeface="Arial"/>
              <a:ea typeface="Arial"/>
              <a:cs typeface="Arial"/>
              <a:sym typeface="Arial"/>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0" marL="0" rtl="0" algn="l">
              <a:lnSpc>
                <a:spcPct val="100000"/>
              </a:lnSpc>
              <a:spcBef>
                <a:spcPts val="0"/>
              </a:spcBef>
              <a:spcAft>
                <a:spcPts val="0"/>
              </a:spcAft>
              <a:buNone/>
            </a:pPr>
            <a:r>
              <a:t/>
            </a:r>
            <a:endParaRPr>
              <a:latin typeface="Arial"/>
              <a:ea typeface="Arial"/>
              <a:cs typeface="Arial"/>
              <a:sym typeface="Arial"/>
            </a:endParaRPr>
          </a:p>
        </p:txBody>
      </p:sp>
      <p:sp>
        <p:nvSpPr>
          <p:cNvPr id="430" name="Google Shape;430;p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31" name="Google Shape;431;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p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38" name="Google Shape;438;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latin typeface="Arial"/>
                <a:ea typeface="Arial"/>
                <a:cs typeface="Arial"/>
                <a:sym typeface="Arial"/>
              </a:rPr>
              <a:t>Slide 5</a:t>
            </a:r>
            <a:endParaRPr sz="1100">
              <a:latin typeface="Arial"/>
              <a:ea typeface="Arial"/>
              <a:cs typeface="Arial"/>
              <a:sym typeface="Arial"/>
            </a:endParaRPr>
          </a:p>
          <a:p>
            <a:pPr indent="0" lvl="0" marL="0" rtl="0" algn="l">
              <a:lnSpc>
                <a:spcPct val="100000"/>
              </a:lnSpc>
              <a:spcBef>
                <a:spcPts val="0"/>
              </a:spcBef>
              <a:spcAft>
                <a:spcPts val="0"/>
              </a:spcAft>
              <a:buNone/>
            </a:pPr>
            <a:r>
              <a:t/>
            </a:r>
            <a:endParaRPr b="1" sz="1100">
              <a:latin typeface="Arial"/>
              <a:ea typeface="Arial"/>
              <a:cs typeface="Arial"/>
              <a:sym typeface="Arial"/>
            </a:endParaRPr>
          </a:p>
          <a:p>
            <a:pPr indent="0" lvl="0" marL="0" rtl="0" algn="l">
              <a:lnSpc>
                <a:spcPct val="100000"/>
              </a:lnSpc>
              <a:spcBef>
                <a:spcPts val="0"/>
              </a:spcBef>
              <a:spcAft>
                <a:spcPts val="0"/>
              </a:spcAft>
              <a:buNone/>
            </a:pPr>
            <a:r>
              <a:t/>
            </a:r>
            <a:endParaRPr b="1" sz="1100">
              <a:latin typeface="Arial"/>
              <a:ea typeface="Arial"/>
              <a:cs typeface="Arial"/>
              <a:sym typeface="Arial"/>
            </a:endParaRPr>
          </a:p>
          <a:p>
            <a:pPr indent="0" lvl="0" marL="0" rtl="0" algn="l">
              <a:lnSpc>
                <a:spcPct val="100000"/>
              </a:lnSpc>
              <a:spcBef>
                <a:spcPts val="0"/>
              </a:spcBef>
              <a:spcAft>
                <a:spcPts val="0"/>
              </a:spcAft>
              <a:buNone/>
            </a:pPr>
            <a:r>
              <a:t/>
            </a:r>
            <a:endParaRPr sz="1100">
              <a:latin typeface="Arial"/>
              <a:ea typeface="Arial"/>
              <a:cs typeface="Arial"/>
              <a:sym typeface="Arial"/>
            </a:endParaRPr>
          </a:p>
        </p:txBody>
      </p:sp>
      <p:sp>
        <p:nvSpPr>
          <p:cNvPr id="439" name="Google Shape;439;p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40" name="Google Shape;44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p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48" name="Google Shape;448;p6:notes"/>
          <p:cNvSpPr txBox="1"/>
          <p:nvPr>
            <p:ph idx="1" type="body"/>
          </p:nvPr>
        </p:nvSpPr>
        <p:spPr>
          <a:xfrm>
            <a:off x="702310" y="4480004"/>
            <a:ext cx="5618480" cy="4131561"/>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6</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The letter the district sends to obtain parent or guardian approval for placement in the program must contain the following:</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171450" lvl="2" marL="171450" rtl="0" algn="l">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Level of English proficiency</a:t>
            </a:r>
            <a:endParaRPr/>
          </a:p>
          <a:p>
            <a:pPr indent="-171450" lvl="2" marL="171450" rtl="0" algn="l">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Description of the program</a:t>
            </a:r>
            <a:endParaRPr/>
          </a:p>
          <a:p>
            <a:pPr indent="-171450" lvl="2" marL="171450" rtl="0" algn="l">
              <a:spcBef>
                <a:spcPts val="0"/>
              </a:spcBef>
              <a:spcAft>
                <a:spcPts val="0"/>
              </a:spcAft>
              <a:buClr>
                <a:schemeClr val="dk1"/>
              </a:buClr>
              <a:buSzPts val="1200"/>
              <a:buFont typeface="Arial"/>
              <a:buChar char="•"/>
            </a:pPr>
            <a:r>
              <a:rPr lang="en-US">
                <a:solidFill>
                  <a:schemeClr val="dk1"/>
                </a:solidFill>
                <a:latin typeface="Arial"/>
                <a:ea typeface="Arial"/>
                <a:cs typeface="Arial"/>
                <a:sym typeface="Arial"/>
              </a:rPr>
              <a:t>Benefits of the program</a:t>
            </a:r>
            <a:endParaRPr/>
          </a:p>
          <a:p>
            <a:pPr indent="-100637" lvl="1" marL="294729" rtl="0" algn="l">
              <a:spcBef>
                <a:spcPts val="0"/>
              </a:spcBef>
              <a:spcAft>
                <a:spcPts val="0"/>
              </a:spcAft>
              <a:buClr>
                <a:schemeClr val="dk1"/>
              </a:buClr>
              <a:buSzPts val="1200"/>
              <a:buFont typeface="Arial"/>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It is also important to </a:t>
            </a:r>
            <a:r>
              <a:rPr lang="en-US">
                <a:latin typeface="Arial"/>
                <a:ea typeface="Arial"/>
                <a:cs typeface="Arial"/>
                <a:sym typeface="Arial"/>
              </a:rPr>
              <a:t>explain </a:t>
            </a:r>
            <a:r>
              <a:rPr lang="en-US">
                <a:solidFill>
                  <a:schemeClr val="dk1"/>
                </a:solidFill>
                <a:latin typeface="Arial"/>
                <a:ea typeface="Arial"/>
                <a:cs typeface="Arial"/>
                <a:sym typeface="Arial"/>
              </a:rPr>
              <a:t>why the program recommendation is offered, and what the parent or guardian can expect of instruction and other services, as per the Elementary and Secondary Education Act of 1965 Public Law 115-141, as amended by the Every Student Succeeds Act (ESSA), section 1112 (2015). </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A plan for when the student may graduate and be reclassified, according to the Personal Graduation Plan (PGP) for English learners at high school, may be included along with the benefits of the program. </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Parent bilingual and ESL program benefits brochures are available in English, Spanish and Vietnamese at https://www.txel.org/parents-and-families/.</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p:txBody>
      </p:sp>
      <p:sp>
        <p:nvSpPr>
          <p:cNvPr id="449" name="Google Shape;449;p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50" name="Google Shape;45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57" name="Google Shape;457;p7:notes"/>
          <p:cNvSpPr txBox="1"/>
          <p:nvPr>
            <p:ph idx="1" type="body"/>
          </p:nvPr>
        </p:nvSpPr>
        <p:spPr>
          <a:xfrm>
            <a:off x="702310" y="4480004"/>
            <a:ext cx="5618480" cy="402738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7</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b="1">
              <a:solidFill>
                <a:schemeClr val="dk1"/>
              </a:solidFill>
              <a:latin typeface="Arial"/>
              <a:ea typeface="Arial"/>
              <a:cs typeface="Arial"/>
              <a:sym typeface="Arial"/>
            </a:endParaRPr>
          </a:p>
        </p:txBody>
      </p:sp>
      <p:sp>
        <p:nvSpPr>
          <p:cNvPr id="458" name="Google Shape;458;p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59" name="Google Shape;45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p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6" name="Google Shape;466;p8:notes"/>
          <p:cNvSpPr txBox="1"/>
          <p:nvPr>
            <p:ph idx="1" type="body"/>
          </p:nvPr>
        </p:nvSpPr>
        <p:spPr>
          <a:xfrm>
            <a:off x="702310" y="4480003"/>
            <a:ext cx="5618480" cy="406241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8</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b="0" lang="en-US" sz="1100">
                <a:solidFill>
                  <a:schemeClr val="dk1"/>
                </a:solidFill>
                <a:latin typeface="Arial"/>
                <a:ea typeface="Arial"/>
                <a:cs typeface="Arial"/>
                <a:sym typeface="Arial"/>
              </a:rPr>
              <a:t>For information on PEIMS codes, please review the following resources on the TEA Bilingual/ESL webpage (</a:t>
            </a:r>
            <a:r>
              <a:rPr lang="en-US" u="sng">
                <a:solidFill>
                  <a:schemeClr val="hlink"/>
                </a:solidFill>
                <a:hlinkClick r:id="rId2"/>
              </a:rPr>
              <a:t>https://tea.texas.gov/academics/special-student-populations/bilingual-esl-education</a:t>
            </a:r>
            <a:r>
              <a:rPr lang="en-US"/>
              <a:t>) under Program Requirement Resources:</a:t>
            </a:r>
            <a:endParaRPr/>
          </a:p>
          <a:p>
            <a:pPr indent="0" lvl="0" marL="0" rtl="0" algn="l">
              <a:lnSpc>
                <a:spcPct val="100000"/>
              </a:lnSpc>
              <a:spcBef>
                <a:spcPts val="0"/>
              </a:spcBef>
              <a:spcAft>
                <a:spcPts val="0"/>
              </a:spcAft>
              <a:buNone/>
            </a:pPr>
            <a:r>
              <a:t/>
            </a:r>
            <a:endParaRPr b="0" sz="1100">
              <a:solidFill>
                <a:schemeClr val="dk1"/>
              </a:solidFill>
              <a:latin typeface="Arial"/>
              <a:ea typeface="Arial"/>
              <a:cs typeface="Arial"/>
              <a:sym typeface="Arial"/>
            </a:endParaRPr>
          </a:p>
          <a:p>
            <a:pPr indent="-171450" lvl="0" marL="171450" rtl="0" algn="l">
              <a:lnSpc>
                <a:spcPct val="100000"/>
              </a:lnSpc>
              <a:spcBef>
                <a:spcPts val="0"/>
              </a:spcBef>
              <a:spcAft>
                <a:spcPts val="0"/>
              </a:spcAft>
              <a:buClr>
                <a:schemeClr val="dk1"/>
              </a:buClr>
              <a:buSzPts val="1100"/>
              <a:buFont typeface="Arial"/>
              <a:buChar char="•"/>
            </a:pPr>
            <a:r>
              <a:rPr b="0" lang="en-US" sz="1100">
                <a:solidFill>
                  <a:schemeClr val="dk1"/>
                </a:solidFill>
                <a:latin typeface="Arial"/>
                <a:ea typeface="Arial"/>
                <a:cs typeface="Arial"/>
                <a:sym typeface="Arial"/>
              </a:rPr>
              <a:t>LEP/EL Decision Chart for LPAC with PEIMS codes</a:t>
            </a:r>
            <a:endParaRPr/>
          </a:p>
          <a:p>
            <a:pPr indent="-171450" lvl="0" marL="171450" rtl="0" algn="l">
              <a:lnSpc>
                <a:spcPct val="100000"/>
              </a:lnSpc>
              <a:spcBef>
                <a:spcPts val="0"/>
              </a:spcBef>
              <a:spcAft>
                <a:spcPts val="0"/>
              </a:spcAft>
              <a:buClr>
                <a:schemeClr val="dk1"/>
              </a:buClr>
              <a:buSzPts val="1100"/>
              <a:buFont typeface="Arial"/>
              <a:buChar char="•"/>
            </a:pPr>
            <a:r>
              <a:rPr b="0" lang="en-US" sz="1100">
                <a:solidFill>
                  <a:schemeClr val="dk1"/>
                </a:solidFill>
                <a:latin typeface="Arial"/>
                <a:ea typeface="Arial"/>
                <a:cs typeface="Arial"/>
                <a:sym typeface="Arial"/>
              </a:rPr>
              <a:t>Code Guide for Bilingual and ESL Program Association</a:t>
            </a:r>
            <a:endParaRPr/>
          </a:p>
          <a:p>
            <a:pPr indent="-171450" lvl="0" marL="171450" rtl="0" algn="l">
              <a:lnSpc>
                <a:spcPct val="100000"/>
              </a:lnSpc>
              <a:spcBef>
                <a:spcPts val="0"/>
              </a:spcBef>
              <a:spcAft>
                <a:spcPts val="0"/>
              </a:spcAft>
              <a:buClr>
                <a:schemeClr val="dk1"/>
              </a:buClr>
              <a:buSzPts val="1100"/>
              <a:buFont typeface="Arial"/>
              <a:buChar char="•"/>
            </a:pPr>
            <a:r>
              <a:rPr b="0" lang="en-US" sz="1100">
                <a:solidFill>
                  <a:schemeClr val="dk1"/>
                </a:solidFill>
                <a:latin typeface="Arial"/>
                <a:ea typeface="Arial"/>
                <a:cs typeface="Arial"/>
                <a:sym typeface="Arial"/>
              </a:rPr>
              <a:t>Texas Education Data Standards (TEDS) Section 4 – Description of codes related to English learners</a:t>
            </a:r>
            <a:endParaRPr/>
          </a:p>
          <a:p>
            <a:pPr indent="0" lvl="0" marL="0" rtl="0" algn="l">
              <a:lnSpc>
                <a:spcPct val="100000"/>
              </a:lnSpc>
              <a:spcBef>
                <a:spcPts val="0"/>
              </a:spcBef>
              <a:spcAft>
                <a:spcPts val="0"/>
              </a:spcAft>
              <a:buClr>
                <a:schemeClr val="dk1"/>
              </a:buClr>
              <a:buSzPts val="1100"/>
              <a:buFont typeface="Arial"/>
              <a:buNone/>
            </a:pPr>
            <a:r>
              <a:t/>
            </a:r>
            <a:endParaRPr b="0"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0"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0"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b="0" sz="1100">
              <a:solidFill>
                <a:schemeClr val="dk1"/>
              </a:solidFill>
              <a:latin typeface="Arial"/>
              <a:ea typeface="Arial"/>
              <a:cs typeface="Arial"/>
              <a:sym typeface="Arial"/>
            </a:endParaRPr>
          </a:p>
        </p:txBody>
      </p:sp>
      <p:sp>
        <p:nvSpPr>
          <p:cNvPr id="467" name="Google Shape;467;p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68" name="Google Shape;468;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9: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5" name="Google Shape;47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b="1" lang="en-US" sz="1100">
                <a:solidFill>
                  <a:schemeClr val="dk1"/>
                </a:solidFill>
                <a:latin typeface="Arial"/>
                <a:ea typeface="Arial"/>
                <a:cs typeface="Arial"/>
                <a:sym typeface="Arial"/>
              </a:rPr>
              <a:t>Slide 9</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The LEA must ensure the verbal or email approval is obtained from a verified source.</a:t>
            </a:r>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US" sz="1100">
                <a:solidFill>
                  <a:schemeClr val="dk1"/>
                </a:solidFill>
                <a:latin typeface="Arial"/>
                <a:ea typeface="Arial"/>
                <a:cs typeface="Arial"/>
                <a:sym typeface="Arial"/>
              </a:rPr>
              <a:t>For students for whom written approval is not immediately obtained, districts should use caution when temporarily coding a student in PEIMS with a </a:t>
            </a:r>
            <a:r>
              <a:rPr i="1" lang="en-US" sz="1100">
                <a:solidFill>
                  <a:schemeClr val="dk1"/>
                </a:solidFill>
                <a:latin typeface="Arial"/>
                <a:ea typeface="Arial"/>
                <a:cs typeface="Arial"/>
                <a:sym typeface="Arial"/>
              </a:rPr>
              <a:t>7 – Parent or Guardian did not respond. </a:t>
            </a:r>
            <a:r>
              <a:rPr i="0" lang="en-US" sz="1100">
                <a:solidFill>
                  <a:schemeClr val="dk1"/>
                </a:solidFill>
                <a:latin typeface="Arial"/>
                <a:ea typeface="Arial"/>
                <a:cs typeface="Arial"/>
                <a:sym typeface="Arial"/>
              </a:rPr>
              <a:t>Without continuous follow up to ensure parental approval has been obtained, a student’s access to program services may be affected, and the district would not generate bilingual education allotment (BEA) funding for that student. </a:t>
            </a:r>
            <a:endParaRPr i="1" sz="1100">
              <a:solidFill>
                <a:schemeClr val="dk1"/>
              </a:solidFill>
              <a:latin typeface="Arial"/>
              <a:ea typeface="Arial"/>
              <a:cs typeface="Arial"/>
              <a:sym typeface="Arial"/>
            </a:endParaRPr>
          </a:p>
          <a:p>
            <a:pPr indent="0" lvl="0" marL="0" rtl="0" algn="l">
              <a:lnSpc>
                <a:spcPct val="100000"/>
              </a:lnSpc>
              <a:spcBef>
                <a:spcPts val="0"/>
              </a:spcBef>
              <a:spcAft>
                <a:spcPts val="0"/>
              </a:spcAft>
              <a:buNone/>
            </a:pPr>
            <a:r>
              <a:t/>
            </a:r>
            <a:endParaRPr sz="1100">
              <a:solidFill>
                <a:schemeClr val="dk1"/>
              </a:solidFill>
              <a:latin typeface="Arial"/>
              <a:ea typeface="Arial"/>
              <a:cs typeface="Arial"/>
              <a:sym typeface="Arial"/>
            </a:endParaRPr>
          </a:p>
        </p:txBody>
      </p:sp>
      <p:sp>
        <p:nvSpPr>
          <p:cNvPr id="476" name="Google Shape;476;p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77" name="Google Shape;477;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2"/>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1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1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2"/>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1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8" name="Shape 98"/>
        <p:cNvGrpSpPr/>
        <p:nvPr/>
      </p:nvGrpSpPr>
      <p:grpSpPr>
        <a:xfrm>
          <a:off x="0" y="0"/>
          <a:ext cx="0" cy="0"/>
          <a:chOff x="0" y="0"/>
          <a:chExt cx="0" cy="0"/>
        </a:xfrm>
      </p:grpSpPr>
      <p:sp>
        <p:nvSpPr>
          <p:cNvPr id="99" name="Google Shape;99;p14"/>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1" name="Google Shape;101;p1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4" name="Shape 104"/>
        <p:cNvGrpSpPr/>
        <p:nvPr/>
      </p:nvGrpSpPr>
      <p:grpSpPr>
        <a:xfrm>
          <a:off x="0" y="0"/>
          <a:ext cx="0" cy="0"/>
          <a:chOff x="0" y="0"/>
          <a:chExt cx="0" cy="0"/>
        </a:xfrm>
      </p:grpSpPr>
      <p:sp>
        <p:nvSpPr>
          <p:cNvPr id="105" name="Google Shape;105;p15"/>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15"/>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07" name="Google Shape;107;p1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0" name="Shape 110"/>
        <p:cNvGrpSpPr/>
        <p:nvPr/>
      </p:nvGrpSpPr>
      <p:grpSpPr>
        <a:xfrm>
          <a:off x="0" y="0"/>
          <a:ext cx="0" cy="0"/>
          <a:chOff x="0" y="0"/>
          <a:chExt cx="0" cy="0"/>
        </a:xfrm>
      </p:grpSpPr>
      <p:sp>
        <p:nvSpPr>
          <p:cNvPr id="111" name="Google Shape;111;p16"/>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2" name="Google Shape;112;p16"/>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13" name="Google Shape;113;p1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6" name="Shape 116"/>
        <p:cNvGrpSpPr/>
        <p:nvPr/>
      </p:nvGrpSpPr>
      <p:grpSpPr>
        <a:xfrm>
          <a:off x="0" y="0"/>
          <a:ext cx="0" cy="0"/>
          <a:chOff x="0" y="0"/>
          <a:chExt cx="0" cy="0"/>
        </a:xfrm>
      </p:grpSpPr>
      <p:sp>
        <p:nvSpPr>
          <p:cNvPr id="117" name="Google Shape;117;p1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17"/>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9" name="Google Shape;119;p17"/>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0" name="Google Shape;120;p1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3" name="Shape 123"/>
        <p:cNvGrpSpPr/>
        <p:nvPr/>
      </p:nvGrpSpPr>
      <p:grpSpPr>
        <a:xfrm>
          <a:off x="0" y="0"/>
          <a:ext cx="0" cy="0"/>
          <a:chOff x="0" y="0"/>
          <a:chExt cx="0" cy="0"/>
        </a:xfrm>
      </p:grpSpPr>
      <p:sp>
        <p:nvSpPr>
          <p:cNvPr id="124" name="Google Shape;124;p18"/>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18"/>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6" name="Google Shape;126;p18"/>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7" name="Google Shape;127;p18"/>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8" name="Google Shape;128;p18"/>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1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2" name="Shape 132"/>
        <p:cNvGrpSpPr/>
        <p:nvPr/>
      </p:nvGrpSpPr>
      <p:grpSpPr>
        <a:xfrm>
          <a:off x="0" y="0"/>
          <a:ext cx="0" cy="0"/>
          <a:chOff x="0" y="0"/>
          <a:chExt cx="0" cy="0"/>
        </a:xfrm>
      </p:grpSpPr>
      <p:sp>
        <p:nvSpPr>
          <p:cNvPr id="133" name="Google Shape;133;p1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4" name="Google Shape;134;p1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1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7" name="Shape 137"/>
        <p:cNvGrpSpPr/>
        <p:nvPr/>
      </p:nvGrpSpPr>
      <p:grpSpPr>
        <a:xfrm>
          <a:off x="0" y="0"/>
          <a:ext cx="0" cy="0"/>
          <a:chOff x="0" y="0"/>
          <a:chExt cx="0" cy="0"/>
        </a:xfrm>
      </p:grpSpPr>
      <p:sp>
        <p:nvSpPr>
          <p:cNvPr id="138" name="Google Shape;138;p2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41" name="Shape 141"/>
        <p:cNvGrpSpPr/>
        <p:nvPr/>
      </p:nvGrpSpPr>
      <p:grpSpPr>
        <a:xfrm>
          <a:off x="0" y="0"/>
          <a:ext cx="0" cy="0"/>
          <a:chOff x="0" y="0"/>
          <a:chExt cx="0" cy="0"/>
        </a:xfrm>
      </p:grpSpPr>
      <p:sp>
        <p:nvSpPr>
          <p:cNvPr id="142" name="Google Shape;142;p21"/>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3" name="Google Shape;143;p21"/>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44" name="Google Shape;144;p21"/>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45" name="Google Shape;145;p2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2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2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8" name="Shape 148"/>
        <p:cNvGrpSpPr/>
        <p:nvPr/>
      </p:nvGrpSpPr>
      <p:grpSpPr>
        <a:xfrm>
          <a:off x="0" y="0"/>
          <a:ext cx="0" cy="0"/>
          <a:chOff x="0" y="0"/>
          <a:chExt cx="0" cy="0"/>
        </a:xfrm>
      </p:grpSpPr>
      <p:sp>
        <p:nvSpPr>
          <p:cNvPr id="149" name="Google Shape;149;p22"/>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0" name="Google Shape;150;p22"/>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51" name="Google Shape;151;p22"/>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2" name="Google Shape;152;p2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3" name="Google Shape;153;p2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55" name="Shape 155"/>
        <p:cNvGrpSpPr/>
        <p:nvPr/>
      </p:nvGrpSpPr>
      <p:grpSpPr>
        <a:xfrm>
          <a:off x="0" y="0"/>
          <a:ext cx="0" cy="0"/>
          <a:chOff x="0" y="0"/>
          <a:chExt cx="0" cy="0"/>
        </a:xfrm>
      </p:grpSpPr>
      <p:sp>
        <p:nvSpPr>
          <p:cNvPr id="156" name="Google Shape;156;p2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7" name="Google Shape;157;p23"/>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8" name="Google Shape;158;p2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2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61" name="Shape 161"/>
        <p:cNvGrpSpPr/>
        <p:nvPr/>
      </p:nvGrpSpPr>
      <p:grpSpPr>
        <a:xfrm>
          <a:off x="0" y="0"/>
          <a:ext cx="0" cy="0"/>
          <a:chOff x="0" y="0"/>
          <a:chExt cx="0" cy="0"/>
        </a:xfrm>
      </p:grpSpPr>
      <p:sp>
        <p:nvSpPr>
          <p:cNvPr id="162" name="Google Shape;162;p24"/>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3" name="Google Shape;163;p24"/>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4" name="Google Shape;164;p2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2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6" name="Google Shape;166;p2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6" name="Shape 176"/>
        <p:cNvGrpSpPr/>
        <p:nvPr/>
      </p:nvGrpSpPr>
      <p:grpSpPr>
        <a:xfrm>
          <a:off x="0" y="0"/>
          <a:ext cx="0" cy="0"/>
          <a:chOff x="0" y="0"/>
          <a:chExt cx="0" cy="0"/>
        </a:xfrm>
      </p:grpSpPr>
      <p:sp>
        <p:nvSpPr>
          <p:cNvPr id="177" name="Google Shape;177;p26"/>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8" name="Google Shape;178;p26"/>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9" name="Google Shape;179;p2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2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2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2" name="Shape 182"/>
        <p:cNvGrpSpPr/>
        <p:nvPr/>
      </p:nvGrpSpPr>
      <p:grpSpPr>
        <a:xfrm>
          <a:off x="0" y="0"/>
          <a:ext cx="0" cy="0"/>
          <a:chOff x="0" y="0"/>
          <a:chExt cx="0" cy="0"/>
        </a:xfrm>
      </p:grpSpPr>
      <p:sp>
        <p:nvSpPr>
          <p:cNvPr id="183" name="Google Shape;183;p2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2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5" name="Google Shape;185;p2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6" name="Google Shape;186;p2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7" name="Google Shape;187;p2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8" name="Shape 188"/>
        <p:cNvGrpSpPr/>
        <p:nvPr/>
      </p:nvGrpSpPr>
      <p:grpSpPr>
        <a:xfrm>
          <a:off x="0" y="0"/>
          <a:ext cx="0" cy="0"/>
          <a:chOff x="0" y="0"/>
          <a:chExt cx="0" cy="0"/>
        </a:xfrm>
      </p:grpSpPr>
      <p:sp>
        <p:nvSpPr>
          <p:cNvPr id="189" name="Google Shape;189;p28"/>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0" name="Google Shape;190;p28"/>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91" name="Google Shape;191;p2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2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3" name="Google Shape;193;p2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94" name="Shape 194"/>
        <p:cNvGrpSpPr/>
        <p:nvPr/>
      </p:nvGrpSpPr>
      <p:grpSpPr>
        <a:xfrm>
          <a:off x="0" y="0"/>
          <a:ext cx="0" cy="0"/>
          <a:chOff x="0" y="0"/>
          <a:chExt cx="0" cy="0"/>
        </a:xfrm>
      </p:grpSpPr>
      <p:sp>
        <p:nvSpPr>
          <p:cNvPr id="195" name="Google Shape;195;p2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6" name="Google Shape;196;p29"/>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7" name="Google Shape;197;p29"/>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8" name="Google Shape;198;p2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9" name="Google Shape;199;p2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0" name="Google Shape;200;p2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01" name="Shape 201"/>
        <p:cNvGrpSpPr/>
        <p:nvPr/>
      </p:nvGrpSpPr>
      <p:grpSpPr>
        <a:xfrm>
          <a:off x="0" y="0"/>
          <a:ext cx="0" cy="0"/>
          <a:chOff x="0" y="0"/>
          <a:chExt cx="0" cy="0"/>
        </a:xfrm>
      </p:grpSpPr>
      <p:sp>
        <p:nvSpPr>
          <p:cNvPr id="202" name="Google Shape;202;p30"/>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3" name="Google Shape;203;p30"/>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04" name="Google Shape;204;p30"/>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5" name="Google Shape;205;p30"/>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06" name="Google Shape;206;p30"/>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7" name="Google Shape;207;p3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8" name="Google Shape;208;p3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9" name="Google Shape;209;p3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0" name="Shape 210"/>
        <p:cNvGrpSpPr/>
        <p:nvPr/>
      </p:nvGrpSpPr>
      <p:grpSpPr>
        <a:xfrm>
          <a:off x="0" y="0"/>
          <a:ext cx="0" cy="0"/>
          <a:chOff x="0" y="0"/>
          <a:chExt cx="0" cy="0"/>
        </a:xfrm>
      </p:grpSpPr>
      <p:sp>
        <p:nvSpPr>
          <p:cNvPr id="211" name="Google Shape;211;p3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2" name="Google Shape;212;p3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3" name="Google Shape;213;p3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4" name="Google Shape;214;p3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5" name="Shape 215"/>
        <p:cNvGrpSpPr/>
        <p:nvPr/>
      </p:nvGrpSpPr>
      <p:grpSpPr>
        <a:xfrm>
          <a:off x="0" y="0"/>
          <a:ext cx="0" cy="0"/>
          <a:chOff x="0" y="0"/>
          <a:chExt cx="0" cy="0"/>
        </a:xfrm>
      </p:grpSpPr>
      <p:sp>
        <p:nvSpPr>
          <p:cNvPr id="216" name="Google Shape;216;p3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7" name="Google Shape;217;p3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8" name="Google Shape;218;p3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4"/>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19" name="Shape 219"/>
        <p:cNvGrpSpPr/>
        <p:nvPr/>
      </p:nvGrpSpPr>
      <p:grpSpPr>
        <a:xfrm>
          <a:off x="0" y="0"/>
          <a:ext cx="0" cy="0"/>
          <a:chOff x="0" y="0"/>
          <a:chExt cx="0" cy="0"/>
        </a:xfrm>
      </p:grpSpPr>
      <p:sp>
        <p:nvSpPr>
          <p:cNvPr id="220" name="Google Shape;220;p33"/>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1" name="Google Shape;221;p33"/>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222" name="Google Shape;222;p33"/>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23" name="Google Shape;223;p3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4" name="Google Shape;224;p3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5" name="Google Shape;225;p3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26" name="Shape 226"/>
        <p:cNvGrpSpPr/>
        <p:nvPr/>
      </p:nvGrpSpPr>
      <p:grpSpPr>
        <a:xfrm>
          <a:off x="0" y="0"/>
          <a:ext cx="0" cy="0"/>
          <a:chOff x="0" y="0"/>
          <a:chExt cx="0" cy="0"/>
        </a:xfrm>
      </p:grpSpPr>
      <p:sp>
        <p:nvSpPr>
          <p:cNvPr id="227" name="Google Shape;227;p34"/>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34"/>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29" name="Google Shape;229;p34"/>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30" name="Google Shape;230;p3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3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2" name="Google Shape;232;p3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33" name="Shape 233"/>
        <p:cNvGrpSpPr/>
        <p:nvPr/>
      </p:nvGrpSpPr>
      <p:grpSpPr>
        <a:xfrm>
          <a:off x="0" y="0"/>
          <a:ext cx="0" cy="0"/>
          <a:chOff x="0" y="0"/>
          <a:chExt cx="0" cy="0"/>
        </a:xfrm>
      </p:grpSpPr>
      <p:sp>
        <p:nvSpPr>
          <p:cNvPr id="234" name="Google Shape;234;p3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5" name="Google Shape;235;p35"/>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6" name="Google Shape;236;p3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7" name="Google Shape;237;p3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8" name="Google Shape;238;p3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9" name="Shape 239"/>
        <p:cNvGrpSpPr/>
        <p:nvPr/>
      </p:nvGrpSpPr>
      <p:grpSpPr>
        <a:xfrm>
          <a:off x="0" y="0"/>
          <a:ext cx="0" cy="0"/>
          <a:chOff x="0" y="0"/>
          <a:chExt cx="0" cy="0"/>
        </a:xfrm>
      </p:grpSpPr>
      <p:sp>
        <p:nvSpPr>
          <p:cNvPr id="240" name="Google Shape;240;p36"/>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1" name="Google Shape;241;p36"/>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2" name="Google Shape;242;p3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3" name="Google Shape;243;p3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4" name="Google Shape;244;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4" name="Shape 254"/>
        <p:cNvGrpSpPr/>
        <p:nvPr/>
      </p:nvGrpSpPr>
      <p:grpSpPr>
        <a:xfrm>
          <a:off x="0" y="0"/>
          <a:ext cx="0" cy="0"/>
          <a:chOff x="0" y="0"/>
          <a:chExt cx="0" cy="0"/>
        </a:xfrm>
      </p:grpSpPr>
      <p:sp>
        <p:nvSpPr>
          <p:cNvPr id="255" name="Google Shape;255;p38"/>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6" name="Google Shape;256;p38"/>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7" name="Google Shape;257;p3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8" name="Google Shape;258;p3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9" name="Google Shape;259;p3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0" name="Shape 260"/>
        <p:cNvGrpSpPr/>
        <p:nvPr/>
      </p:nvGrpSpPr>
      <p:grpSpPr>
        <a:xfrm>
          <a:off x="0" y="0"/>
          <a:ext cx="0" cy="0"/>
          <a:chOff x="0" y="0"/>
          <a:chExt cx="0" cy="0"/>
        </a:xfrm>
      </p:grpSpPr>
      <p:sp>
        <p:nvSpPr>
          <p:cNvPr id="261" name="Google Shape;261;p3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2" name="Google Shape;262;p3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3" name="Google Shape;263;p3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4" name="Google Shape;264;p3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5" name="Google Shape;265;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6" name="Shape 266"/>
        <p:cNvGrpSpPr/>
        <p:nvPr/>
      </p:nvGrpSpPr>
      <p:grpSpPr>
        <a:xfrm>
          <a:off x="0" y="0"/>
          <a:ext cx="0" cy="0"/>
          <a:chOff x="0" y="0"/>
          <a:chExt cx="0" cy="0"/>
        </a:xfrm>
      </p:grpSpPr>
      <p:sp>
        <p:nvSpPr>
          <p:cNvPr id="267" name="Google Shape;267;p40"/>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8" name="Google Shape;268;p40"/>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9" name="Google Shape;269;p4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0" name="Google Shape;270;p4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1" name="Google Shape;271;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2" name="Shape 272"/>
        <p:cNvGrpSpPr/>
        <p:nvPr/>
      </p:nvGrpSpPr>
      <p:grpSpPr>
        <a:xfrm>
          <a:off x="0" y="0"/>
          <a:ext cx="0" cy="0"/>
          <a:chOff x="0" y="0"/>
          <a:chExt cx="0" cy="0"/>
        </a:xfrm>
      </p:grpSpPr>
      <p:sp>
        <p:nvSpPr>
          <p:cNvPr id="273" name="Google Shape;273;p4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4" name="Google Shape;274;p41"/>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5" name="Google Shape;275;p41"/>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6" name="Google Shape;276;p4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7" name="Google Shape;277;p4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8" name="Google Shape;278;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79" name="Shape 279"/>
        <p:cNvGrpSpPr/>
        <p:nvPr/>
      </p:nvGrpSpPr>
      <p:grpSpPr>
        <a:xfrm>
          <a:off x="0" y="0"/>
          <a:ext cx="0" cy="0"/>
          <a:chOff x="0" y="0"/>
          <a:chExt cx="0" cy="0"/>
        </a:xfrm>
      </p:grpSpPr>
      <p:sp>
        <p:nvSpPr>
          <p:cNvPr id="280" name="Google Shape;280;p42"/>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1" name="Google Shape;281;p42"/>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2" name="Google Shape;282;p42"/>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3" name="Google Shape;283;p42"/>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4" name="Google Shape;284;p42"/>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5" name="Google Shape;285;p4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6" name="Google Shape;286;p4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7" name="Google Shape;287;p4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8" name="Shape 288"/>
        <p:cNvGrpSpPr/>
        <p:nvPr/>
      </p:nvGrpSpPr>
      <p:grpSpPr>
        <a:xfrm>
          <a:off x="0" y="0"/>
          <a:ext cx="0" cy="0"/>
          <a:chOff x="0" y="0"/>
          <a:chExt cx="0" cy="0"/>
        </a:xfrm>
      </p:grpSpPr>
      <p:sp>
        <p:nvSpPr>
          <p:cNvPr id="289" name="Google Shape;289;p4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0" name="Google Shape;290;p4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1" name="Google Shape;291;p4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2" name="Google Shape;292;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5"/>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93" name="Shape 293"/>
        <p:cNvGrpSpPr/>
        <p:nvPr/>
      </p:nvGrpSpPr>
      <p:grpSpPr>
        <a:xfrm>
          <a:off x="0" y="0"/>
          <a:ext cx="0" cy="0"/>
          <a:chOff x="0" y="0"/>
          <a:chExt cx="0" cy="0"/>
        </a:xfrm>
      </p:grpSpPr>
      <p:sp>
        <p:nvSpPr>
          <p:cNvPr id="294" name="Google Shape;294;p4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5" name="Google Shape;295;p4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6" name="Google Shape;296;p4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97" name="Shape 297"/>
        <p:cNvGrpSpPr/>
        <p:nvPr/>
      </p:nvGrpSpPr>
      <p:grpSpPr>
        <a:xfrm>
          <a:off x="0" y="0"/>
          <a:ext cx="0" cy="0"/>
          <a:chOff x="0" y="0"/>
          <a:chExt cx="0" cy="0"/>
        </a:xfrm>
      </p:grpSpPr>
      <p:sp>
        <p:nvSpPr>
          <p:cNvPr id="298" name="Google Shape;298;p45"/>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9" name="Google Shape;299;p45"/>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00" name="Google Shape;300;p45"/>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01" name="Google Shape;301;p4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2" name="Google Shape;302;p4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3" name="Google Shape;303;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04" name="Shape 304"/>
        <p:cNvGrpSpPr/>
        <p:nvPr/>
      </p:nvGrpSpPr>
      <p:grpSpPr>
        <a:xfrm>
          <a:off x="0" y="0"/>
          <a:ext cx="0" cy="0"/>
          <a:chOff x="0" y="0"/>
          <a:chExt cx="0" cy="0"/>
        </a:xfrm>
      </p:grpSpPr>
      <p:sp>
        <p:nvSpPr>
          <p:cNvPr id="305" name="Google Shape;305;p46"/>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6" name="Google Shape;306;p46"/>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07" name="Google Shape;307;p46"/>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08" name="Google Shape;308;p4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9" name="Google Shape;309;p4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0" name="Google Shape;310;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11" name="Shape 311"/>
        <p:cNvGrpSpPr/>
        <p:nvPr/>
      </p:nvGrpSpPr>
      <p:grpSpPr>
        <a:xfrm>
          <a:off x="0" y="0"/>
          <a:ext cx="0" cy="0"/>
          <a:chOff x="0" y="0"/>
          <a:chExt cx="0" cy="0"/>
        </a:xfrm>
      </p:grpSpPr>
      <p:sp>
        <p:nvSpPr>
          <p:cNvPr id="312" name="Google Shape;312;p4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3" name="Google Shape;313;p47"/>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4" name="Google Shape;314;p4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5" name="Google Shape;315;p4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6" name="Google Shape;316;p4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17" name="Shape 317"/>
        <p:cNvGrpSpPr/>
        <p:nvPr/>
      </p:nvGrpSpPr>
      <p:grpSpPr>
        <a:xfrm>
          <a:off x="0" y="0"/>
          <a:ext cx="0" cy="0"/>
          <a:chOff x="0" y="0"/>
          <a:chExt cx="0" cy="0"/>
        </a:xfrm>
      </p:grpSpPr>
      <p:sp>
        <p:nvSpPr>
          <p:cNvPr id="318" name="Google Shape;318;p48"/>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9" name="Google Shape;319;p48"/>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0" name="Google Shape;320;p4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1" name="Google Shape;321;p4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2" name="Google Shape;322;p4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32" name="Shape 332"/>
        <p:cNvGrpSpPr/>
        <p:nvPr/>
      </p:nvGrpSpPr>
      <p:grpSpPr>
        <a:xfrm>
          <a:off x="0" y="0"/>
          <a:ext cx="0" cy="0"/>
          <a:chOff x="0" y="0"/>
          <a:chExt cx="0" cy="0"/>
        </a:xfrm>
      </p:grpSpPr>
      <p:sp>
        <p:nvSpPr>
          <p:cNvPr id="333" name="Google Shape;333;p50"/>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4" name="Google Shape;334;p50"/>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35" name="Google Shape;335;p5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6" name="Google Shape;336;p5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7" name="Google Shape;337;p5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8" name="Shape 338"/>
        <p:cNvGrpSpPr/>
        <p:nvPr/>
      </p:nvGrpSpPr>
      <p:grpSpPr>
        <a:xfrm>
          <a:off x="0" y="0"/>
          <a:ext cx="0" cy="0"/>
          <a:chOff x="0" y="0"/>
          <a:chExt cx="0" cy="0"/>
        </a:xfrm>
      </p:grpSpPr>
      <p:sp>
        <p:nvSpPr>
          <p:cNvPr id="339" name="Google Shape;339;p5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0" name="Google Shape;340;p5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1" name="Google Shape;341;p5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2" name="Google Shape;342;p5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3" name="Google Shape;343;p5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4" name="Shape 344"/>
        <p:cNvGrpSpPr/>
        <p:nvPr/>
      </p:nvGrpSpPr>
      <p:grpSpPr>
        <a:xfrm>
          <a:off x="0" y="0"/>
          <a:ext cx="0" cy="0"/>
          <a:chOff x="0" y="0"/>
          <a:chExt cx="0" cy="0"/>
        </a:xfrm>
      </p:grpSpPr>
      <p:sp>
        <p:nvSpPr>
          <p:cNvPr id="345" name="Google Shape;345;p52"/>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6" name="Google Shape;346;p52"/>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7" name="Google Shape;347;p5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8" name="Google Shape;348;p5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9" name="Google Shape;349;p5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0" name="Shape 350"/>
        <p:cNvGrpSpPr/>
        <p:nvPr/>
      </p:nvGrpSpPr>
      <p:grpSpPr>
        <a:xfrm>
          <a:off x="0" y="0"/>
          <a:ext cx="0" cy="0"/>
          <a:chOff x="0" y="0"/>
          <a:chExt cx="0" cy="0"/>
        </a:xfrm>
      </p:grpSpPr>
      <p:sp>
        <p:nvSpPr>
          <p:cNvPr id="351" name="Google Shape;351;p5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2" name="Google Shape;352;p53"/>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3" name="Google Shape;353;p53"/>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4" name="Google Shape;354;p5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5" name="Google Shape;355;p5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6" name="Google Shape;356;p5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7" name="Shape 357"/>
        <p:cNvGrpSpPr/>
        <p:nvPr/>
      </p:nvGrpSpPr>
      <p:grpSpPr>
        <a:xfrm>
          <a:off x="0" y="0"/>
          <a:ext cx="0" cy="0"/>
          <a:chOff x="0" y="0"/>
          <a:chExt cx="0" cy="0"/>
        </a:xfrm>
      </p:grpSpPr>
      <p:sp>
        <p:nvSpPr>
          <p:cNvPr id="358" name="Google Shape;358;p54"/>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9" name="Google Shape;359;p54"/>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0" name="Google Shape;360;p54"/>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1" name="Google Shape;361;p54"/>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2" name="Google Shape;362;p54"/>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3" name="Google Shape;363;p5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4" name="Google Shape;364;p5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5" name="Google Shape;365;p5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6"/>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6"/>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6"/>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6" name="Shape 366"/>
        <p:cNvGrpSpPr/>
        <p:nvPr/>
      </p:nvGrpSpPr>
      <p:grpSpPr>
        <a:xfrm>
          <a:off x="0" y="0"/>
          <a:ext cx="0" cy="0"/>
          <a:chOff x="0" y="0"/>
          <a:chExt cx="0" cy="0"/>
        </a:xfrm>
      </p:grpSpPr>
      <p:sp>
        <p:nvSpPr>
          <p:cNvPr id="367" name="Google Shape;367;p5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8" name="Google Shape;368;p5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9" name="Google Shape;369;p5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0" name="Google Shape;370;p5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71" name="Shape 371"/>
        <p:cNvGrpSpPr/>
        <p:nvPr/>
      </p:nvGrpSpPr>
      <p:grpSpPr>
        <a:xfrm>
          <a:off x="0" y="0"/>
          <a:ext cx="0" cy="0"/>
          <a:chOff x="0" y="0"/>
          <a:chExt cx="0" cy="0"/>
        </a:xfrm>
      </p:grpSpPr>
      <p:sp>
        <p:nvSpPr>
          <p:cNvPr id="372" name="Google Shape;372;p5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3" name="Google Shape;373;p5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4" name="Google Shape;374;p5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75" name="Shape 375"/>
        <p:cNvGrpSpPr/>
        <p:nvPr/>
      </p:nvGrpSpPr>
      <p:grpSpPr>
        <a:xfrm>
          <a:off x="0" y="0"/>
          <a:ext cx="0" cy="0"/>
          <a:chOff x="0" y="0"/>
          <a:chExt cx="0" cy="0"/>
        </a:xfrm>
      </p:grpSpPr>
      <p:sp>
        <p:nvSpPr>
          <p:cNvPr id="376" name="Google Shape;376;p57"/>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7" name="Google Shape;377;p57"/>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78" name="Google Shape;378;p57"/>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79" name="Google Shape;379;p5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0" name="Google Shape;380;p5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1" name="Google Shape;381;p5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82" name="Shape 382"/>
        <p:cNvGrpSpPr/>
        <p:nvPr/>
      </p:nvGrpSpPr>
      <p:grpSpPr>
        <a:xfrm>
          <a:off x="0" y="0"/>
          <a:ext cx="0" cy="0"/>
          <a:chOff x="0" y="0"/>
          <a:chExt cx="0" cy="0"/>
        </a:xfrm>
      </p:grpSpPr>
      <p:sp>
        <p:nvSpPr>
          <p:cNvPr id="383" name="Google Shape;383;p58"/>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4" name="Google Shape;384;p58"/>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85" name="Google Shape;385;p58"/>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86" name="Google Shape;386;p5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7" name="Google Shape;387;p5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8" name="Google Shape;388;p5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89" name="Shape 389"/>
        <p:cNvGrpSpPr/>
        <p:nvPr/>
      </p:nvGrpSpPr>
      <p:grpSpPr>
        <a:xfrm>
          <a:off x="0" y="0"/>
          <a:ext cx="0" cy="0"/>
          <a:chOff x="0" y="0"/>
          <a:chExt cx="0" cy="0"/>
        </a:xfrm>
      </p:grpSpPr>
      <p:sp>
        <p:nvSpPr>
          <p:cNvPr id="390" name="Google Shape;390;p5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1" name="Google Shape;391;p59"/>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2" name="Google Shape;392;p5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3" name="Google Shape;393;p5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4" name="Google Shape;394;p5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95" name="Shape 395"/>
        <p:cNvGrpSpPr/>
        <p:nvPr/>
      </p:nvGrpSpPr>
      <p:grpSpPr>
        <a:xfrm>
          <a:off x="0" y="0"/>
          <a:ext cx="0" cy="0"/>
          <a:chOff x="0" y="0"/>
          <a:chExt cx="0" cy="0"/>
        </a:xfrm>
      </p:grpSpPr>
      <p:sp>
        <p:nvSpPr>
          <p:cNvPr id="396" name="Google Shape;396;p60"/>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7" name="Google Shape;397;p60"/>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8" name="Google Shape;398;p6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9" name="Google Shape;399;p6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0" name="Google Shape;400;p6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1" name="Google Shape;71;p10"/>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2" name="Google Shape;72;p1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3.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9.xml"/><Relationship Id="rId10" Type="http://schemas.openxmlformats.org/officeDocument/2006/relationships/slideLayout" Target="../slideLayouts/slideLayout18.xml"/><Relationship Id="rId13" Type="http://schemas.openxmlformats.org/officeDocument/2006/relationships/slideLayout" Target="../slideLayouts/slideLayout21.xml"/><Relationship Id="rId12" Type="http://schemas.openxmlformats.org/officeDocument/2006/relationships/slideLayout" Target="../slideLayouts/slideLayout2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2.xml"/><Relationship Id="rId9" Type="http://schemas.openxmlformats.org/officeDocument/2006/relationships/slideLayout" Target="../slideLayouts/slideLayout17.xml"/><Relationship Id="rId15" Type="http://schemas.openxmlformats.org/officeDocument/2006/relationships/theme" Target="../theme/theme6.xml"/><Relationship Id="rId14" Type="http://schemas.openxmlformats.org/officeDocument/2006/relationships/slideLayout" Target="../slideLayouts/slideLayout22.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0" Type="http://schemas.openxmlformats.org/officeDocument/2006/relationships/slideLayout" Target="../slideLayouts/slideLayout31.xml"/><Relationship Id="rId13" Type="http://schemas.openxmlformats.org/officeDocument/2006/relationships/theme" Target="../theme/theme2.xml"/><Relationship Id="rId12" Type="http://schemas.openxmlformats.org/officeDocument/2006/relationships/slideLayout" Target="../slideLayouts/slideLayout33.xml"/><Relationship Id="rId1" Type="http://schemas.openxmlformats.org/officeDocument/2006/relationships/image" Target="../media/image1.png"/><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3.xml"/><Relationship Id="rId10" Type="http://schemas.openxmlformats.org/officeDocument/2006/relationships/slideLayout" Target="../slideLayouts/slideLayout42.xml"/><Relationship Id="rId13" Type="http://schemas.openxmlformats.org/officeDocument/2006/relationships/theme" Target="../theme/theme4.xml"/><Relationship Id="rId12" Type="http://schemas.openxmlformats.org/officeDocument/2006/relationships/slideLayout" Target="../slideLayouts/slideLayout44.xml"/><Relationship Id="rId1" Type="http://schemas.openxmlformats.org/officeDocument/2006/relationships/image" Target="../media/image1.png"/><Relationship Id="rId2" Type="http://schemas.openxmlformats.org/officeDocument/2006/relationships/slideLayout" Target="../slideLayouts/slideLayout34.xml"/><Relationship Id="rId3" Type="http://schemas.openxmlformats.org/officeDocument/2006/relationships/slideLayout" Target="../slideLayouts/slideLayout35.xml"/><Relationship Id="rId4" Type="http://schemas.openxmlformats.org/officeDocument/2006/relationships/slideLayout" Target="../slideLayouts/slideLayout36.xml"/><Relationship Id="rId9" Type="http://schemas.openxmlformats.org/officeDocument/2006/relationships/slideLayout" Target="../slideLayouts/slideLayout41.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4.xml"/><Relationship Id="rId10" Type="http://schemas.openxmlformats.org/officeDocument/2006/relationships/slideLayout" Target="../slideLayouts/slideLayout53.xml"/><Relationship Id="rId13" Type="http://schemas.openxmlformats.org/officeDocument/2006/relationships/theme" Target="../theme/theme1.xml"/><Relationship Id="rId12" Type="http://schemas.openxmlformats.org/officeDocument/2006/relationships/slideLayout" Target="../slideLayouts/slideLayout55.xml"/><Relationship Id="rId1" Type="http://schemas.openxmlformats.org/officeDocument/2006/relationships/image" Target="../media/image1.png"/><Relationship Id="rId2" Type="http://schemas.openxmlformats.org/officeDocument/2006/relationships/slideLayout" Target="../slideLayouts/slideLayout45.xml"/><Relationship Id="rId3" Type="http://schemas.openxmlformats.org/officeDocument/2006/relationships/slideLayout" Target="../slideLayouts/slideLayout46.xml"/><Relationship Id="rId4" Type="http://schemas.openxmlformats.org/officeDocument/2006/relationships/slideLayout" Target="../slideLayouts/slideLayout47.xml"/><Relationship Id="rId9" Type="http://schemas.openxmlformats.org/officeDocument/2006/relationships/slideLayout" Target="../slideLayouts/slideLayout52.xml"/><Relationship Id="rId5" Type="http://schemas.openxmlformats.org/officeDocument/2006/relationships/slideLayout" Target="../slideLayouts/slideLayout48.xml"/><Relationship Id="rId6" Type="http://schemas.openxmlformats.org/officeDocument/2006/relationships/slideLayout" Target="../slideLayouts/slideLayout49.xml"/><Relationship Id="rId7" Type="http://schemas.openxmlformats.org/officeDocument/2006/relationships/slideLayout" Target="../slideLayouts/slideLayout50.xml"/><Relationship Id="rId8"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5" name="Google Shape;15;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6" name="Google Shape;16;p1"/>
          <p:cNvSpPr/>
          <p:nvPr/>
        </p:nvSpPr>
        <p:spPr>
          <a:xfrm>
            <a:off x="0" y="0"/>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1"/>
          <p:cNvSpPr/>
          <p:nvPr/>
        </p:nvSpPr>
        <p:spPr>
          <a:xfrm>
            <a:off x="0" y="6406444"/>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7" name="Shape 87"/>
        <p:cNvGrpSpPr/>
        <p:nvPr/>
      </p:nvGrpSpPr>
      <p:grpSpPr>
        <a:xfrm>
          <a:off x="0" y="0"/>
          <a:ext cx="0" cy="0"/>
          <a:chOff x="0" y="0"/>
          <a:chExt cx="0" cy="0"/>
        </a:xfrm>
      </p:grpSpPr>
      <p:sp>
        <p:nvSpPr>
          <p:cNvPr id="88" name="Google Shape;88;p1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9" name="Google Shape;89;p1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0" name="Google Shape;90;p1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1" name="Google Shape;91;p1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2" name="Google Shape;92;p1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93" name="Google Shape;93;p13"/>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94" name="Google Shape;94;p13"/>
          <p:cNvSpPr/>
          <p:nvPr/>
        </p:nvSpPr>
        <p:spPr>
          <a:xfrm>
            <a:off x="-11289" y="340321"/>
            <a:ext cx="7405511" cy="999595"/>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486E"/>
              </a:solidFill>
              <a:latin typeface="Calibri"/>
              <a:ea typeface="Calibri"/>
              <a:cs typeface="Calibri"/>
              <a:sym typeface="Calibri"/>
            </a:endParaRPr>
          </a:p>
        </p:txBody>
      </p:sp>
      <p:sp>
        <p:nvSpPr>
          <p:cNvPr id="95" name="Google Shape;95;p13"/>
          <p:cNvSpPr/>
          <p:nvPr/>
        </p:nvSpPr>
        <p:spPr>
          <a:xfrm>
            <a:off x="0" y="6406444"/>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close up of a sign&#10;&#10;Description automatically generated" id="96" name="Google Shape;96;p13"/>
          <p:cNvPicPr preferRelativeResize="0"/>
          <p:nvPr/>
        </p:nvPicPr>
        <p:blipFill rotWithShape="1">
          <a:blip r:embed="rId2">
            <a:alphaModFix/>
          </a:blip>
          <a:srcRect b="0" l="0" r="0" t="0"/>
          <a:stretch/>
        </p:blipFill>
        <p:spPr>
          <a:xfrm>
            <a:off x="7745766" y="102576"/>
            <a:ext cx="1007945" cy="997335"/>
          </a:xfrm>
          <a:prstGeom prst="rect">
            <a:avLst/>
          </a:prstGeom>
          <a:noFill/>
          <a:ln>
            <a:noFill/>
          </a:ln>
        </p:spPr>
      </p:pic>
      <p:pic>
        <p:nvPicPr>
          <p:cNvPr descr="A picture containing food, drawing&#10;&#10;Description automatically generated" id="97" name="Google Shape;97;p13"/>
          <p:cNvPicPr preferRelativeResize="0"/>
          <p:nvPr/>
        </p:nvPicPr>
        <p:blipFill rotWithShape="1">
          <a:blip r:embed="rId3">
            <a:alphaModFix/>
          </a:blip>
          <a:srcRect b="0" l="0" r="0" t="0"/>
          <a:stretch/>
        </p:blipFill>
        <p:spPr>
          <a:xfrm>
            <a:off x="7357916" y="805016"/>
            <a:ext cx="1783644" cy="11482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7" name="Shape 167"/>
        <p:cNvGrpSpPr/>
        <p:nvPr/>
      </p:nvGrpSpPr>
      <p:grpSpPr>
        <a:xfrm>
          <a:off x="0" y="0"/>
          <a:ext cx="0" cy="0"/>
          <a:chOff x="0" y="0"/>
          <a:chExt cx="0" cy="0"/>
        </a:xfrm>
      </p:grpSpPr>
      <p:sp>
        <p:nvSpPr>
          <p:cNvPr id="168" name="Google Shape;168;p2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9" name="Google Shape;169;p2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70" name="Google Shape;170;p2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1" name="Google Shape;171;p2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2" name="Google Shape;172;p2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73" name="Google Shape;173;p25"/>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74" name="Google Shape;174;p25"/>
          <p:cNvSpPr/>
          <p:nvPr/>
        </p:nvSpPr>
        <p:spPr>
          <a:xfrm>
            <a:off x="0" y="0"/>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5" name="Google Shape;175;p25"/>
          <p:cNvSpPr/>
          <p:nvPr/>
        </p:nvSpPr>
        <p:spPr>
          <a:xfrm>
            <a:off x="0" y="6406444"/>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5" name="Shape 245"/>
        <p:cNvGrpSpPr/>
        <p:nvPr/>
      </p:nvGrpSpPr>
      <p:grpSpPr>
        <a:xfrm>
          <a:off x="0" y="0"/>
          <a:ext cx="0" cy="0"/>
          <a:chOff x="0" y="0"/>
          <a:chExt cx="0" cy="0"/>
        </a:xfrm>
      </p:grpSpPr>
      <p:sp>
        <p:nvSpPr>
          <p:cNvPr id="246" name="Google Shape;246;p3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47" name="Google Shape;247;p3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48" name="Google Shape;248;p3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49" name="Google Shape;249;p3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0" name="Google Shape;250;p3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251" name="Google Shape;251;p37"/>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52" name="Google Shape;252;p37"/>
          <p:cNvSpPr/>
          <p:nvPr/>
        </p:nvSpPr>
        <p:spPr>
          <a:xfrm>
            <a:off x="0" y="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37"/>
          <p:cNvSpPr/>
          <p:nvPr/>
        </p:nvSpPr>
        <p:spPr>
          <a:xfrm>
            <a:off x="0" y="641350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3" name="Shape 323"/>
        <p:cNvGrpSpPr/>
        <p:nvPr/>
      </p:nvGrpSpPr>
      <p:grpSpPr>
        <a:xfrm>
          <a:off x="0" y="0"/>
          <a:ext cx="0" cy="0"/>
          <a:chOff x="0" y="0"/>
          <a:chExt cx="0" cy="0"/>
        </a:xfrm>
      </p:grpSpPr>
      <p:sp>
        <p:nvSpPr>
          <p:cNvPr id="324" name="Google Shape;324;p4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5" name="Google Shape;325;p4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6" name="Google Shape;326;p4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7" name="Google Shape;327;p4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8" name="Google Shape;328;p4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329" name="Google Shape;329;p49"/>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330" name="Google Shape;330;p49"/>
          <p:cNvSpPr/>
          <p:nvPr/>
        </p:nvSpPr>
        <p:spPr>
          <a:xfrm>
            <a:off x="0" y="0"/>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1" name="Google Shape;331;p49"/>
          <p:cNvSpPr/>
          <p:nvPr/>
        </p:nvSpPr>
        <p:spPr>
          <a:xfrm>
            <a:off x="0" y="6406444"/>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pic>
        <p:nvPicPr>
          <p:cNvPr descr="A close up of a sign&#10;&#10;Description automatically generated" id="406" name="Google Shape;406;p61"/>
          <p:cNvPicPr preferRelativeResize="0"/>
          <p:nvPr/>
        </p:nvPicPr>
        <p:blipFill rotWithShape="1">
          <a:blip r:embed="rId3">
            <a:alphaModFix/>
          </a:blip>
          <a:srcRect b="0" l="0" r="0" t="0"/>
          <a:stretch/>
        </p:blipFill>
        <p:spPr>
          <a:xfrm>
            <a:off x="7304664" y="5570620"/>
            <a:ext cx="1333500" cy="635000"/>
          </a:xfrm>
          <a:prstGeom prst="rect">
            <a:avLst/>
          </a:prstGeom>
          <a:noFill/>
          <a:ln>
            <a:noFill/>
          </a:ln>
        </p:spPr>
      </p:pic>
      <p:pic>
        <p:nvPicPr>
          <p:cNvPr descr="A close up of a sign&#10;&#10;Description automatically generated" id="407" name="Google Shape;407;p61"/>
          <p:cNvPicPr preferRelativeResize="0"/>
          <p:nvPr/>
        </p:nvPicPr>
        <p:blipFill rotWithShape="1">
          <a:blip r:embed="rId4">
            <a:alphaModFix/>
          </a:blip>
          <a:srcRect b="0" l="0" r="0" t="0"/>
          <a:stretch/>
        </p:blipFill>
        <p:spPr>
          <a:xfrm>
            <a:off x="134392" y="380939"/>
            <a:ext cx="8844741" cy="3565419"/>
          </a:xfrm>
          <a:prstGeom prst="rect">
            <a:avLst/>
          </a:prstGeom>
          <a:noFill/>
          <a:ln>
            <a:noFill/>
          </a:ln>
        </p:spPr>
      </p:pic>
      <p:sp>
        <p:nvSpPr>
          <p:cNvPr id="408" name="Google Shape;408;p61"/>
          <p:cNvSpPr txBox="1"/>
          <p:nvPr/>
        </p:nvSpPr>
        <p:spPr>
          <a:xfrm>
            <a:off x="0" y="4730412"/>
            <a:ext cx="9144001" cy="529389"/>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486E"/>
              </a:buClr>
              <a:buSzPts val="3600"/>
              <a:buFont typeface="Arial"/>
              <a:buNone/>
            </a:pPr>
            <a:r>
              <a:rPr b="1" i="0" lang="en-US" sz="3600" u="none" cap="none" strike="noStrike">
                <a:solidFill>
                  <a:srgbClr val="00486E"/>
                </a:solidFill>
                <a:latin typeface="Calibri"/>
                <a:ea typeface="Calibri"/>
                <a:cs typeface="Calibri"/>
                <a:sym typeface="Calibri"/>
              </a:rPr>
              <a:t>Placement</a:t>
            </a:r>
            <a:endParaRPr/>
          </a:p>
        </p:txBody>
      </p:sp>
      <p:sp>
        <p:nvSpPr>
          <p:cNvPr id="409" name="Google Shape;409;p61"/>
          <p:cNvSpPr/>
          <p:nvPr/>
        </p:nvSpPr>
        <p:spPr>
          <a:xfrm>
            <a:off x="2934924" y="4656221"/>
            <a:ext cx="3274151" cy="711868"/>
          </a:xfrm>
          <a:prstGeom prst="rect">
            <a:avLst/>
          </a:prstGeom>
          <a:noFill/>
          <a:ln cap="flat" cmpd="sng" w="50800">
            <a:solidFill>
              <a:srgbClr val="DA402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10" name="Google Shape;410;p61"/>
          <p:cNvSpPr txBox="1"/>
          <p:nvPr>
            <p:ph idx="1" type="subTitle"/>
          </p:nvPr>
        </p:nvSpPr>
        <p:spPr>
          <a:xfrm>
            <a:off x="0" y="3655260"/>
            <a:ext cx="6677526" cy="38033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00486E"/>
              </a:buClr>
              <a:buSzPts val="2000"/>
              <a:buNone/>
            </a:pPr>
            <a:r>
              <a:rPr b="1" lang="en-US" sz="2000">
                <a:solidFill>
                  <a:srgbClr val="00486E"/>
                </a:solidFill>
                <a:latin typeface="Open Sans"/>
                <a:ea typeface="Open Sans"/>
                <a:cs typeface="Open Sans"/>
                <a:sym typeface="Open Sans"/>
              </a:rPr>
              <a:t>FRAMEWORK</a:t>
            </a:r>
            <a:endParaRPr b="1" sz="2000">
              <a:solidFill>
                <a:srgbClr val="00486E"/>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70"/>
          <p:cNvSpPr txBox="1"/>
          <p:nvPr>
            <p:ph type="title"/>
          </p:nvPr>
        </p:nvSpPr>
        <p:spPr>
          <a:xfrm>
            <a:off x="121920" y="461204"/>
            <a:ext cx="787363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 Denial</a:t>
            </a:r>
            <a:endParaRPr/>
          </a:p>
        </p:txBody>
      </p:sp>
      <p:sp>
        <p:nvSpPr>
          <p:cNvPr id="489" name="Google Shape;489;p70"/>
          <p:cNvSpPr txBox="1"/>
          <p:nvPr>
            <p:ph idx="1" type="body"/>
          </p:nvPr>
        </p:nvSpPr>
        <p:spPr>
          <a:xfrm>
            <a:off x="376518" y="1492624"/>
            <a:ext cx="8310281" cy="404616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In cases where a parent or guardian denies placement in bilingual education or ESL services, the student: </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Is identified in PEIMS as an English learner with a parental denial and remains classified as an English learner until the student meets reclassification criteria.</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Participates in annual the TELPAS assessment until the student meets reclassification criteria.</a:t>
            </a:r>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It is the responsibility of the LPAC to monitor the progress of all English learners, including those whose parents have denied program services.</a:t>
            </a:r>
            <a:endParaRPr/>
          </a:p>
          <a:p>
            <a:pPr indent="0" lvl="0" marL="0" rtl="0" algn="l">
              <a:lnSpc>
                <a:spcPct val="90000"/>
              </a:lnSpc>
              <a:spcBef>
                <a:spcPts val="1200"/>
              </a:spcBef>
              <a:spcAft>
                <a:spcPts val="0"/>
              </a:spcAft>
              <a:buClr>
                <a:schemeClr val="dk1"/>
              </a:buClr>
              <a:buSzPts val="3200"/>
              <a:buNone/>
            </a:pPr>
            <a:r>
              <a:t/>
            </a:r>
            <a:endParaRPr sz="3200">
              <a:solidFill>
                <a:srgbClr val="323F4F"/>
              </a:solidFill>
              <a:latin typeface="Arial"/>
              <a:ea typeface="Arial"/>
              <a:cs typeface="Arial"/>
              <a:sym typeface="Arial"/>
            </a:endParaRPr>
          </a:p>
        </p:txBody>
      </p:sp>
      <p:sp>
        <p:nvSpPr>
          <p:cNvPr id="490" name="Google Shape;490;p7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6" name="Shape 496"/>
        <p:cNvGrpSpPr/>
        <p:nvPr/>
      </p:nvGrpSpPr>
      <p:grpSpPr>
        <a:xfrm>
          <a:off x="0" y="0"/>
          <a:ext cx="0" cy="0"/>
          <a:chOff x="0" y="0"/>
          <a:chExt cx="0" cy="0"/>
        </a:xfrm>
      </p:grpSpPr>
      <p:sp>
        <p:nvSpPr>
          <p:cNvPr id="497" name="Google Shape;497;p71"/>
          <p:cNvSpPr txBox="1"/>
          <p:nvPr>
            <p:ph type="title"/>
          </p:nvPr>
        </p:nvSpPr>
        <p:spPr>
          <a:xfrm>
            <a:off x="112348" y="473297"/>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Dual-Identified Students</a:t>
            </a:r>
            <a:endParaRPr/>
          </a:p>
        </p:txBody>
      </p:sp>
      <p:sp>
        <p:nvSpPr>
          <p:cNvPr id="498" name="Google Shape;498;p71"/>
          <p:cNvSpPr txBox="1"/>
          <p:nvPr>
            <p:ph idx="1" type="body"/>
          </p:nvPr>
        </p:nvSpPr>
        <p:spPr>
          <a:xfrm>
            <a:off x="221227" y="1669600"/>
            <a:ext cx="8701548" cy="430349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7365D"/>
              </a:buClr>
              <a:buSzPts val="2400"/>
              <a:buNone/>
            </a:pPr>
            <a:r>
              <a:rPr lang="en-US" sz="2400">
                <a:solidFill>
                  <a:srgbClr val="17365D"/>
                </a:solidFill>
                <a:latin typeface="Arial"/>
                <a:ea typeface="Arial"/>
                <a:cs typeface="Arial"/>
                <a:sym typeface="Arial"/>
              </a:rPr>
              <a:t>When recommending program services for an English learner who is also served through special education, the LPAC in conjunction with the ARD committee shall:</a:t>
            </a:r>
            <a:endParaRPr/>
          </a:p>
          <a:p>
            <a:pPr indent="-228600" lvl="0" marL="228600" rtl="0" algn="l">
              <a:lnSpc>
                <a:spcPct val="90000"/>
              </a:lnSpc>
              <a:spcBef>
                <a:spcPts val="1200"/>
              </a:spcBef>
              <a:spcAft>
                <a:spcPts val="0"/>
              </a:spcAft>
              <a:buClr>
                <a:srgbClr val="17365D"/>
              </a:buClr>
              <a:buSzPts val="2400"/>
              <a:buFont typeface="Arial"/>
              <a:buChar char="•"/>
            </a:pPr>
            <a:r>
              <a:rPr lang="en-US" sz="2400">
                <a:solidFill>
                  <a:srgbClr val="17365D"/>
                </a:solidFill>
                <a:latin typeface="Arial"/>
                <a:ea typeface="Arial"/>
                <a:cs typeface="Arial"/>
                <a:sym typeface="Arial"/>
              </a:rPr>
              <a:t>establish placement procedures that ensure that placement in a bilingual education or ESL program is not refused solely because a student has a disability.</a:t>
            </a:r>
            <a:endParaRPr/>
          </a:p>
          <a:p>
            <a:pPr indent="-228600" lvl="0" marL="228600" rtl="0" algn="l">
              <a:lnSpc>
                <a:spcPct val="90000"/>
              </a:lnSpc>
              <a:spcBef>
                <a:spcPts val="1200"/>
              </a:spcBef>
              <a:spcAft>
                <a:spcPts val="0"/>
              </a:spcAft>
              <a:buClr>
                <a:srgbClr val="323F4F"/>
              </a:buClr>
              <a:buSzPts val="2400"/>
              <a:buFont typeface="Arial"/>
              <a:buChar char="•"/>
            </a:pPr>
            <a:r>
              <a:rPr lang="en-US" sz="2400">
                <a:solidFill>
                  <a:srgbClr val="323F4F"/>
                </a:solidFill>
                <a:latin typeface="Arial"/>
                <a:ea typeface="Arial"/>
                <a:cs typeface="Arial"/>
                <a:sym typeface="Arial"/>
              </a:rPr>
              <a:t>facilitate student participation in other special programs (Advanced Academics/Gifted and Talented, Special Education, Career and Technical Education, Dyslexia, etc.) while ensuring full access to the language program services.</a:t>
            </a:r>
            <a:endParaRPr/>
          </a:p>
          <a:p>
            <a:pPr indent="-76200" lvl="0" marL="228600" rtl="0" algn="l">
              <a:lnSpc>
                <a:spcPct val="90000"/>
              </a:lnSpc>
              <a:spcBef>
                <a:spcPts val="1200"/>
              </a:spcBef>
              <a:spcAft>
                <a:spcPts val="0"/>
              </a:spcAft>
              <a:buClr>
                <a:schemeClr val="dk1"/>
              </a:buClr>
              <a:buSzPts val="2400"/>
              <a:buFont typeface="Arial"/>
              <a:buNone/>
            </a:pPr>
            <a:r>
              <a:t/>
            </a:r>
            <a:endParaRPr sz="2400">
              <a:solidFill>
                <a:srgbClr val="17365D"/>
              </a:solidFill>
              <a:latin typeface="Arial"/>
              <a:ea typeface="Arial"/>
              <a:cs typeface="Arial"/>
              <a:sym typeface="Arial"/>
            </a:endParaRPr>
          </a:p>
        </p:txBody>
      </p:sp>
      <p:sp>
        <p:nvSpPr>
          <p:cNvPr id="499" name="Google Shape;499;p7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62"/>
          <p:cNvSpPr txBox="1"/>
          <p:nvPr>
            <p:ph type="title"/>
          </p:nvPr>
        </p:nvSpPr>
        <p:spPr>
          <a:xfrm>
            <a:off x="115696" y="365126"/>
            <a:ext cx="7886700" cy="101762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Copyright © Notice</a:t>
            </a:r>
            <a:endParaRPr/>
          </a:p>
        </p:txBody>
      </p:sp>
      <p:sp>
        <p:nvSpPr>
          <p:cNvPr id="417" name="Google Shape;417;p62"/>
          <p:cNvSpPr txBox="1"/>
          <p:nvPr>
            <p:ph idx="1" type="body"/>
          </p:nvPr>
        </p:nvSpPr>
        <p:spPr>
          <a:xfrm>
            <a:off x="182602" y="1825625"/>
            <a:ext cx="8805280" cy="435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323F4F"/>
              </a:buClr>
              <a:buSzPts val="2200"/>
              <a:buNone/>
            </a:pPr>
            <a:r>
              <a:rPr lang="en-US" sz="2200">
                <a:solidFill>
                  <a:srgbClr val="323F4F"/>
                </a:solidFill>
                <a:latin typeface="Arial"/>
                <a:ea typeface="Arial"/>
                <a:cs typeface="Arial"/>
                <a:sym typeface="Arial"/>
              </a:rPr>
              <a:t>Copyright © 2020. Texas Education Agency.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All Rights Reserved.</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For more information, please contact: copyrights@tea.texas.gov</a:t>
            </a:r>
            <a:endParaRPr/>
          </a:p>
          <a:p>
            <a:pPr indent="0" lvl="0" marL="0" rtl="0" algn="l">
              <a:lnSpc>
                <a:spcPct val="90000"/>
              </a:lnSpc>
              <a:spcBef>
                <a:spcPts val="1000"/>
              </a:spcBef>
              <a:spcAft>
                <a:spcPts val="0"/>
              </a:spcAft>
              <a:buClr>
                <a:schemeClr val="dk1"/>
              </a:buClr>
              <a:buSzPts val="2200"/>
              <a:buNone/>
            </a:pPr>
            <a:r>
              <a:t/>
            </a:r>
            <a:endParaRPr sz="2200">
              <a:solidFill>
                <a:srgbClr val="323F4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63"/>
          <p:cNvSpPr txBox="1"/>
          <p:nvPr>
            <p:ph type="title"/>
          </p:nvPr>
        </p:nvSpPr>
        <p:spPr>
          <a:xfrm>
            <a:off x="121920" y="433062"/>
            <a:ext cx="7789473"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Training Agenda</a:t>
            </a:r>
            <a:endParaRPr/>
          </a:p>
        </p:txBody>
      </p:sp>
      <p:sp>
        <p:nvSpPr>
          <p:cNvPr id="425" name="Google Shape;425;p63"/>
          <p:cNvSpPr txBox="1"/>
          <p:nvPr>
            <p:ph idx="1" type="body"/>
          </p:nvPr>
        </p:nvSpPr>
        <p:spPr>
          <a:xfrm>
            <a:off x="348323" y="1654852"/>
            <a:ext cx="7891929" cy="387578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7F7F7F"/>
              </a:buClr>
              <a:buSzPts val="3600"/>
              <a:buChar char="•"/>
            </a:pPr>
            <a:r>
              <a:rPr lang="en-US" sz="3600">
                <a:solidFill>
                  <a:srgbClr val="7F7F7F"/>
                </a:solidFill>
                <a:latin typeface="Arial"/>
                <a:ea typeface="Arial"/>
                <a:cs typeface="Arial"/>
                <a:sym typeface="Arial"/>
              </a:rPr>
              <a:t>Introduction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Identification</a:t>
            </a:r>
            <a:endParaRPr/>
          </a:p>
          <a:p>
            <a:pPr indent="-228600" lvl="0" marL="228600" rtl="0" algn="l">
              <a:lnSpc>
                <a:spcPct val="90000"/>
              </a:lnSpc>
              <a:spcBef>
                <a:spcPts val="600"/>
              </a:spcBef>
              <a:spcAft>
                <a:spcPts val="0"/>
              </a:spcAft>
              <a:buClr>
                <a:srgbClr val="323F4F"/>
              </a:buClr>
              <a:buSzPts val="3600"/>
              <a:buChar char="•"/>
            </a:pPr>
            <a:r>
              <a:rPr b="1" lang="en-US" sz="3600">
                <a:solidFill>
                  <a:srgbClr val="323F4F"/>
                </a:solidFill>
                <a:latin typeface="Arial"/>
                <a:ea typeface="Arial"/>
                <a:cs typeface="Arial"/>
                <a:sym typeface="Arial"/>
              </a:rPr>
              <a:t>Placement</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English Learner Services</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Review and Reclassification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Monitoring and Evaluation</a:t>
            </a:r>
            <a:endParaRPr/>
          </a:p>
        </p:txBody>
      </p:sp>
      <p:sp>
        <p:nvSpPr>
          <p:cNvPr id="426" name="Google Shape;426;p6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64"/>
          <p:cNvSpPr txBox="1"/>
          <p:nvPr>
            <p:ph type="title"/>
          </p:nvPr>
        </p:nvSpPr>
        <p:spPr>
          <a:xfrm>
            <a:off x="106680" y="432893"/>
            <a:ext cx="7876803"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Placement Section Objective</a:t>
            </a:r>
            <a:endParaRPr/>
          </a:p>
        </p:txBody>
      </p:sp>
      <p:sp>
        <p:nvSpPr>
          <p:cNvPr id="434" name="Google Shape;434;p64"/>
          <p:cNvSpPr txBox="1"/>
          <p:nvPr>
            <p:ph idx="1" type="body"/>
          </p:nvPr>
        </p:nvSpPr>
        <p:spPr>
          <a:xfrm>
            <a:off x="191622" y="1672638"/>
            <a:ext cx="8323728" cy="302038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3200"/>
              <a:buNone/>
            </a:pPr>
            <a:r>
              <a:rPr b="1" lang="en-US" sz="3200">
                <a:solidFill>
                  <a:srgbClr val="323F4F"/>
                </a:solidFill>
                <a:latin typeface="Arial"/>
                <a:ea typeface="Arial"/>
                <a:cs typeface="Arial"/>
                <a:sym typeface="Arial"/>
              </a:rPr>
              <a:t>Content Objective</a:t>
            </a:r>
            <a:endParaRPr/>
          </a:p>
          <a:p>
            <a:pPr indent="0" lvl="0" marL="0" rtl="0" algn="l">
              <a:lnSpc>
                <a:spcPct val="90000"/>
              </a:lnSpc>
              <a:spcBef>
                <a:spcPts val="1200"/>
              </a:spcBef>
              <a:spcAft>
                <a:spcPts val="0"/>
              </a:spcAft>
              <a:buClr>
                <a:srgbClr val="323F4F"/>
              </a:buClr>
              <a:buSzPts val="2800"/>
              <a:buNone/>
            </a:pPr>
            <a:r>
              <a:rPr lang="en-US">
                <a:solidFill>
                  <a:srgbClr val="323F4F"/>
                </a:solidFill>
                <a:latin typeface="Arial"/>
                <a:ea typeface="Arial"/>
                <a:cs typeface="Arial"/>
                <a:sym typeface="Arial"/>
              </a:rPr>
              <a:t>We will be able to explain the rights of parents and guardians regarding the process of placement, benefits of program services, and approval for program participation.</a:t>
            </a:r>
            <a:endParaRPr/>
          </a:p>
        </p:txBody>
      </p:sp>
      <p:sp>
        <p:nvSpPr>
          <p:cNvPr id="435" name="Google Shape;435;p6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65"/>
          <p:cNvSpPr txBox="1"/>
          <p:nvPr>
            <p:ph type="title"/>
          </p:nvPr>
        </p:nvSpPr>
        <p:spPr>
          <a:xfrm>
            <a:off x="119843" y="437525"/>
            <a:ext cx="7644599"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 Approval</a:t>
            </a:r>
            <a:endParaRPr/>
          </a:p>
        </p:txBody>
      </p:sp>
      <p:sp>
        <p:nvSpPr>
          <p:cNvPr id="443" name="Google Shape;443;p6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pic>
        <p:nvPicPr>
          <p:cNvPr id="444" name="Google Shape;444;p65"/>
          <p:cNvPicPr preferRelativeResize="0"/>
          <p:nvPr/>
        </p:nvPicPr>
        <p:blipFill rotWithShape="1">
          <a:blip r:embed="rId3">
            <a:alphaModFix/>
          </a:blip>
          <a:srcRect b="0" l="0" r="0" t="1423"/>
          <a:stretch/>
        </p:blipFill>
        <p:spPr>
          <a:xfrm>
            <a:off x="271462" y="1528196"/>
            <a:ext cx="7781157" cy="4796404"/>
          </a:xfrm>
          <a:prstGeom prst="rect">
            <a:avLst/>
          </a:prstGeom>
          <a:noFill/>
          <a:ln>
            <a:noFill/>
          </a:ln>
        </p:spPr>
      </p:pic>
      <p:sp>
        <p:nvSpPr>
          <p:cNvPr id="445" name="Google Shape;445;p65"/>
          <p:cNvSpPr/>
          <p:nvPr/>
        </p:nvSpPr>
        <p:spPr>
          <a:xfrm>
            <a:off x="1991031" y="4925962"/>
            <a:ext cx="4343400" cy="1391716"/>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66"/>
          <p:cNvSpPr txBox="1"/>
          <p:nvPr>
            <p:ph type="title"/>
          </p:nvPr>
        </p:nvSpPr>
        <p:spPr>
          <a:xfrm>
            <a:off x="60960" y="477470"/>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 Rights and Responsibilities: Notification</a:t>
            </a:r>
            <a:endParaRPr/>
          </a:p>
        </p:txBody>
      </p:sp>
      <p:sp>
        <p:nvSpPr>
          <p:cNvPr id="453" name="Google Shape;453;p66"/>
          <p:cNvSpPr txBox="1"/>
          <p:nvPr>
            <p:ph idx="1" type="body"/>
          </p:nvPr>
        </p:nvSpPr>
        <p:spPr>
          <a:xfrm>
            <a:off x="191621" y="1860455"/>
            <a:ext cx="8642663" cy="419937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The parent or legal guardian shall be notified </a:t>
            </a:r>
            <a:r>
              <a:rPr lang="en-US" u="sng">
                <a:solidFill>
                  <a:srgbClr val="323F4F"/>
                </a:solidFill>
                <a:latin typeface="Arial"/>
                <a:ea typeface="Arial"/>
                <a:cs typeface="Arial"/>
                <a:sym typeface="Arial"/>
              </a:rPr>
              <a:t>in their primary language</a:t>
            </a:r>
            <a:r>
              <a:rPr lang="en-US">
                <a:solidFill>
                  <a:srgbClr val="323F4F"/>
                </a:solidFill>
                <a:latin typeface="Arial"/>
                <a:ea typeface="Arial"/>
                <a:cs typeface="Arial"/>
                <a:sym typeface="Arial"/>
              </a:rPr>
              <a:t> and English of the following:</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Their child’s classification as an English learner.</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The recommendation for placement of their child in the required bilingual education or English as a second language (ESL) program. </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The purpose, content, and benefits to the student of the recommended bilingual/ESL program.</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The fact that the recommended bilingual/ESL program is an integral part of the general school program.</a:t>
            </a:r>
            <a:br>
              <a:rPr lang="en-US" sz="2800"/>
            </a:br>
            <a:r>
              <a:rPr lang="en-US" sz="2800"/>
              <a:t>					</a:t>
            </a:r>
            <a:endParaRPr i="1"/>
          </a:p>
          <a:p>
            <a:pPr indent="-76200" lvl="0" marL="228600" rtl="0" algn="l">
              <a:lnSpc>
                <a:spcPct val="90000"/>
              </a:lnSpc>
              <a:spcBef>
                <a:spcPts val="2200"/>
              </a:spcBef>
              <a:spcAft>
                <a:spcPts val="0"/>
              </a:spcAft>
              <a:buClr>
                <a:schemeClr val="dk1"/>
              </a:buClr>
              <a:buSzPts val="2400"/>
              <a:buNone/>
            </a:pPr>
            <a:r>
              <a:t/>
            </a:r>
            <a:endParaRPr i="1" sz="2400"/>
          </a:p>
        </p:txBody>
      </p:sp>
      <p:sp>
        <p:nvSpPr>
          <p:cNvPr id="454" name="Google Shape;454;p6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sp>
        <p:nvSpPr>
          <p:cNvPr id="461" name="Google Shape;461;p67"/>
          <p:cNvSpPr txBox="1"/>
          <p:nvPr>
            <p:ph type="title"/>
          </p:nvPr>
        </p:nvSpPr>
        <p:spPr>
          <a:xfrm>
            <a:off x="30480" y="192708"/>
            <a:ext cx="8702459" cy="131260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 Rights and Responsibilities: Approval</a:t>
            </a:r>
            <a:endParaRPr b="1" sz="3600">
              <a:solidFill>
                <a:schemeClr val="lt1"/>
              </a:solidFill>
              <a:latin typeface="Arial"/>
              <a:ea typeface="Arial"/>
              <a:cs typeface="Arial"/>
              <a:sym typeface="Arial"/>
            </a:endParaRPr>
          </a:p>
        </p:txBody>
      </p:sp>
      <p:sp>
        <p:nvSpPr>
          <p:cNvPr id="462" name="Google Shape;462;p67"/>
          <p:cNvSpPr txBox="1"/>
          <p:nvPr>
            <p:ph idx="1" type="body"/>
          </p:nvPr>
        </p:nvSpPr>
        <p:spPr>
          <a:xfrm>
            <a:off x="112355" y="1624776"/>
            <a:ext cx="8633440" cy="419937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The parent or legal guardian shall:</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Receive </a:t>
            </a:r>
            <a:r>
              <a:rPr lang="en-US" u="sng">
                <a:solidFill>
                  <a:srgbClr val="323F4F"/>
                </a:solidFill>
                <a:latin typeface="Arial"/>
                <a:ea typeface="Arial"/>
                <a:cs typeface="Arial"/>
                <a:sym typeface="Arial"/>
              </a:rPr>
              <a:t>written notice of the student's classification as an English learner</a:t>
            </a:r>
            <a:r>
              <a:rPr lang="en-US">
                <a:solidFill>
                  <a:srgbClr val="323F4F"/>
                </a:solidFill>
                <a:latin typeface="Arial"/>
                <a:ea typeface="Arial"/>
                <a:cs typeface="Arial"/>
                <a:sym typeface="Arial"/>
              </a:rPr>
              <a:t> and the LPAC </a:t>
            </a:r>
            <a:r>
              <a:rPr lang="en-US" u="sng">
                <a:solidFill>
                  <a:srgbClr val="323F4F"/>
                </a:solidFill>
                <a:latin typeface="Arial"/>
                <a:ea typeface="Arial"/>
                <a:cs typeface="Arial"/>
                <a:sym typeface="Arial"/>
              </a:rPr>
              <a:t>request for approval of placement </a:t>
            </a:r>
            <a:r>
              <a:rPr lang="en-US">
                <a:solidFill>
                  <a:srgbClr val="323F4F"/>
                </a:solidFill>
                <a:latin typeface="Arial"/>
                <a:ea typeface="Arial"/>
                <a:cs typeface="Arial"/>
                <a:sym typeface="Arial"/>
              </a:rPr>
              <a:t>of their child in the recommended bilingual education or ESL program not later than the 10th calendar day after the date of the student's classification. </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Provide </a:t>
            </a:r>
            <a:r>
              <a:rPr lang="en-US" u="sng">
                <a:solidFill>
                  <a:srgbClr val="323F4F"/>
                </a:solidFill>
                <a:latin typeface="Arial"/>
                <a:ea typeface="Arial"/>
                <a:cs typeface="Arial"/>
                <a:sym typeface="Arial"/>
              </a:rPr>
              <a:t>written approval or denial of placement</a:t>
            </a:r>
            <a:r>
              <a:rPr lang="en-US">
                <a:solidFill>
                  <a:srgbClr val="323F4F"/>
                </a:solidFill>
                <a:latin typeface="Arial"/>
                <a:ea typeface="Arial"/>
                <a:cs typeface="Arial"/>
                <a:sym typeface="Arial"/>
              </a:rPr>
              <a:t> of their child in the recommended program services.</a:t>
            </a:r>
            <a:br>
              <a:rPr lang="en-US" sz="3200"/>
            </a:br>
            <a:r>
              <a:rPr lang="en-US" sz="3200"/>
              <a:t>					</a:t>
            </a:r>
            <a:endParaRPr i="1" sz="2800"/>
          </a:p>
          <a:p>
            <a:pPr indent="-50800" lvl="0" marL="228600" rtl="0" algn="l">
              <a:lnSpc>
                <a:spcPct val="90000"/>
              </a:lnSpc>
              <a:spcBef>
                <a:spcPts val="2200"/>
              </a:spcBef>
              <a:spcAft>
                <a:spcPts val="0"/>
              </a:spcAft>
              <a:buClr>
                <a:schemeClr val="dk1"/>
              </a:buClr>
              <a:buSzPts val="2800"/>
              <a:buNone/>
            </a:pPr>
            <a:r>
              <a:t/>
            </a:r>
            <a:endParaRPr i="1"/>
          </a:p>
        </p:txBody>
      </p:sp>
      <p:sp>
        <p:nvSpPr>
          <p:cNvPr id="463" name="Google Shape;463;p6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68"/>
          <p:cNvSpPr txBox="1"/>
          <p:nvPr>
            <p:ph type="title"/>
          </p:nvPr>
        </p:nvSpPr>
        <p:spPr>
          <a:xfrm>
            <a:off x="76200" y="453506"/>
            <a:ext cx="787363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 Approval</a:t>
            </a:r>
            <a:endParaRPr/>
          </a:p>
        </p:txBody>
      </p:sp>
      <p:sp>
        <p:nvSpPr>
          <p:cNvPr id="471" name="Google Shape;471;p68"/>
          <p:cNvSpPr txBox="1"/>
          <p:nvPr>
            <p:ph idx="1" type="body"/>
          </p:nvPr>
        </p:nvSpPr>
        <p:spPr>
          <a:xfrm>
            <a:off x="162232" y="1728592"/>
            <a:ext cx="8745794" cy="478594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Parental approval shall be considered valid for the student's continued participation in the required bilingual education or ESL program until </a:t>
            </a:r>
            <a:endParaRPr/>
          </a:p>
          <a:p>
            <a:pPr indent="-228600" lvl="1" marL="685800" rtl="0" algn="l">
              <a:lnSpc>
                <a:spcPct val="90000"/>
              </a:lnSpc>
              <a:spcBef>
                <a:spcPts val="500"/>
              </a:spcBef>
              <a:spcAft>
                <a:spcPts val="0"/>
              </a:spcAft>
              <a:buClr>
                <a:srgbClr val="323F4F"/>
              </a:buClr>
              <a:buSzPts val="2400"/>
              <a:buChar char="•"/>
            </a:pPr>
            <a:r>
              <a:rPr lang="en-US">
                <a:solidFill>
                  <a:srgbClr val="323F4F"/>
                </a:solidFill>
                <a:latin typeface="Arial"/>
                <a:ea typeface="Arial"/>
                <a:cs typeface="Arial"/>
                <a:sym typeface="Arial"/>
              </a:rPr>
              <a:t>the student meets the reclassification criteria described in §89.1226(i) of this title (relating to Testing and Classification of Students), or</a:t>
            </a:r>
            <a:endParaRPr/>
          </a:p>
          <a:p>
            <a:pPr indent="-228600" lvl="1" marL="685800" rtl="0" algn="l">
              <a:lnSpc>
                <a:spcPct val="90000"/>
              </a:lnSpc>
              <a:spcBef>
                <a:spcPts val="500"/>
              </a:spcBef>
              <a:spcAft>
                <a:spcPts val="0"/>
              </a:spcAft>
              <a:buClr>
                <a:srgbClr val="323F4F"/>
              </a:buClr>
              <a:buSzPts val="2400"/>
              <a:buChar char="•"/>
            </a:pPr>
            <a:r>
              <a:rPr lang="en-US">
                <a:solidFill>
                  <a:srgbClr val="323F4F"/>
                </a:solidFill>
                <a:latin typeface="Arial"/>
                <a:ea typeface="Arial"/>
                <a:cs typeface="Arial"/>
                <a:sym typeface="Arial"/>
              </a:rPr>
              <a:t>the student graduates from high school, or </a:t>
            </a:r>
            <a:endParaRPr/>
          </a:p>
          <a:p>
            <a:pPr indent="-228600" lvl="1" marL="685800" rtl="0" algn="l">
              <a:lnSpc>
                <a:spcPct val="90000"/>
              </a:lnSpc>
              <a:spcBef>
                <a:spcPts val="500"/>
              </a:spcBef>
              <a:spcAft>
                <a:spcPts val="0"/>
              </a:spcAft>
              <a:buClr>
                <a:srgbClr val="323F4F"/>
              </a:buClr>
              <a:buSzPts val="2400"/>
              <a:buChar char="•"/>
            </a:pPr>
            <a:r>
              <a:rPr lang="en-US">
                <a:solidFill>
                  <a:srgbClr val="323F4F"/>
                </a:solidFill>
                <a:latin typeface="Arial"/>
                <a:ea typeface="Arial"/>
                <a:cs typeface="Arial"/>
                <a:sym typeface="Arial"/>
              </a:rPr>
              <a:t>a change occurs in program placement.</a:t>
            </a:r>
            <a:endParaRPr/>
          </a:p>
          <a:p>
            <a:pPr indent="-228600" lvl="0" marL="228600" rtl="0" algn="l">
              <a:lnSpc>
                <a:spcPct val="90000"/>
              </a:lnSpc>
              <a:spcBef>
                <a:spcPts val="1000"/>
              </a:spcBef>
              <a:spcAft>
                <a:spcPts val="0"/>
              </a:spcAft>
              <a:buClr>
                <a:srgbClr val="323F4F"/>
              </a:buClr>
              <a:buSzPts val="2800"/>
              <a:buChar char="•"/>
            </a:pPr>
            <a:r>
              <a:rPr lang="en-US">
                <a:solidFill>
                  <a:srgbClr val="323F4F"/>
                </a:solidFill>
                <a:latin typeface="Arial"/>
                <a:ea typeface="Arial"/>
                <a:cs typeface="Arial"/>
                <a:sym typeface="Arial"/>
              </a:rPr>
              <a:t>Pending parental approval of an English learner's entry into services, the school district shall place the student in the recommended program.</a:t>
            </a:r>
            <a:endParaRPr/>
          </a:p>
        </p:txBody>
      </p:sp>
      <p:sp>
        <p:nvSpPr>
          <p:cNvPr id="472" name="Google Shape;472;p6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8" name="Shape 478"/>
        <p:cNvGrpSpPr/>
        <p:nvPr/>
      </p:nvGrpSpPr>
      <p:grpSpPr>
        <a:xfrm>
          <a:off x="0" y="0"/>
          <a:ext cx="0" cy="0"/>
          <a:chOff x="0" y="0"/>
          <a:chExt cx="0" cy="0"/>
        </a:xfrm>
      </p:grpSpPr>
      <p:sp>
        <p:nvSpPr>
          <p:cNvPr id="479" name="Google Shape;479;p69"/>
          <p:cNvSpPr txBox="1"/>
          <p:nvPr>
            <p:ph type="title"/>
          </p:nvPr>
        </p:nvSpPr>
        <p:spPr>
          <a:xfrm>
            <a:off x="135192" y="466169"/>
            <a:ext cx="7887077"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Program Placement,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Without Written Approval</a:t>
            </a:r>
            <a:endParaRPr/>
          </a:p>
        </p:txBody>
      </p:sp>
      <p:sp>
        <p:nvSpPr>
          <p:cNvPr id="480" name="Google Shape;480;p69"/>
          <p:cNvSpPr txBox="1"/>
          <p:nvPr>
            <p:ph idx="1" type="body"/>
          </p:nvPr>
        </p:nvSpPr>
        <p:spPr>
          <a:xfrm>
            <a:off x="363071" y="1492623"/>
            <a:ext cx="8323729" cy="477224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A school district may place in or exit a student from a program without written approval of the student’s parent or guardian if:</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the student is 18 years of age or has had the disabilities of minority removed;</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the parent or legal guardian provides approval through a phone conversation or e-mail that is documented in writing  and retained; or</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an adult who the school district recognizes as standing in parental relation to the student provides written approval.   This may include a foster parent or employee of a state or local governmental agency with temporary possession or control of the student.</a:t>
            </a:r>
            <a:endParaRPr/>
          </a:p>
          <a:p>
            <a:pPr indent="0" lvl="1" marL="457200" rtl="0" algn="l">
              <a:lnSpc>
                <a:spcPct val="90000"/>
              </a:lnSpc>
              <a:spcBef>
                <a:spcPts val="1200"/>
              </a:spcBef>
              <a:spcAft>
                <a:spcPts val="0"/>
              </a:spcAft>
              <a:buClr>
                <a:schemeClr val="dk1"/>
              </a:buClr>
              <a:buSzPts val="2800"/>
              <a:buNone/>
            </a:pPr>
            <a:r>
              <a:t/>
            </a:r>
            <a:endParaRPr sz="2800">
              <a:solidFill>
                <a:srgbClr val="323F4F"/>
              </a:solidFill>
            </a:endParaRPr>
          </a:p>
        </p:txBody>
      </p:sp>
      <p:sp>
        <p:nvSpPr>
          <p:cNvPr id="481" name="Google Shape;481;p6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4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3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7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