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5" r:id="rId4"/>
    <p:sldMasterId id="2147483706" r:id="rId5"/>
    <p:sldMasterId id="2147483707" r:id="rId6"/>
    <p:sldMasterId id="2147483708" r:id="rId7"/>
    <p:sldMasterId id="214748370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Lst>
  <p:sldSz cy="6858000" cx="9144000"/>
  <p:notesSz cx="6858000" cy="9144000"/>
  <p:embeddedFontLst>
    <p:embeddedFont>
      <p:font typeface="Arial Narrow"/>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9FFF29-8092-48E1-832F-467F1738B14D}">
  <a:tblStyle styleId="{439FFF29-8092-48E1-832F-467F1738B14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4E6"/>
          </a:solidFill>
        </a:fill>
      </a:tcStyle>
    </a:wholeTbl>
    <a:band1H>
      <a:tcTxStyle/>
      <a:tcStyle>
        <a:fill>
          <a:solidFill>
            <a:srgbClr val="FFE8CA"/>
          </a:solidFill>
        </a:fill>
      </a:tcStyle>
    </a:band1H>
    <a:band2H>
      <a:tcTxStyle/>
    </a:band2H>
    <a:band1V>
      <a:tcTxStyle/>
      <a:tcStyle>
        <a:fill>
          <a:solidFill>
            <a:srgbClr val="FFE8CA"/>
          </a:solidFill>
        </a:fill>
      </a:tcStyle>
    </a:band1V>
    <a:band2V>
      <a:tcTxStyle/>
    </a:band2V>
    <a:lastCol>
      <a:tcTxStyle b="on" i="off">
        <a:font>
          <a:latin typeface="Calibri"/>
          <a:ea typeface="Calibri"/>
          <a:cs typeface="Calibri"/>
        </a:font>
        <a:schemeClr val="lt1"/>
      </a:tcTxStyle>
      <a:tcStyle>
        <a:fill>
          <a:solidFill>
            <a:schemeClr val="accent4"/>
          </a:solidFill>
        </a:fill>
      </a:tcStyle>
    </a:lastCol>
    <a:firstCol>
      <a:tcTxStyle b="on" i="off">
        <a:font>
          <a:latin typeface="Calibri"/>
          <a:ea typeface="Calibri"/>
          <a:cs typeface="Calibri"/>
        </a:font>
        <a:schemeClr val="lt1"/>
      </a:tcTxStyle>
      <a:tcStyle>
        <a:fill>
          <a:solidFill>
            <a:schemeClr val="accent4"/>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4"/>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4"/>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1.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font" Target="fonts/ArialNarrow-regular.fntdata"/><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font" Target="fonts/ArialNarrow-italic.fntdata"/><Relationship Id="rId14" Type="http://schemas.openxmlformats.org/officeDocument/2006/relationships/slide" Target="slides/slide5.xml"/><Relationship Id="rId36" Type="http://schemas.openxmlformats.org/officeDocument/2006/relationships/font" Target="fonts/ArialNarrow-bold.fntdata"/><Relationship Id="rId17" Type="http://schemas.openxmlformats.org/officeDocument/2006/relationships/slide" Target="slides/slide8.xml"/><Relationship Id="rId39" Type="http://schemas.openxmlformats.org/officeDocument/2006/relationships/font" Target="fonts/OpenSans-regular.fntdata"/><Relationship Id="rId16" Type="http://schemas.openxmlformats.org/officeDocument/2006/relationships/slide" Target="slides/slide7.xml"/><Relationship Id="rId38" Type="http://schemas.openxmlformats.org/officeDocument/2006/relationships/font" Target="fonts/ArialNarrow-bold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a.texas.gov/academics/early-childhood-education/general-prekindergarten-faq#:~:text=A%20district%20may%20offer%20prekindergarten,%2Dyear%2Dold%20prekindergarten%20progra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ea.texas.gov/sites/default/files/LPAC%20ARD%20Collaboration%20Guidance%20and%20Process%20for%20Reclassification.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solidFill>
                  <a:schemeClr val="dk1"/>
                </a:solidFill>
                <a:latin typeface="Arial"/>
                <a:ea typeface="Arial"/>
                <a:cs typeface="Arial"/>
                <a:sym typeface="Arial"/>
              </a:rPr>
              <a:t>Slide 10</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In cases where a parent or guardian indicates more than one language in response to questions 1 and/or 2, it is the district’s responsibility to contact the parent or guardian, explain that the question is asking which language is used </a:t>
            </a:r>
            <a:r>
              <a:rPr lang="en-US" sz="1100" u="sng">
                <a:solidFill>
                  <a:schemeClr val="dk1"/>
                </a:solidFill>
                <a:latin typeface="Arial"/>
                <a:ea typeface="Arial"/>
                <a:cs typeface="Arial"/>
                <a:sym typeface="Arial"/>
              </a:rPr>
              <a:t>most</a:t>
            </a:r>
            <a:r>
              <a:rPr lang="en-US" sz="1100">
                <a:solidFill>
                  <a:schemeClr val="dk1"/>
                </a:solidFill>
                <a:latin typeface="Arial"/>
                <a:ea typeface="Arial"/>
                <a:cs typeface="Arial"/>
                <a:sym typeface="Arial"/>
              </a:rPr>
              <a:t> of the time, and seek parent or guardian clarification in a language the parent or guardian understands.</a:t>
            </a:r>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spcBef>
                <a:spcPts val="0"/>
              </a:spcBef>
              <a:spcAft>
                <a:spcPts val="0"/>
              </a:spcAft>
              <a:buNone/>
            </a:pPr>
            <a:r>
              <a:rPr b="0" i="0" lang="en-US" sz="1100" u="none" strike="noStrike">
                <a:solidFill>
                  <a:schemeClr val="dk1"/>
                </a:solidFill>
                <a:latin typeface="Arial"/>
                <a:ea typeface="Arial"/>
                <a:cs typeface="Arial"/>
                <a:sym typeface="Arial"/>
              </a:rPr>
              <a:t>If the parent or guardian is physically present, the parent or guardian can document the change on the HLS. If the parent or guardian is being contacted via a phone call, a school staff member can document the parent’s or guardian’s response on the HLS. This must occur </a:t>
            </a:r>
            <a:r>
              <a:rPr b="1" i="0" lang="en-US" sz="1100" u="none" strike="noStrike">
                <a:solidFill>
                  <a:schemeClr val="dk1"/>
                </a:solidFill>
                <a:latin typeface="Arial"/>
                <a:ea typeface="Arial"/>
                <a:cs typeface="Arial"/>
                <a:sym typeface="Arial"/>
              </a:rPr>
              <a:t>prior to assessing </a:t>
            </a:r>
            <a:r>
              <a:rPr b="0" i="0" lang="en-US" sz="1100" u="none" strike="noStrike">
                <a:solidFill>
                  <a:schemeClr val="dk1"/>
                </a:solidFill>
                <a:latin typeface="Arial"/>
                <a:ea typeface="Arial"/>
                <a:cs typeface="Arial"/>
                <a:sym typeface="Arial"/>
              </a:rPr>
              <a:t>the child for language proficiency.</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498" name="Google Shape;498;p1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499" name="Google Shape;49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a:t> </a:t>
            </a: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solidFill>
                  <a:schemeClr val="dk1"/>
                </a:solidFill>
                <a:latin typeface="Arial"/>
                <a:ea typeface="Arial"/>
                <a:cs typeface="Arial"/>
                <a:sym typeface="Arial"/>
              </a:rPr>
              <a:t>Slide 11</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This information is noted for the parent or guardian at the very bottom of the HLS document that provides guidance regarding corrections to be made if needed.</a:t>
            </a:r>
            <a:endParaRPr>
              <a:latin typeface="Arial"/>
              <a:ea typeface="Arial"/>
              <a:cs typeface="Arial"/>
              <a:sym typeface="Arial"/>
            </a:endParaRPr>
          </a:p>
        </p:txBody>
      </p:sp>
      <p:sp>
        <p:nvSpPr>
          <p:cNvPr id="508" name="Google Shape;508;p1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09" name="Google Shape;50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a:t> </a:t>
            </a: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2: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6" name="Google Shape;5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solidFill>
                  <a:schemeClr val="dk1"/>
                </a:solidFill>
                <a:latin typeface="Arial"/>
                <a:ea typeface="Arial"/>
                <a:cs typeface="Arial"/>
                <a:sym typeface="Arial"/>
              </a:rPr>
              <a:t>Slide 12</a:t>
            </a:r>
            <a:endParaRPr b="1">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i="0" strike="sngStrike">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i="0" strike="noStrike">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a:solidFill>
                <a:schemeClr val="dk1"/>
              </a:solidFill>
              <a:latin typeface="Arial"/>
              <a:ea typeface="Arial"/>
              <a:cs typeface="Arial"/>
              <a:sym typeface="Arial"/>
            </a:endParaRPr>
          </a:p>
        </p:txBody>
      </p:sp>
      <p:sp>
        <p:nvSpPr>
          <p:cNvPr id="517" name="Google Shape;517;p1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18" name="Google Shape;51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3:notes"/>
          <p:cNvSpPr/>
          <p:nvPr>
            <p:ph idx="2" type="sldImg"/>
          </p:nvPr>
        </p:nvSpPr>
        <p:spPr>
          <a:xfrm>
            <a:off x="1417638" y="114458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13:notes"/>
          <p:cNvSpPr txBox="1"/>
          <p:nvPr>
            <p:ph idx="1" type="body"/>
          </p:nvPr>
        </p:nvSpPr>
        <p:spPr>
          <a:xfrm>
            <a:off x="702310" y="4480004"/>
            <a:ext cx="5618480" cy="44994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Arial"/>
                <a:ea typeface="Arial"/>
                <a:cs typeface="Arial"/>
                <a:sym typeface="Arial"/>
              </a:rPr>
              <a:t>Slide 13</a:t>
            </a:r>
            <a:endParaRPr b="1">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For more information on the single state-approved English language proficiency test for identification, visit the following webpage: https://laslinks.com/Texas/.</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526" name="Google Shape;526;p1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27" name="Google Shape;52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4: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4" name="Google Shape;5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latin typeface="Arial"/>
                <a:ea typeface="Arial"/>
                <a:cs typeface="Arial"/>
                <a:sym typeface="Arial"/>
              </a:rPr>
              <a:t>Slide 14</a:t>
            </a:r>
            <a:endParaRPr b="1" sz="1100">
              <a:latin typeface="Arial"/>
              <a:ea typeface="Arial"/>
              <a:cs typeface="Arial"/>
              <a:sym typeface="Arial"/>
            </a:endParaRPr>
          </a:p>
          <a:p>
            <a:pPr indent="0" lvl="0" marL="0" rtl="0" algn="l">
              <a:lnSpc>
                <a:spcPct val="100000"/>
              </a:lnSpc>
              <a:spcBef>
                <a:spcPts val="0"/>
              </a:spcBef>
              <a:spcAft>
                <a:spcPts val="0"/>
              </a:spcAft>
              <a:buNone/>
            </a:pPr>
            <a:r>
              <a:t/>
            </a:r>
            <a:endParaRPr b="1" sz="1100">
              <a:latin typeface="Arial"/>
              <a:ea typeface="Arial"/>
              <a:cs typeface="Arial"/>
              <a:sym typeface="Arial"/>
            </a:endParaRPr>
          </a:p>
          <a:p>
            <a:pPr indent="0" lvl="0" marL="0" marR="0" rtl="0" algn="l">
              <a:lnSpc>
                <a:spcPct val="100000"/>
              </a:lnSpc>
              <a:spcBef>
                <a:spcPts val="0"/>
              </a:spcBef>
              <a:spcAft>
                <a:spcPts val="0"/>
              </a:spcAft>
              <a:buClr>
                <a:srgbClr val="323F4F"/>
              </a:buClr>
              <a:buSzPts val="1100"/>
              <a:buFont typeface="Arial"/>
              <a:buNone/>
            </a:pPr>
            <a:r>
              <a:rPr lang="en-US" sz="1100">
                <a:solidFill>
                  <a:srgbClr val="323F4F"/>
                </a:solidFill>
                <a:latin typeface="Arial"/>
                <a:ea typeface="Arial"/>
                <a:cs typeface="Arial"/>
                <a:sym typeface="Arial"/>
              </a:rPr>
              <a:t>Reminder: The LPAC makes the final determination based on factors in accordance with TEC 29.056 (c) for the identification of an English learner.</a:t>
            </a:r>
            <a:endParaRPr sz="1100">
              <a:solidFill>
                <a:srgbClr val="323F4F"/>
              </a:solidFill>
            </a:endParaRPr>
          </a:p>
          <a:p>
            <a:pPr indent="0" lvl="0" marL="0" rtl="0" algn="l">
              <a:lnSpc>
                <a:spcPct val="100000"/>
              </a:lnSpc>
              <a:spcBef>
                <a:spcPts val="0"/>
              </a:spcBef>
              <a:spcAft>
                <a:spcPts val="0"/>
              </a:spcAft>
              <a:buNone/>
            </a:pPr>
            <a:r>
              <a:t/>
            </a:r>
            <a:endParaRPr b="0" sz="1100">
              <a:latin typeface="Arial"/>
              <a:ea typeface="Arial"/>
              <a:cs typeface="Arial"/>
              <a:sym typeface="Arial"/>
            </a:endParaRPr>
          </a:p>
        </p:txBody>
      </p:sp>
      <p:sp>
        <p:nvSpPr>
          <p:cNvPr id="535" name="Google Shape;535;p1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36" name="Google Shape;53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5: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3" name="Google Shape;5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latin typeface="Arial"/>
                <a:ea typeface="Arial"/>
                <a:cs typeface="Arial"/>
                <a:sym typeface="Arial"/>
              </a:rPr>
              <a:t>Slide 15</a:t>
            </a:r>
            <a:endParaRPr b="1">
              <a:latin typeface="Arial"/>
              <a:ea typeface="Arial"/>
              <a:cs typeface="Arial"/>
              <a:sym typeface="Arial"/>
            </a:endParaRPr>
          </a:p>
          <a:p>
            <a:pPr indent="0" lvl="0" marL="0" rtl="0" algn="l">
              <a:lnSpc>
                <a:spcPct val="100000"/>
              </a:lnSpc>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None/>
            </a:pPr>
            <a:r>
              <a:rPr lang="en-US">
                <a:latin typeface="Arial"/>
                <a:ea typeface="Arial"/>
                <a:cs typeface="Arial"/>
                <a:sym typeface="Arial"/>
              </a:rPr>
              <a:t>If an LEA has a child who, as a result of the LPAC meeting, has been identified as </a:t>
            </a:r>
            <a:r>
              <a:rPr b="1" lang="en-US">
                <a:latin typeface="Arial"/>
                <a:ea typeface="Arial"/>
                <a:cs typeface="Arial"/>
                <a:sym typeface="Arial"/>
              </a:rPr>
              <a:t>an English learner (EL)</a:t>
            </a:r>
            <a:r>
              <a:rPr lang="en-US">
                <a:latin typeface="Arial"/>
                <a:ea typeface="Arial"/>
                <a:cs typeface="Arial"/>
                <a:sym typeface="Arial"/>
              </a:rPr>
              <a:t>, the rest of the guidance provided in this training </a:t>
            </a:r>
            <a:r>
              <a:rPr b="1" lang="en-US">
                <a:latin typeface="Arial"/>
                <a:ea typeface="Arial"/>
                <a:cs typeface="Arial"/>
                <a:sym typeface="Arial"/>
              </a:rPr>
              <a:t>applies</a:t>
            </a:r>
            <a:r>
              <a:rPr lang="en-US">
                <a:latin typeface="Arial"/>
                <a:ea typeface="Arial"/>
                <a:cs typeface="Arial"/>
                <a:sym typeface="Arial"/>
              </a:rPr>
              <a:t> to that child. </a:t>
            </a:r>
            <a:endParaRPr/>
          </a:p>
          <a:p>
            <a:pPr indent="0" lvl="0" marL="0" rtl="0" algn="l">
              <a:lnSpc>
                <a:spcPct val="100000"/>
              </a:lnSpc>
              <a:spcBef>
                <a:spcPts val="0"/>
              </a:spcBef>
              <a:spcAft>
                <a:spcPts val="0"/>
              </a:spcAft>
              <a:buNone/>
            </a:pPr>
            <a:r>
              <a:t/>
            </a:r>
            <a:endParaRPr>
              <a:latin typeface="Arial"/>
              <a:ea typeface="Arial"/>
              <a:cs typeface="Arial"/>
              <a:sym typeface="Arial"/>
            </a:endParaRPr>
          </a:p>
          <a:p>
            <a:pPr indent="0" lvl="0" marL="0" rtl="0" algn="l">
              <a:lnSpc>
                <a:spcPct val="100000"/>
              </a:lnSpc>
              <a:spcBef>
                <a:spcPts val="0"/>
              </a:spcBef>
              <a:spcAft>
                <a:spcPts val="0"/>
              </a:spcAft>
              <a:buNone/>
            </a:pPr>
            <a:r>
              <a:rPr lang="en-US">
                <a:latin typeface="Arial"/>
                <a:ea typeface="Arial"/>
                <a:cs typeface="Arial"/>
                <a:sym typeface="Arial"/>
              </a:rPr>
              <a:t>If an LEA has a child who is identified as </a:t>
            </a:r>
            <a:r>
              <a:rPr b="1" lang="en-US">
                <a:latin typeface="Arial"/>
                <a:ea typeface="Arial"/>
                <a:cs typeface="Arial"/>
                <a:sym typeface="Arial"/>
              </a:rPr>
              <a:t>English proficient (EP) </a:t>
            </a:r>
            <a:r>
              <a:rPr lang="en-US">
                <a:latin typeface="Arial"/>
                <a:ea typeface="Arial"/>
                <a:cs typeface="Arial"/>
                <a:sym typeface="Arial"/>
              </a:rPr>
              <a:t>as a result of the LPAC meeting, the child would enter a general education classroom and the guidance provided throughout the rest of this training would </a:t>
            </a:r>
            <a:r>
              <a:rPr b="1" lang="en-US">
                <a:latin typeface="Arial"/>
                <a:ea typeface="Arial"/>
                <a:cs typeface="Arial"/>
                <a:sym typeface="Arial"/>
              </a:rPr>
              <a:t>not apply</a:t>
            </a:r>
            <a:r>
              <a:rPr lang="en-US">
                <a:latin typeface="Arial"/>
                <a:ea typeface="Arial"/>
                <a:cs typeface="Arial"/>
                <a:sym typeface="Arial"/>
              </a:rPr>
              <a:t>. English Proficient (EP) is the term used to replace the term “Non-LEP.”</a:t>
            </a:r>
            <a:endParaRPr>
              <a:latin typeface="Arial"/>
              <a:ea typeface="Arial"/>
              <a:cs typeface="Arial"/>
              <a:sym typeface="Arial"/>
            </a:endParaRPr>
          </a:p>
          <a:p>
            <a:pPr indent="0" lvl="0" marL="0" rtl="0" algn="l">
              <a:lnSpc>
                <a:spcPct val="100000"/>
              </a:lnSpc>
              <a:spcBef>
                <a:spcPts val="0"/>
              </a:spcBef>
              <a:spcAft>
                <a:spcPts val="0"/>
              </a:spcAft>
              <a:buNone/>
            </a:pPr>
            <a:r>
              <a:t/>
            </a:r>
            <a:endParaRPr b="1">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544" name="Google Shape;544;p1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45" name="Google Shape;54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6: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3" name="Google Shape;553;p16:notes"/>
          <p:cNvSpPr txBox="1"/>
          <p:nvPr>
            <p:ph idx="1" type="body"/>
          </p:nvPr>
        </p:nvSpPr>
        <p:spPr>
          <a:xfrm>
            <a:off x="702310" y="4480003"/>
            <a:ext cx="5618480" cy="416628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latin typeface="Arial"/>
                <a:ea typeface="Arial"/>
                <a:cs typeface="Arial"/>
                <a:sym typeface="Arial"/>
              </a:rPr>
              <a:t>Slide 16</a:t>
            </a:r>
            <a:endParaRPr b="1" sz="1100">
              <a:latin typeface="Arial"/>
              <a:ea typeface="Arial"/>
              <a:cs typeface="Arial"/>
              <a:sym typeface="Arial"/>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0" marL="0" rtl="0" algn="l">
              <a:lnSpc>
                <a:spcPct val="100000"/>
              </a:lnSpc>
              <a:spcBef>
                <a:spcPts val="0"/>
              </a:spcBef>
              <a:spcAft>
                <a:spcPts val="0"/>
              </a:spcAft>
              <a:buNone/>
            </a:pPr>
            <a:r>
              <a:rPr lang="en-US" sz="1100">
                <a:latin typeface="Arial"/>
                <a:ea typeface="Arial"/>
                <a:cs typeface="Arial"/>
                <a:sym typeface="Arial"/>
              </a:rPr>
              <a:t>Remember that the student must be assessed in both English and the primary language </a:t>
            </a:r>
            <a:r>
              <a:rPr b="1" lang="en-US" sz="1100">
                <a:latin typeface="Arial"/>
                <a:ea typeface="Arial"/>
                <a:cs typeface="Arial"/>
                <a:sym typeface="Arial"/>
              </a:rPr>
              <a:t>if</a:t>
            </a:r>
            <a:r>
              <a:rPr lang="en-US" sz="1100">
                <a:latin typeface="Arial"/>
                <a:ea typeface="Arial"/>
                <a:cs typeface="Arial"/>
                <a:sym typeface="Arial"/>
              </a:rPr>
              <a:t> the district is required to provide a </a:t>
            </a:r>
            <a:r>
              <a:rPr b="1" lang="en-US" sz="1100">
                <a:latin typeface="Arial"/>
                <a:ea typeface="Arial"/>
                <a:cs typeface="Arial"/>
                <a:sym typeface="Arial"/>
              </a:rPr>
              <a:t>bilingual program</a:t>
            </a:r>
            <a:r>
              <a:rPr lang="en-US" sz="1100">
                <a:latin typeface="Arial"/>
                <a:ea typeface="Arial"/>
                <a:cs typeface="Arial"/>
                <a:sym typeface="Arial"/>
              </a:rPr>
              <a:t>. The purpose of the primary language assessment is to provide information for instructional purposes and placement</a:t>
            </a:r>
            <a:r>
              <a:rPr i="1" lang="en-US" sz="1100">
                <a:latin typeface="Arial"/>
                <a:ea typeface="Arial"/>
                <a:cs typeface="Arial"/>
                <a:sym typeface="Arial"/>
              </a:rPr>
              <a:t>.</a:t>
            </a:r>
            <a:endParaRPr/>
          </a:p>
          <a:p>
            <a:pPr indent="0" lvl="0" marL="0" rtl="0" algn="l">
              <a:lnSpc>
                <a:spcPct val="100000"/>
              </a:lnSpc>
              <a:spcBef>
                <a:spcPts val="0"/>
              </a:spcBef>
              <a:spcAft>
                <a:spcPts val="0"/>
              </a:spcAft>
              <a:buNone/>
            </a:pPr>
            <a:r>
              <a:t/>
            </a:r>
            <a:endParaRPr i="1" sz="1100">
              <a:latin typeface="Arial"/>
              <a:ea typeface="Arial"/>
              <a:cs typeface="Arial"/>
              <a:sym typeface="Arial"/>
            </a:endParaRPr>
          </a:p>
          <a:p>
            <a:pPr indent="0" lvl="0" marL="0" rtl="0" algn="l">
              <a:lnSpc>
                <a:spcPct val="100000"/>
              </a:lnSpc>
              <a:spcBef>
                <a:spcPts val="0"/>
              </a:spcBef>
              <a:spcAft>
                <a:spcPts val="0"/>
              </a:spcAft>
              <a:buNone/>
            </a:pPr>
            <a:r>
              <a:rPr lang="en-US" sz="1100">
                <a:latin typeface="Arial"/>
                <a:ea typeface="Arial"/>
                <a:cs typeface="Arial"/>
                <a:sym typeface="Arial"/>
              </a:rPr>
              <a:t>If the primary language is Spanish, the school district shall administer the Spanish state-approved language proficiency test (preLAS Español/LAS Links Español). If a state-approved language proficiency test is not available in the primary language of the student, the school district shall determine the student’s level of proficiency using informal oral language assessment measures.</a:t>
            </a:r>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A student shall be identified as an English learner if the student's ability in English is so limited that the English language proficiency assessment described in subsection (c) of this section (89.1226) cannot be administered (TAC 89.1226 (g)). Maintain documentation of the attempted exam documenting the name of test administrator, date, and question(s) asked.     </a:t>
            </a:r>
            <a:endParaRPr sz="1100">
              <a:latin typeface="Arial"/>
              <a:ea typeface="Arial"/>
              <a:cs typeface="Arial"/>
              <a:sym typeface="Arial"/>
            </a:endParaRPr>
          </a:p>
          <a:p>
            <a:pPr indent="0" lvl="0" marL="0" rtl="0" algn="l">
              <a:lnSpc>
                <a:spcPct val="100000"/>
              </a:lnSpc>
              <a:spcBef>
                <a:spcPts val="0"/>
              </a:spcBef>
              <a:spcAft>
                <a:spcPts val="0"/>
              </a:spcAft>
              <a:buNone/>
            </a:pPr>
            <a:r>
              <a:t/>
            </a:r>
            <a:endParaRPr sz="1100">
              <a:latin typeface="Arial"/>
              <a:ea typeface="Arial"/>
              <a:cs typeface="Arial"/>
              <a:sym typeface="Arial"/>
            </a:endParaRPr>
          </a:p>
        </p:txBody>
      </p:sp>
      <p:sp>
        <p:nvSpPr>
          <p:cNvPr id="554" name="Google Shape;554;p1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55" name="Google Shape;55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2" name="Google Shape;56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latin typeface="Arial"/>
                <a:ea typeface="Arial"/>
                <a:cs typeface="Arial"/>
                <a:sym typeface="Arial"/>
              </a:rPr>
              <a:t>Slide 17</a:t>
            </a:r>
            <a:endParaRPr b="1" sz="1100">
              <a:latin typeface="Arial"/>
              <a:ea typeface="Arial"/>
              <a:cs typeface="Arial"/>
              <a:sym typeface="Arial"/>
            </a:endParaRPr>
          </a:p>
          <a:p>
            <a:pPr indent="0" lvl="0" marL="0" rtl="0" algn="l">
              <a:lnSpc>
                <a:spcPct val="100000"/>
              </a:lnSpc>
              <a:spcBef>
                <a:spcPts val="0"/>
              </a:spcBef>
              <a:spcAft>
                <a:spcPts val="0"/>
              </a:spcAft>
              <a:buNone/>
            </a:pPr>
            <a:r>
              <a:t/>
            </a:r>
            <a:endParaRPr b="0" i="0" sz="1100" u="none" strike="noStrike">
              <a:solidFill>
                <a:srgbClr val="7F7F7F"/>
              </a:solidFill>
              <a:latin typeface="Calibri"/>
              <a:ea typeface="Calibri"/>
              <a:cs typeface="Calibri"/>
              <a:sym typeface="Calibri"/>
            </a:endParaRPr>
          </a:p>
          <a:p>
            <a:pPr indent="0" lvl="0" marL="0" rtl="0" algn="l">
              <a:lnSpc>
                <a:spcPct val="100000"/>
              </a:lnSpc>
              <a:spcBef>
                <a:spcPts val="0"/>
              </a:spcBef>
              <a:spcAft>
                <a:spcPts val="0"/>
              </a:spcAft>
              <a:buNone/>
            </a:pPr>
            <a:r>
              <a:rPr b="0" lang="en-US" sz="1100" strike="noStrike">
                <a:latin typeface="Arial"/>
                <a:ea typeface="Arial"/>
                <a:cs typeface="Arial"/>
                <a:sym typeface="Arial"/>
              </a:rPr>
              <a:t>Prek eligibility requirements:</a:t>
            </a:r>
            <a:endParaRPr/>
          </a:p>
          <a:p>
            <a:pPr indent="-171450" lvl="0" marL="171450" rtl="0" algn="l">
              <a:spcBef>
                <a:spcPts val="0"/>
              </a:spcBef>
              <a:spcAft>
                <a:spcPts val="0"/>
              </a:spcAft>
              <a:buClr>
                <a:schemeClr val="dk1"/>
              </a:buClr>
              <a:buSzPts val="1100"/>
              <a:buFont typeface="Arial"/>
              <a:buChar char="•"/>
            </a:pPr>
            <a:r>
              <a:rPr b="1" i="0" lang="en-US" sz="1100" u="none" strike="noStrike">
                <a:solidFill>
                  <a:schemeClr val="dk1"/>
                </a:solidFill>
                <a:latin typeface="Calibri"/>
                <a:ea typeface="Calibri"/>
                <a:cs typeface="Calibri"/>
                <a:sym typeface="Calibri"/>
              </a:rPr>
              <a:t>is unable to speak and comprehend the English language</a:t>
            </a:r>
            <a:r>
              <a:rPr b="0" i="0" lang="en-US" sz="1100" u="none" strike="noStrike">
                <a:solidFill>
                  <a:schemeClr val="dk1"/>
                </a:solidFill>
                <a:latin typeface="Calibri"/>
                <a:ea typeface="Calibri"/>
                <a:cs typeface="Calibri"/>
                <a:sym typeface="Calibri"/>
              </a:rPr>
              <a:t>; </a:t>
            </a:r>
            <a:r>
              <a:rPr b="1" i="0" lang="en-US" sz="1100" u="none" strike="noStrike">
                <a:solidFill>
                  <a:schemeClr val="dk1"/>
                </a:solidFill>
                <a:latin typeface="Calibri"/>
                <a:ea typeface="Calibri"/>
                <a:cs typeface="Calibri"/>
                <a:sym typeface="Calibri"/>
              </a:rPr>
              <a:t>or</a:t>
            </a:r>
            <a:endParaRPr b="0" i="0" sz="1100" u="none" strike="noStrike">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100"/>
              <a:buFont typeface="Arial"/>
              <a:buChar char="•"/>
            </a:pPr>
            <a:r>
              <a:rPr b="0" i="0" lang="en-US" sz="1100" u="none" strike="noStrike">
                <a:solidFill>
                  <a:schemeClr val="dk1"/>
                </a:solidFill>
                <a:latin typeface="Calibri"/>
                <a:ea typeface="Calibri"/>
                <a:cs typeface="Calibri"/>
                <a:sym typeface="Calibri"/>
              </a:rPr>
              <a:t>is educationally disadvantaged (which means a student eligible to participate in the </a:t>
            </a:r>
            <a:br>
              <a:rPr b="0" i="0" lang="en-US" sz="1100" u="none" strike="noStrike">
                <a:solidFill>
                  <a:schemeClr val="dk1"/>
                </a:solidFill>
                <a:latin typeface="Calibri"/>
                <a:ea typeface="Calibri"/>
                <a:cs typeface="Calibri"/>
                <a:sym typeface="Calibri"/>
              </a:rPr>
            </a:br>
            <a:r>
              <a:rPr b="0" i="0" lang="en-US" sz="1100" u="none" strike="noStrike">
                <a:solidFill>
                  <a:schemeClr val="dk1"/>
                </a:solidFill>
                <a:latin typeface="Calibri"/>
                <a:ea typeface="Calibri"/>
                <a:cs typeface="Calibri"/>
                <a:sym typeface="Calibri"/>
              </a:rPr>
              <a:t>national free or reduced-price lunch program... guidelines can be found here - </a:t>
            </a:r>
            <a:r>
              <a:rPr lang="en-US" u="sng">
                <a:solidFill>
                  <a:schemeClr val="hlink"/>
                </a:solidFill>
                <a:hlinkClick r:id="rId2"/>
              </a:rPr>
              <a:t>https://tea.texas.gov/academics/early-childhood-education/general-prekindergarten-faq#:~:text=A%20district%20may%20offer%20prekindergarten,%2Dyear%2Dold%20prekindergarten%20program.</a:t>
            </a:r>
            <a:r>
              <a:rPr b="0" i="0" lang="en-US" sz="1100" u="none" strike="noStrike">
                <a:solidFill>
                  <a:schemeClr val="dk1"/>
                </a:solidFill>
                <a:latin typeface="Calibri"/>
                <a:ea typeface="Calibri"/>
                <a:cs typeface="Calibri"/>
                <a:sym typeface="Calibri"/>
              </a:rPr>
              <a:t> - ); </a:t>
            </a:r>
            <a:r>
              <a:rPr b="1" i="0" lang="en-US" sz="1100" u="none" strike="noStrike">
                <a:solidFill>
                  <a:schemeClr val="dk1"/>
                </a:solidFill>
                <a:latin typeface="Calibri"/>
                <a:ea typeface="Calibri"/>
                <a:cs typeface="Calibri"/>
                <a:sym typeface="Calibri"/>
              </a:rPr>
              <a:t>or</a:t>
            </a:r>
            <a:endParaRPr b="0" i="0" sz="1100" u="none" strike="noStrike">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100"/>
              <a:buFont typeface="Arial"/>
              <a:buChar char="•"/>
            </a:pPr>
            <a:r>
              <a:rPr b="0" i="0" lang="en-US" sz="1100" u="none" strike="noStrike">
                <a:solidFill>
                  <a:schemeClr val="dk1"/>
                </a:solidFill>
                <a:latin typeface="Calibri"/>
                <a:ea typeface="Calibri"/>
                <a:cs typeface="Calibri"/>
                <a:sym typeface="Calibri"/>
              </a:rPr>
              <a:t>is homeless, as defined by 42 U.S.C. Section 1143a, regardless of the residence of the child, of either parent or guardian of the child, or of the child's guardian or other person having lawful control of the child; </a:t>
            </a:r>
            <a:r>
              <a:rPr b="1" i="0" lang="en-US" sz="1100" u="none" strike="noStrike">
                <a:solidFill>
                  <a:schemeClr val="dk1"/>
                </a:solidFill>
                <a:latin typeface="Calibri"/>
                <a:ea typeface="Calibri"/>
                <a:cs typeface="Calibri"/>
                <a:sym typeface="Calibri"/>
              </a:rPr>
              <a:t>or</a:t>
            </a:r>
            <a:endParaRPr b="0" i="0" sz="1100" u="none" strike="noStrike">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100"/>
              <a:buFont typeface="Arial"/>
              <a:buChar char="•"/>
            </a:pPr>
            <a:r>
              <a:rPr b="0" i="0" lang="en-US" sz="1100" u="none" strike="noStrike">
                <a:solidFill>
                  <a:schemeClr val="dk1"/>
                </a:solidFill>
                <a:latin typeface="Calibri"/>
                <a:ea typeface="Calibri"/>
                <a:cs typeface="Calibri"/>
                <a:sym typeface="Calibri"/>
              </a:rPr>
              <a:t>is the child of an active duty member of the armed forces of the United States, including the state military forces or a reserve component of the armed forces, who is ordered to active duty by proper authority; </a:t>
            </a:r>
            <a:r>
              <a:rPr b="1" i="0" lang="en-US" sz="1100" u="none" strike="noStrike">
                <a:solidFill>
                  <a:schemeClr val="dk1"/>
                </a:solidFill>
                <a:latin typeface="Calibri"/>
                <a:ea typeface="Calibri"/>
                <a:cs typeface="Calibri"/>
                <a:sym typeface="Calibri"/>
              </a:rPr>
              <a:t>or</a:t>
            </a:r>
            <a:endParaRPr b="0" i="0" sz="1100" u="none" strike="noStrike">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100"/>
              <a:buFont typeface="Arial"/>
              <a:buChar char="•"/>
            </a:pPr>
            <a:r>
              <a:rPr b="0" i="0" lang="en-US" sz="1100" u="none" strike="noStrike">
                <a:solidFill>
                  <a:schemeClr val="dk1"/>
                </a:solidFill>
                <a:latin typeface="Calibri"/>
                <a:ea typeface="Calibri"/>
                <a:cs typeface="Calibri"/>
                <a:sym typeface="Calibri"/>
              </a:rPr>
              <a:t>is the child of a member of the armed forces of the United States, including the state military forces or a reserve component of the armed forces, who was injured or killed while serving on active duty; </a:t>
            </a:r>
            <a:r>
              <a:rPr b="1" i="0" lang="en-US" sz="1100" u="none" strike="noStrike">
                <a:solidFill>
                  <a:schemeClr val="dk1"/>
                </a:solidFill>
                <a:latin typeface="Calibri"/>
                <a:ea typeface="Calibri"/>
                <a:cs typeface="Calibri"/>
                <a:sym typeface="Calibri"/>
              </a:rPr>
              <a:t>or</a:t>
            </a:r>
            <a:endParaRPr b="0" i="0" sz="1100" u="none" strike="noStrike">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100"/>
              <a:buFont typeface="Arial"/>
              <a:buChar char="•"/>
            </a:pPr>
            <a:r>
              <a:rPr b="0" i="0" lang="en-US" sz="1100" u="none" strike="noStrike">
                <a:solidFill>
                  <a:schemeClr val="dk1"/>
                </a:solidFill>
                <a:latin typeface="Calibri"/>
                <a:ea typeface="Calibri"/>
                <a:cs typeface="Calibri"/>
                <a:sym typeface="Calibri"/>
              </a:rPr>
              <a:t>is or ever has been in the conservatorship of the Department of Family and Protective Services </a:t>
            </a:r>
            <a:r>
              <a:rPr b="0" i="1" lang="en-US" sz="1100" u="none" strike="noStrike">
                <a:solidFill>
                  <a:schemeClr val="dk1"/>
                </a:solidFill>
                <a:latin typeface="Calibri"/>
                <a:ea typeface="Calibri"/>
                <a:cs typeface="Calibri"/>
                <a:sym typeface="Calibri"/>
              </a:rPr>
              <a:t>(foster care) </a:t>
            </a:r>
            <a:r>
              <a:rPr b="0" i="0" lang="en-US" sz="1100" u="none" strike="noStrike">
                <a:solidFill>
                  <a:schemeClr val="dk1"/>
                </a:solidFill>
                <a:latin typeface="Calibri"/>
                <a:ea typeface="Calibri"/>
                <a:cs typeface="Calibri"/>
                <a:sym typeface="Calibri"/>
              </a:rPr>
              <a:t>following an adversary hearing held as provided by Section 262.201, Family Code; </a:t>
            </a:r>
            <a:r>
              <a:rPr b="1" i="0" lang="en-US" sz="1100" u="none" strike="noStrike">
                <a:solidFill>
                  <a:schemeClr val="dk1"/>
                </a:solidFill>
                <a:latin typeface="Calibri"/>
                <a:ea typeface="Calibri"/>
                <a:cs typeface="Calibri"/>
                <a:sym typeface="Calibri"/>
              </a:rPr>
              <a:t>or</a:t>
            </a:r>
            <a:endParaRPr b="0" i="0" sz="11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100" u="none" strike="noStrike">
                <a:solidFill>
                  <a:schemeClr val="dk1"/>
                </a:solidFill>
                <a:latin typeface="Calibri"/>
                <a:ea typeface="Calibri"/>
                <a:cs typeface="Calibri"/>
                <a:sym typeface="Calibri"/>
              </a:rPr>
              <a:t>is the child of a person eligible for the Star of Texas Award as: a peace officer under Section 3106.002, Government Code; a firefighter under Section 3106.003, Government Code; or an emergency medical first responder under Section 3106.004, Government Code.</a:t>
            </a:r>
            <a:endParaRPr/>
          </a:p>
          <a:p>
            <a:pPr indent="0" lvl="0" marL="0" rtl="0" algn="l">
              <a:lnSpc>
                <a:spcPct val="100000"/>
              </a:lnSpc>
              <a:spcBef>
                <a:spcPts val="0"/>
              </a:spcBef>
              <a:spcAft>
                <a:spcPts val="0"/>
              </a:spcAft>
              <a:buNone/>
            </a:pPr>
            <a:r>
              <a:t/>
            </a:r>
            <a:endParaRPr b="1" sz="1100">
              <a:latin typeface="Arial"/>
              <a:ea typeface="Arial"/>
              <a:cs typeface="Arial"/>
              <a:sym typeface="Arial"/>
            </a:endParaRPr>
          </a:p>
          <a:p>
            <a:pPr indent="0" lvl="0" marL="0" rtl="0" algn="l">
              <a:lnSpc>
                <a:spcPct val="100000"/>
              </a:lnSpc>
              <a:spcBef>
                <a:spcPts val="0"/>
              </a:spcBef>
              <a:spcAft>
                <a:spcPts val="0"/>
              </a:spcAft>
              <a:buNone/>
            </a:pPr>
            <a:r>
              <a:rPr b="0" lang="en-US" sz="1100">
                <a:latin typeface="Arial"/>
                <a:ea typeface="Arial"/>
                <a:cs typeface="Arial"/>
                <a:sym typeface="Arial"/>
              </a:rPr>
              <a:t>For more information regarding Prekindergarten criteria please visit the following webpage:</a:t>
            </a:r>
            <a:endParaRPr/>
          </a:p>
          <a:p>
            <a:pPr indent="0" lvl="0" marL="0" rtl="0" algn="l">
              <a:lnSpc>
                <a:spcPct val="100000"/>
              </a:lnSpc>
              <a:spcBef>
                <a:spcPts val="0"/>
              </a:spcBef>
              <a:spcAft>
                <a:spcPts val="0"/>
              </a:spcAft>
              <a:buNone/>
            </a:pPr>
            <a:r>
              <a:rPr b="0" lang="en-US" sz="1100">
                <a:latin typeface="Arial"/>
                <a:ea typeface="Arial"/>
                <a:cs typeface="Arial"/>
                <a:sym typeface="Arial"/>
              </a:rPr>
              <a:t>https://tea.texas.gov/academics/early-childhood-education</a:t>
            </a:r>
            <a:endParaRPr/>
          </a:p>
          <a:p>
            <a:pPr indent="0" lvl="0" marL="0" rtl="0" algn="l">
              <a:lnSpc>
                <a:spcPct val="100000"/>
              </a:lnSpc>
              <a:spcBef>
                <a:spcPts val="0"/>
              </a:spcBef>
              <a:spcAft>
                <a:spcPts val="0"/>
              </a:spcAft>
              <a:buNone/>
            </a:pPr>
            <a:r>
              <a:t/>
            </a:r>
            <a:endParaRPr b="0" sz="1100">
              <a:latin typeface="Arial"/>
              <a:ea typeface="Arial"/>
              <a:cs typeface="Arial"/>
              <a:sym typeface="Arial"/>
            </a:endParaRPr>
          </a:p>
          <a:p>
            <a:pPr indent="0" lvl="0" marL="0" rtl="0" algn="l">
              <a:lnSpc>
                <a:spcPct val="100000"/>
              </a:lnSpc>
              <a:spcBef>
                <a:spcPts val="0"/>
              </a:spcBef>
              <a:spcAft>
                <a:spcPts val="0"/>
              </a:spcAft>
              <a:buNone/>
            </a:pPr>
            <a:r>
              <a:t/>
            </a:r>
            <a:endParaRPr b="0" sz="1100">
              <a:latin typeface="Arial"/>
              <a:ea typeface="Arial"/>
              <a:cs typeface="Arial"/>
              <a:sym typeface="Arial"/>
            </a:endParaRPr>
          </a:p>
        </p:txBody>
      </p:sp>
      <p:sp>
        <p:nvSpPr>
          <p:cNvPr id="563" name="Google Shape;563;p1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64" name="Google Shape;56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a:t> </a:t>
            </a: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18:notes"/>
          <p:cNvSpPr txBox="1"/>
          <p:nvPr>
            <p:ph idx="1" type="body"/>
          </p:nvPr>
        </p:nvSpPr>
        <p:spPr>
          <a:xfrm>
            <a:off x="702310" y="4480003"/>
            <a:ext cx="5618480" cy="384219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latin typeface="Arial"/>
                <a:ea typeface="Arial"/>
                <a:cs typeface="Arial"/>
                <a:sym typeface="Arial"/>
              </a:rPr>
              <a:t>Slide 18</a:t>
            </a:r>
            <a:endParaRPr b="1" sz="1100">
              <a:latin typeface="Arial"/>
              <a:ea typeface="Arial"/>
              <a:cs typeface="Arial"/>
              <a:sym typeface="Arial"/>
            </a:endParaRPr>
          </a:p>
          <a:p>
            <a:pPr indent="0" lvl="0" marL="0" rtl="0" algn="l">
              <a:lnSpc>
                <a:spcPct val="100000"/>
              </a:lnSpc>
              <a:spcBef>
                <a:spcPts val="0"/>
              </a:spcBef>
              <a:spcAft>
                <a:spcPts val="0"/>
              </a:spcAft>
              <a:buNone/>
            </a:pPr>
            <a:r>
              <a:t/>
            </a:r>
            <a:endParaRPr b="1" sz="1100">
              <a:latin typeface="Arial"/>
              <a:ea typeface="Arial"/>
              <a:cs typeface="Arial"/>
              <a:sym typeface="Arial"/>
            </a:endParaRPr>
          </a:p>
          <a:p>
            <a:pPr indent="0" lvl="0" marL="0" rtl="0" algn="l">
              <a:lnSpc>
                <a:spcPct val="100000"/>
              </a:lnSpc>
              <a:spcBef>
                <a:spcPts val="0"/>
              </a:spcBef>
              <a:spcAft>
                <a:spcPts val="0"/>
              </a:spcAft>
              <a:buNone/>
            </a:pPr>
            <a:r>
              <a:rPr lang="en-US" sz="1100">
                <a:latin typeface="Arial"/>
                <a:ea typeface="Arial"/>
                <a:cs typeface="Arial"/>
                <a:sym typeface="Arial"/>
              </a:rPr>
              <a:t>Emphasize that for </a:t>
            </a:r>
            <a:r>
              <a:rPr lang="en-US" sz="1100" u="sng">
                <a:latin typeface="Arial"/>
                <a:ea typeface="Arial"/>
                <a:cs typeface="Arial"/>
                <a:sym typeface="Arial"/>
              </a:rPr>
              <a:t>each student entering a 3- or 4-year-old program</a:t>
            </a:r>
            <a:r>
              <a:rPr lang="en-US" sz="1100">
                <a:latin typeface="Arial"/>
                <a:ea typeface="Arial"/>
                <a:cs typeface="Arial"/>
                <a:sym typeface="Arial"/>
              </a:rPr>
              <a:t>, a Home Language Survey (HLS) shall be administered and the state process followed for identification as an English learner (LEP/EL), as appropriate. This includes students with or without identified disabilities. </a:t>
            </a:r>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0" marL="0" rtl="0" algn="l">
              <a:lnSpc>
                <a:spcPct val="100000"/>
              </a:lnSpc>
              <a:spcBef>
                <a:spcPts val="0"/>
              </a:spcBef>
              <a:spcAft>
                <a:spcPts val="0"/>
              </a:spcAft>
              <a:buNone/>
            </a:pPr>
            <a:r>
              <a:rPr lang="en-US" sz="1100">
                <a:latin typeface="Arial"/>
                <a:ea typeface="Arial"/>
                <a:cs typeface="Arial"/>
                <a:sym typeface="Arial"/>
              </a:rPr>
              <a:t>For more information, please visit the Bilingual/ESL webpage and look for the following document titled “ Guidance on Identification and Placement of English learners Prior to Kindergarten” under the program requirement resources heading. </a:t>
            </a:r>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1" marL="457200" rtl="0" algn="l">
              <a:spcBef>
                <a:spcPts val="0"/>
              </a:spcBef>
              <a:spcAft>
                <a:spcPts val="0"/>
              </a:spcAft>
              <a:buNone/>
            </a:pPr>
            <a:r>
              <a:t/>
            </a:r>
            <a:endParaRPr sz="1100">
              <a:solidFill>
                <a:schemeClr val="dk1"/>
              </a:solidFill>
              <a:latin typeface="Calibri"/>
              <a:ea typeface="Calibri"/>
              <a:cs typeface="Calibri"/>
              <a:sym typeface="Calibri"/>
            </a:endParaRPr>
          </a:p>
          <a:p>
            <a:pPr indent="0" lvl="1" marL="457200" rtl="0" algn="l">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572" name="Google Shape;572;p18: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73" name="Google Shape;57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a:t> </a:t>
            </a: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latin typeface="Arial"/>
                <a:ea typeface="Arial"/>
                <a:cs typeface="Arial"/>
                <a:sym typeface="Arial"/>
              </a:rPr>
              <a:t>Slide 19</a:t>
            </a:r>
            <a:endParaRPr b="1" sz="1100">
              <a:latin typeface="Arial"/>
              <a:ea typeface="Arial"/>
              <a:cs typeface="Arial"/>
              <a:sym typeface="Arial"/>
            </a:endParaRPr>
          </a:p>
          <a:p>
            <a:pPr indent="0" lvl="0" marL="0" rtl="0" algn="l">
              <a:lnSpc>
                <a:spcPct val="100000"/>
              </a:lnSpc>
              <a:spcBef>
                <a:spcPts val="0"/>
              </a:spcBef>
              <a:spcAft>
                <a:spcPts val="0"/>
              </a:spcAft>
              <a:buNone/>
            </a:pPr>
            <a:r>
              <a:t/>
            </a:r>
            <a:endParaRPr b="1" sz="1100">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For the purposes of the HLS, prekindergarten is an umbrella term for all program services provided to 3- and 4-year old children in Texas public schools. This includes the prekindergarten program children can become eligible for discussed on the previous slides and the EE program for special education services. </a:t>
            </a:r>
            <a:endParaRPr>
              <a:latin typeface="Arial"/>
              <a:ea typeface="Arial"/>
              <a:cs typeface="Arial"/>
              <a:sym typeface="Arial"/>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1" marL="457200" rtl="0" algn="l">
              <a:spcBef>
                <a:spcPts val="0"/>
              </a:spcBef>
              <a:spcAft>
                <a:spcPts val="0"/>
              </a:spcAft>
              <a:buNone/>
            </a:pPr>
            <a:r>
              <a:t/>
            </a:r>
            <a:endParaRPr sz="1100">
              <a:solidFill>
                <a:schemeClr val="dk1"/>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81" name="Google Shape;581;p1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82" name="Google Shape;58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a:t> </a:t>
            </a: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Slide 2</a:t>
            </a:r>
            <a:endParaRPr b="1"/>
          </a:p>
        </p:txBody>
      </p:sp>
      <p:sp>
        <p:nvSpPr>
          <p:cNvPr id="425" name="Google Shape;42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0: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0" name="Google Shape;59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latin typeface="Arial"/>
                <a:ea typeface="Arial"/>
                <a:cs typeface="Arial"/>
                <a:sym typeface="Arial"/>
              </a:rPr>
              <a:t>Slide 20</a:t>
            </a:r>
            <a:endParaRPr b="1" sz="1100">
              <a:latin typeface="Arial"/>
              <a:ea typeface="Arial"/>
              <a:cs typeface="Arial"/>
              <a:sym typeface="Arial"/>
            </a:endParaRPr>
          </a:p>
          <a:p>
            <a:pPr indent="0" lvl="0" marL="0" rtl="0" algn="l">
              <a:lnSpc>
                <a:spcPct val="100000"/>
              </a:lnSpc>
              <a:spcBef>
                <a:spcPts val="0"/>
              </a:spcBef>
              <a:spcAft>
                <a:spcPts val="0"/>
              </a:spcAft>
              <a:buNone/>
            </a:pPr>
            <a:r>
              <a:t/>
            </a:r>
            <a:endParaRPr sz="1100">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A student shall be identified as an English learner if the student's ability in English is so limited that the English language proficiency assessment described in subsection (c) of this section (89.1226) cannot be administered (TAC 89.1226 (g)).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Maintain documentation of the attempted exam documenting the name of test administrator, date, and question(s) asked.     </a:t>
            </a:r>
            <a:endParaRPr/>
          </a:p>
          <a:p>
            <a:pPr indent="0" lvl="0" marL="0" rtl="0" algn="l">
              <a:spcBef>
                <a:spcPts val="0"/>
              </a:spcBef>
              <a:spcAft>
                <a:spcPts val="0"/>
              </a:spcAft>
              <a:buNone/>
            </a:pPr>
            <a:r>
              <a:t/>
            </a:r>
            <a:endParaRPr sz="1100">
              <a:latin typeface="Arial"/>
              <a:ea typeface="Arial"/>
              <a:cs typeface="Arial"/>
              <a:sym typeface="Arial"/>
            </a:endParaRPr>
          </a:p>
        </p:txBody>
      </p:sp>
      <p:sp>
        <p:nvSpPr>
          <p:cNvPr id="591" name="Google Shape;591;p2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592" name="Google Shape;59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9" name="Google Shape;599;p21:notes"/>
          <p:cNvSpPr txBox="1"/>
          <p:nvPr>
            <p:ph idx="1" type="body"/>
          </p:nvPr>
        </p:nvSpPr>
        <p:spPr>
          <a:xfrm>
            <a:off x="702310" y="4480004"/>
            <a:ext cx="5618480" cy="40056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solidFill>
                  <a:schemeClr val="dk1"/>
                </a:solidFill>
                <a:latin typeface="Arial"/>
                <a:ea typeface="Arial"/>
                <a:cs typeface="Arial"/>
                <a:sym typeface="Arial"/>
              </a:rPr>
              <a:t>Slide 21</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US" sz="1100">
                <a:solidFill>
                  <a:schemeClr val="dk1"/>
                </a:solidFill>
                <a:latin typeface="Arial"/>
                <a:ea typeface="Arial"/>
                <a:cs typeface="Arial"/>
                <a:sym typeface="Arial"/>
              </a:rPr>
              <a:t>School districts may check the TREx database, or other databases, for an uploaded version of the HLS, to obtain TELPAS history, and to request LPAC documentation.  </a:t>
            </a:r>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US" sz="1100">
                <a:solidFill>
                  <a:schemeClr val="dk1"/>
                </a:solidFill>
                <a:latin typeface="Arial"/>
                <a:ea typeface="Arial"/>
                <a:cs typeface="Arial"/>
                <a:sym typeface="Arial"/>
              </a:rPr>
              <a:t>Review the withdrawal form, if available, to see if the student was being served in a program or identified as an English learner in PEIMS. PEIMS history may also assist in determining the number of years the student has been enrolled in US schools. </a:t>
            </a:r>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14000"/>
              </a:lnSpc>
              <a:spcBef>
                <a:spcPts val="0"/>
              </a:spcBef>
              <a:spcAft>
                <a:spcPts val="0"/>
              </a:spcAft>
              <a:buNone/>
            </a:pPr>
            <a:r>
              <a:t/>
            </a:r>
            <a:endParaRPr b="1" sz="1000">
              <a:latin typeface="Arial"/>
              <a:ea typeface="Arial"/>
              <a:cs typeface="Arial"/>
              <a:sym typeface="Arial"/>
            </a:endParaRPr>
          </a:p>
        </p:txBody>
      </p:sp>
      <p:sp>
        <p:nvSpPr>
          <p:cNvPr id="600" name="Google Shape;600;p2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601" name="Google Shape;60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2: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8" name="Google Shape;608;p22:notes"/>
          <p:cNvSpPr txBox="1"/>
          <p:nvPr>
            <p:ph idx="1" type="body"/>
          </p:nvPr>
        </p:nvSpPr>
        <p:spPr>
          <a:xfrm>
            <a:off x="702310" y="4480004"/>
            <a:ext cx="5618480" cy="400562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200">
                <a:latin typeface="Arial"/>
                <a:ea typeface="Arial"/>
                <a:cs typeface="Arial"/>
                <a:sym typeface="Arial"/>
              </a:rPr>
              <a:t>Slide 22</a:t>
            </a:r>
            <a:endParaRPr b="1" sz="1200">
              <a:latin typeface="Arial"/>
              <a:ea typeface="Arial"/>
              <a:cs typeface="Arial"/>
              <a:sym typeface="Arial"/>
            </a:endParaRPr>
          </a:p>
          <a:p>
            <a:pPr indent="0" lvl="0" marL="0" rtl="0" algn="l">
              <a:lnSpc>
                <a:spcPct val="100000"/>
              </a:lnSpc>
              <a:spcBef>
                <a:spcPts val="0"/>
              </a:spcBef>
              <a:spcAft>
                <a:spcPts val="0"/>
              </a:spcAft>
              <a:buNone/>
            </a:pPr>
            <a:r>
              <a:t/>
            </a:r>
            <a:endParaRPr b="1" sz="1200">
              <a:latin typeface="Arial"/>
              <a:ea typeface="Arial"/>
              <a:cs typeface="Arial"/>
              <a:sym typeface="Arial"/>
            </a:endParaRPr>
          </a:p>
          <a:p>
            <a:pPr indent="0" lvl="0" marL="0" rtl="0" algn="l">
              <a:lnSpc>
                <a:spcPct val="100000"/>
              </a:lnSpc>
              <a:spcBef>
                <a:spcPts val="0"/>
              </a:spcBef>
              <a:spcAft>
                <a:spcPts val="0"/>
              </a:spcAft>
              <a:buNone/>
            </a:pPr>
            <a:r>
              <a:rPr lang="en-US" sz="1200">
                <a:latin typeface="Arial"/>
                <a:ea typeface="Arial"/>
                <a:cs typeface="Arial"/>
                <a:sym typeface="Arial"/>
              </a:rPr>
              <a:t>LPAC documentation used to determine previous English learner identification may include:</a:t>
            </a:r>
            <a:endParaRPr/>
          </a:p>
          <a:p>
            <a:pPr indent="-285750" lvl="0" marL="285750" rtl="0" algn="l">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TELPAS score reports and other identification assessment documents</a:t>
            </a:r>
            <a:endParaRPr/>
          </a:p>
          <a:p>
            <a:pPr indent="-285750" lvl="0" marL="285750" rtl="0" algn="l">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Parent or Guardian permission forms</a:t>
            </a:r>
            <a:endParaRPr/>
          </a:p>
          <a:p>
            <a:pPr indent="-285750" lvl="0" marL="285750" rtl="0" algn="l">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Parent or Guardian Report on Student Progress forms</a:t>
            </a:r>
            <a:endParaRPr/>
          </a:p>
          <a:p>
            <a:pPr indent="-285750" lvl="0" marL="285750" rtl="0" algn="l">
              <a:lnSpc>
                <a:spcPct val="100000"/>
              </a:lnSpc>
              <a:spcBef>
                <a:spcPts val="0"/>
              </a:spcBef>
              <a:spcAft>
                <a:spcPts val="0"/>
              </a:spcAft>
              <a:buClr>
                <a:schemeClr val="dk1"/>
              </a:buClr>
              <a:buSzPts val="1200"/>
              <a:buFont typeface="Arial"/>
              <a:buChar char="•"/>
            </a:pPr>
            <a:r>
              <a:rPr lang="en-US" sz="1200">
                <a:latin typeface="Arial"/>
                <a:ea typeface="Arial"/>
                <a:cs typeface="Arial"/>
                <a:sym typeface="Arial"/>
              </a:rPr>
              <a:t>LPAC initial review or annual review documentation</a:t>
            </a:r>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0" rtl="0" algn="l">
              <a:lnSpc>
                <a:spcPct val="100000"/>
              </a:lnSpc>
              <a:spcBef>
                <a:spcPts val="0"/>
              </a:spcBef>
              <a:spcAft>
                <a:spcPts val="0"/>
              </a:spcAft>
              <a:buNone/>
            </a:pPr>
            <a:r>
              <a:rPr lang="en-US" sz="1200">
                <a:latin typeface="Arial"/>
                <a:ea typeface="Arial"/>
                <a:cs typeface="Arial"/>
                <a:sym typeface="Arial"/>
              </a:rPr>
              <a:t>The LPAC should identify (based on previous Texas district documentation) and place the student within </a:t>
            </a:r>
            <a:r>
              <a:rPr b="1" lang="en-US" sz="1200">
                <a:latin typeface="Arial"/>
                <a:ea typeface="Arial"/>
                <a:cs typeface="Arial"/>
                <a:sym typeface="Arial"/>
              </a:rPr>
              <a:t>four calendar weeks </a:t>
            </a:r>
            <a:r>
              <a:rPr lang="en-US" sz="1200">
                <a:latin typeface="Arial"/>
                <a:ea typeface="Arial"/>
                <a:cs typeface="Arial"/>
                <a:sym typeface="Arial"/>
              </a:rPr>
              <a:t>of the enrollment date. Ensure that all the necessary signed documents are placed in the student’s permanent record.</a:t>
            </a:r>
            <a:endParaRPr/>
          </a:p>
          <a:p>
            <a:pPr indent="0" lvl="0" marL="0" rtl="0" algn="l">
              <a:lnSpc>
                <a:spcPct val="100000"/>
              </a:lnSpc>
              <a:spcBef>
                <a:spcPts val="0"/>
              </a:spcBef>
              <a:spcAft>
                <a:spcPts val="0"/>
              </a:spcAft>
              <a:buNone/>
            </a:pPr>
            <a:r>
              <a:t/>
            </a:r>
            <a:endParaRPr sz="1200">
              <a:latin typeface="Arial"/>
              <a:ea typeface="Arial"/>
              <a:cs typeface="Arial"/>
              <a:sym typeface="Arial"/>
            </a:endParaRPr>
          </a:p>
          <a:p>
            <a:pPr indent="0" lvl="0" marL="0" rtl="0" algn="l">
              <a:lnSpc>
                <a:spcPct val="100000"/>
              </a:lnSpc>
              <a:spcBef>
                <a:spcPts val="0"/>
              </a:spcBef>
              <a:spcAft>
                <a:spcPts val="0"/>
              </a:spcAft>
              <a:buNone/>
            </a:pPr>
            <a:r>
              <a:rPr lang="en-US" sz="1200">
                <a:latin typeface="Arial"/>
                <a:ea typeface="Arial"/>
                <a:cs typeface="Arial"/>
                <a:sym typeface="Arial"/>
              </a:rPr>
              <a:t>If there is documented evidence that the student was identified in the past in Texas as an English learner, but no home language survey has been obtained, the district shall document this in writing and retain this documentation in the student’s cumulative folder. The district does NOT administer a new home language survey in this case.</a:t>
            </a:r>
            <a:endParaRPr/>
          </a:p>
          <a:p>
            <a:pPr indent="0" lvl="0" marL="0" rtl="0" algn="l">
              <a:lnSpc>
                <a:spcPct val="100000"/>
              </a:lnSpc>
              <a:spcBef>
                <a:spcPts val="0"/>
              </a:spcBef>
              <a:spcAft>
                <a:spcPts val="0"/>
              </a:spcAft>
              <a:buClr>
                <a:schemeClr val="dk1"/>
              </a:buClr>
              <a:buSzPts val="1200"/>
              <a:buFont typeface="Calibri"/>
              <a:buNone/>
            </a:pPr>
            <a:r>
              <a:t/>
            </a:r>
            <a:endParaRPr sz="1200">
              <a:latin typeface="Arial"/>
              <a:ea typeface="Arial"/>
              <a:cs typeface="Arial"/>
              <a:sym typeface="Arial"/>
            </a:endParaRPr>
          </a:p>
          <a:p>
            <a:pPr indent="0" lvl="0" marL="0" rtl="0" algn="l">
              <a:lnSpc>
                <a:spcPct val="114000"/>
              </a:lnSpc>
              <a:spcBef>
                <a:spcPts val="0"/>
              </a:spcBef>
              <a:spcAft>
                <a:spcPts val="0"/>
              </a:spcAft>
              <a:buNone/>
            </a:pPr>
            <a:r>
              <a:t/>
            </a:r>
            <a:endParaRPr sz="1000">
              <a:latin typeface="Arial"/>
              <a:ea typeface="Arial"/>
              <a:cs typeface="Arial"/>
              <a:sym typeface="Arial"/>
            </a:endParaRPr>
          </a:p>
          <a:p>
            <a:pPr indent="0" lvl="0" marL="0" rtl="0" algn="l">
              <a:lnSpc>
                <a:spcPct val="114000"/>
              </a:lnSpc>
              <a:spcBef>
                <a:spcPts val="0"/>
              </a:spcBef>
              <a:spcAft>
                <a:spcPts val="0"/>
              </a:spcAft>
              <a:buNone/>
            </a:pPr>
            <a:r>
              <a:t/>
            </a:r>
            <a:endParaRPr b="1" sz="1000">
              <a:latin typeface="Arial"/>
              <a:ea typeface="Arial"/>
              <a:cs typeface="Arial"/>
              <a:sym typeface="Arial"/>
            </a:endParaRPr>
          </a:p>
        </p:txBody>
      </p:sp>
      <p:sp>
        <p:nvSpPr>
          <p:cNvPr id="609" name="Google Shape;609;p22: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610" name="Google Shape;61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3: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7" name="Google Shape;61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a:solidFill>
                  <a:schemeClr val="dk1"/>
                </a:solidFill>
                <a:latin typeface="Arial"/>
                <a:ea typeface="Arial"/>
                <a:cs typeface="Arial"/>
                <a:sym typeface="Arial"/>
              </a:rPr>
              <a:t>Slide 23</a:t>
            </a:r>
            <a:endParaRPr b="1">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US">
                <a:solidFill>
                  <a:schemeClr val="dk1"/>
                </a:solidFill>
                <a:latin typeface="Arial"/>
                <a:ea typeface="Arial"/>
                <a:cs typeface="Arial"/>
                <a:sym typeface="Arial"/>
              </a:rPr>
              <a:t>Remember, this process is the same as identifying a new student from another country or another state within the United States.</a:t>
            </a:r>
            <a:endParaRPr/>
          </a:p>
          <a:p>
            <a:pPr indent="0" lvl="0" marL="0" rtl="0" algn="l">
              <a:lnSpc>
                <a:spcPct val="100000"/>
              </a:lnSpc>
              <a:spcBef>
                <a:spcPts val="0"/>
              </a:spcBef>
              <a:spcAft>
                <a:spcPts val="0"/>
              </a:spcAft>
              <a:buNone/>
            </a:pPr>
            <a:r>
              <a:t/>
            </a:r>
            <a:endParaRPr>
              <a:solidFill>
                <a:schemeClr val="dk1"/>
              </a:solidFill>
              <a:latin typeface="Arial"/>
              <a:ea typeface="Arial"/>
              <a:cs typeface="Arial"/>
              <a:sym typeface="Arial"/>
            </a:endParaRPr>
          </a:p>
          <a:p>
            <a:pPr indent="0" lvl="0" marL="0" rtl="0" algn="l">
              <a:lnSpc>
                <a:spcPct val="114000"/>
              </a:lnSpc>
              <a:spcBef>
                <a:spcPts val="0"/>
              </a:spcBef>
              <a:spcAft>
                <a:spcPts val="0"/>
              </a:spcAft>
              <a:buNone/>
            </a:pPr>
            <a:r>
              <a:t/>
            </a:r>
            <a:endParaRPr sz="1000">
              <a:latin typeface="Arial"/>
              <a:ea typeface="Arial"/>
              <a:cs typeface="Arial"/>
              <a:sym typeface="Arial"/>
            </a:endParaRPr>
          </a:p>
        </p:txBody>
      </p:sp>
      <p:sp>
        <p:nvSpPr>
          <p:cNvPr id="618" name="Google Shape;618;p2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619" name="Google Shape;61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4: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6" name="Google Shape;626;p24:notes"/>
          <p:cNvSpPr txBox="1"/>
          <p:nvPr>
            <p:ph idx="1" type="body"/>
          </p:nvPr>
        </p:nvSpPr>
        <p:spPr>
          <a:xfrm>
            <a:off x="719217" y="4502314"/>
            <a:ext cx="5753740" cy="36472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latin typeface="Arial"/>
                <a:ea typeface="Arial"/>
                <a:cs typeface="Arial"/>
                <a:sym typeface="Arial"/>
              </a:rPr>
              <a:t>Slide 24</a:t>
            </a:r>
            <a:endParaRPr b="1" sz="1100">
              <a:latin typeface="Arial"/>
              <a:ea typeface="Arial"/>
              <a:cs typeface="Arial"/>
              <a:sym typeface="Arial"/>
            </a:endParaRPr>
          </a:p>
          <a:p>
            <a:pPr indent="0" lvl="0" marL="0" rtl="0" algn="l">
              <a:lnSpc>
                <a:spcPct val="100000"/>
              </a:lnSpc>
              <a:spcBef>
                <a:spcPts val="0"/>
              </a:spcBef>
              <a:spcAft>
                <a:spcPts val="0"/>
              </a:spcAft>
              <a:buNone/>
            </a:pPr>
            <a:r>
              <a:t/>
            </a:r>
            <a:endParaRPr b="1" sz="1100">
              <a:latin typeface="Arial"/>
              <a:ea typeface="Arial"/>
              <a:cs typeface="Arial"/>
              <a:sym typeface="Arial"/>
            </a:endParaRPr>
          </a:p>
          <a:p>
            <a:pPr indent="0" lvl="0" marL="0" rtl="0" algn="l">
              <a:lnSpc>
                <a:spcPct val="100000"/>
              </a:lnSpc>
              <a:spcBef>
                <a:spcPts val="0"/>
              </a:spcBef>
              <a:spcAft>
                <a:spcPts val="0"/>
              </a:spcAft>
              <a:buNone/>
            </a:pPr>
            <a:r>
              <a:t/>
            </a:r>
            <a:endParaRPr b="1" sz="1100">
              <a:latin typeface="Arial"/>
              <a:ea typeface="Arial"/>
              <a:cs typeface="Arial"/>
              <a:sym typeface="Arial"/>
            </a:endParaRPr>
          </a:p>
        </p:txBody>
      </p:sp>
      <p:sp>
        <p:nvSpPr>
          <p:cNvPr id="627" name="Google Shape;627;p2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628" name="Google Shape;62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5: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5" name="Google Shape;635;p25:notes"/>
          <p:cNvSpPr txBox="1"/>
          <p:nvPr>
            <p:ph idx="1" type="body"/>
          </p:nvPr>
        </p:nvSpPr>
        <p:spPr>
          <a:xfrm>
            <a:off x="719217" y="4502314"/>
            <a:ext cx="5753740" cy="364727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latin typeface="Arial"/>
                <a:ea typeface="Arial"/>
                <a:cs typeface="Arial"/>
                <a:sym typeface="Arial"/>
              </a:rPr>
              <a:t>Slide 25</a:t>
            </a:r>
            <a:endParaRPr b="1" sz="1100">
              <a:latin typeface="Arial"/>
              <a:ea typeface="Arial"/>
              <a:cs typeface="Arial"/>
              <a:sym typeface="Arial"/>
            </a:endParaRPr>
          </a:p>
          <a:p>
            <a:pPr indent="0" lvl="0" marL="0" rtl="0" algn="l">
              <a:lnSpc>
                <a:spcPct val="100000"/>
              </a:lnSpc>
              <a:spcBef>
                <a:spcPts val="0"/>
              </a:spcBef>
              <a:spcAft>
                <a:spcPts val="0"/>
              </a:spcAft>
              <a:buNone/>
            </a:pPr>
            <a:r>
              <a:t/>
            </a:r>
            <a:endParaRPr b="1" sz="1100">
              <a:latin typeface="Arial"/>
              <a:ea typeface="Arial"/>
              <a:cs typeface="Arial"/>
              <a:sym typeface="Arial"/>
            </a:endParaRPr>
          </a:p>
          <a:p>
            <a:pPr indent="0" lvl="0" marL="0" rtl="0" algn="l">
              <a:lnSpc>
                <a:spcPct val="100000"/>
              </a:lnSpc>
              <a:spcBef>
                <a:spcPts val="0"/>
              </a:spcBef>
              <a:spcAft>
                <a:spcPts val="0"/>
              </a:spcAft>
              <a:buNone/>
            </a:pPr>
            <a:r>
              <a:rPr b="0" lang="en-US" sz="1100">
                <a:latin typeface="Arial"/>
                <a:ea typeface="Arial"/>
                <a:cs typeface="Arial"/>
                <a:sym typeface="Arial"/>
              </a:rPr>
              <a:t>For more information on LPAC/ARD collaboration, please visit the following webpage:</a:t>
            </a:r>
            <a:endParaRPr/>
          </a:p>
          <a:p>
            <a:pPr indent="0" lvl="0" marL="0" rtl="0" algn="l">
              <a:lnSpc>
                <a:spcPct val="100000"/>
              </a:lnSpc>
              <a:spcBef>
                <a:spcPts val="0"/>
              </a:spcBef>
              <a:spcAft>
                <a:spcPts val="0"/>
              </a:spcAft>
              <a:buNone/>
            </a:pPr>
            <a:r>
              <a:rPr lang="en-US" sz="1100" u="sng">
                <a:solidFill>
                  <a:schemeClr val="hlink"/>
                </a:solidFill>
                <a:hlinkClick r:id="rId2"/>
              </a:rPr>
              <a:t>https://tea.texas.gov/sites/default/files/LPAC%20ARD%20Collaboration%20Guidance%20and%20Process%20for%20Reclassification.pdf</a:t>
            </a:r>
            <a:endParaRPr sz="1100"/>
          </a:p>
          <a:p>
            <a:pPr indent="0" lvl="0" marL="0" rtl="0" algn="l">
              <a:lnSpc>
                <a:spcPct val="100000"/>
              </a:lnSpc>
              <a:spcBef>
                <a:spcPts val="0"/>
              </a:spcBef>
              <a:spcAft>
                <a:spcPts val="0"/>
              </a:spcAft>
              <a:buNone/>
            </a:pPr>
            <a:r>
              <a:t/>
            </a:r>
            <a:endParaRPr b="0" sz="1100">
              <a:latin typeface="Arial"/>
              <a:ea typeface="Arial"/>
              <a:cs typeface="Arial"/>
              <a:sym typeface="Arial"/>
            </a:endParaRPr>
          </a:p>
          <a:p>
            <a:pPr indent="0" lvl="0" marL="0" rtl="0" algn="l">
              <a:lnSpc>
                <a:spcPct val="100000"/>
              </a:lnSpc>
              <a:spcBef>
                <a:spcPts val="0"/>
              </a:spcBef>
              <a:spcAft>
                <a:spcPts val="0"/>
              </a:spcAft>
              <a:buNone/>
            </a:pPr>
            <a:r>
              <a:t/>
            </a:r>
            <a:endParaRPr b="0" sz="1100">
              <a:latin typeface="Arial"/>
              <a:ea typeface="Arial"/>
              <a:cs typeface="Arial"/>
              <a:sym typeface="Arial"/>
            </a:endParaRPr>
          </a:p>
        </p:txBody>
      </p:sp>
      <p:sp>
        <p:nvSpPr>
          <p:cNvPr id="636" name="Google Shape;636;p2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637" name="Google Shape;63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lang="en-US" sz="1100">
                <a:solidFill>
                  <a:schemeClr val="dk1"/>
                </a:solidFill>
                <a:latin typeface="Arial"/>
                <a:ea typeface="Arial"/>
                <a:cs typeface="Arial"/>
                <a:sym typeface="Arial"/>
              </a:rPr>
              <a:t>Slide 3</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p:txBody>
      </p:sp>
      <p:sp>
        <p:nvSpPr>
          <p:cNvPr id="432" name="Google Shape;432;p3: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433" name="Google Shape;43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4: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0" name="Google Shape;44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solidFill>
                  <a:schemeClr val="dk1"/>
                </a:solidFill>
                <a:latin typeface="Arial"/>
                <a:ea typeface="Arial"/>
                <a:cs typeface="Arial"/>
                <a:sym typeface="Arial"/>
              </a:rPr>
              <a:t>Slide 4</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chemeClr val="dk1"/>
              </a:solidFill>
            </a:endParaRPr>
          </a:p>
        </p:txBody>
      </p:sp>
      <p:sp>
        <p:nvSpPr>
          <p:cNvPr id="441" name="Google Shape;441;p4: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442" name="Google Shape;44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9" name="Google Shape;449;p5:notes"/>
          <p:cNvSpPr txBox="1"/>
          <p:nvPr>
            <p:ph idx="1" type="body"/>
          </p:nvPr>
        </p:nvSpPr>
        <p:spPr>
          <a:xfrm>
            <a:off x="702310" y="4480005"/>
            <a:ext cx="5618480" cy="408106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solidFill>
                  <a:schemeClr val="dk1"/>
                </a:solidFill>
                <a:latin typeface="Arial"/>
                <a:ea typeface="Arial"/>
                <a:cs typeface="Arial"/>
                <a:sym typeface="Arial"/>
              </a:rPr>
              <a:t>Slide 5</a:t>
            </a:r>
            <a:endParaRPr i="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b="1" i="1" lang="en-US"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US" sz="1100" strike="noStrike">
                <a:solidFill>
                  <a:schemeClr val="dk1"/>
                </a:solidFill>
                <a:latin typeface="Arial"/>
                <a:ea typeface="Arial"/>
                <a:cs typeface="Arial"/>
                <a:sym typeface="Arial"/>
              </a:rPr>
              <a:t>First, initial enrollment in Texas public schools is discussed. Later in this section, students transferring from other Texas public schools will be addressed. </a:t>
            </a:r>
            <a:endParaRPr sz="1100" strike="sngStrike">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p:txBody>
      </p:sp>
      <p:sp>
        <p:nvSpPr>
          <p:cNvPr id="450" name="Google Shape;450;p5: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451" name="Google Shape;45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8" name="Google Shape;458;p6:notes"/>
          <p:cNvSpPr txBox="1"/>
          <p:nvPr>
            <p:ph idx="1" type="body"/>
          </p:nvPr>
        </p:nvSpPr>
        <p:spPr>
          <a:xfrm>
            <a:off x="702310" y="4480005"/>
            <a:ext cx="5618480" cy="39810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solidFill>
                  <a:schemeClr val="dk1"/>
                </a:solidFill>
                <a:latin typeface="Arial"/>
                <a:ea typeface="Arial"/>
                <a:cs typeface="Arial"/>
                <a:sym typeface="Arial"/>
              </a:rPr>
              <a:t>Slide 6</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The LPAC conducts identification of students who are </a:t>
            </a:r>
            <a:r>
              <a:rPr b="1" lang="en-US">
                <a:solidFill>
                  <a:schemeClr val="dk1"/>
                </a:solidFill>
                <a:latin typeface="Arial"/>
                <a:ea typeface="Arial"/>
                <a:cs typeface="Arial"/>
                <a:sym typeface="Arial"/>
              </a:rPr>
              <a:t>new</a:t>
            </a:r>
            <a:r>
              <a:rPr lang="en-US">
                <a:solidFill>
                  <a:schemeClr val="dk1"/>
                </a:solidFill>
                <a:latin typeface="Arial"/>
                <a:ea typeface="Arial"/>
                <a:cs typeface="Arial"/>
                <a:sym typeface="Arial"/>
              </a:rPr>
              <a:t> to Texas public schools and reviews previous documentation of students who are </a:t>
            </a:r>
            <a:r>
              <a:rPr b="1" lang="en-US">
                <a:solidFill>
                  <a:schemeClr val="dk1"/>
                </a:solidFill>
                <a:latin typeface="Arial"/>
                <a:ea typeface="Arial"/>
                <a:cs typeface="Arial"/>
                <a:sym typeface="Arial"/>
              </a:rPr>
              <a:t>transferring</a:t>
            </a:r>
            <a:r>
              <a:rPr lang="en-US">
                <a:solidFill>
                  <a:schemeClr val="dk1"/>
                </a:solidFill>
                <a:latin typeface="Arial"/>
                <a:ea typeface="Arial"/>
                <a:cs typeface="Arial"/>
                <a:sym typeface="Arial"/>
              </a:rPr>
              <a:t> from other Texas public schools. </a:t>
            </a:r>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The </a:t>
            </a:r>
            <a:r>
              <a:rPr b="1" lang="en-US" sz="1100">
                <a:solidFill>
                  <a:schemeClr val="dk1"/>
                </a:solidFill>
                <a:latin typeface="Arial"/>
                <a:ea typeface="Arial"/>
                <a:cs typeface="Arial"/>
                <a:sym typeface="Arial"/>
              </a:rPr>
              <a:t>identification</a:t>
            </a:r>
            <a:r>
              <a:rPr lang="en-US" sz="1100">
                <a:solidFill>
                  <a:schemeClr val="dk1"/>
                </a:solidFill>
                <a:latin typeface="Arial"/>
                <a:ea typeface="Arial"/>
                <a:cs typeface="Arial"/>
                <a:sym typeface="Arial"/>
              </a:rPr>
              <a:t> and </a:t>
            </a:r>
            <a:r>
              <a:rPr b="1" lang="en-US" sz="1100">
                <a:solidFill>
                  <a:schemeClr val="dk1"/>
                </a:solidFill>
                <a:latin typeface="Arial"/>
                <a:ea typeface="Arial"/>
                <a:cs typeface="Arial"/>
                <a:sym typeface="Arial"/>
              </a:rPr>
              <a:t>placement</a:t>
            </a:r>
            <a:r>
              <a:rPr lang="en-US" sz="1100">
                <a:solidFill>
                  <a:schemeClr val="dk1"/>
                </a:solidFill>
                <a:latin typeface="Arial"/>
                <a:ea typeface="Arial"/>
                <a:cs typeface="Arial"/>
                <a:sym typeface="Arial"/>
              </a:rPr>
              <a:t> process must occur within the student’s first four calendar weeks of school enrollment. This means that the student must be tested, and the LPAC must convene to review the student’s documentation and determine if the student is eligible for classification as an English learner. If the student is eligible, the LPAC must make their recommendations for program placement and the parental approval must be sent.</a:t>
            </a:r>
            <a:r>
              <a:rPr lang="en-US">
                <a:solidFill>
                  <a:schemeClr val="dk1"/>
                </a:solidFill>
                <a:latin typeface="Arial"/>
                <a:ea typeface="Arial"/>
                <a:cs typeface="Arial"/>
                <a:sym typeface="Arial"/>
              </a:rPr>
              <a:t> Instructional linguistic accommodations may also be addressed at this time. </a:t>
            </a:r>
            <a:endParaRPr/>
          </a:p>
          <a:p>
            <a:pPr indent="0" lvl="0" marL="0" marR="0" rtl="0" algn="l">
              <a:lnSpc>
                <a:spcPct val="100000"/>
              </a:lnSpc>
              <a:spcBef>
                <a:spcPts val="0"/>
              </a:spcBef>
              <a:spcAft>
                <a:spcPts val="0"/>
              </a:spcAft>
              <a:buClr>
                <a:schemeClr val="dk1"/>
              </a:buClr>
              <a:buSzPts val="1200"/>
              <a:buFont typeface="Calibri"/>
              <a:buNone/>
            </a:pPr>
            <a:r>
              <a:t/>
            </a:r>
            <a:endParaRPr>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a:solidFill>
                  <a:schemeClr val="dk1"/>
                </a:solidFill>
                <a:latin typeface="Arial"/>
                <a:ea typeface="Arial"/>
                <a:cs typeface="Arial"/>
                <a:sym typeface="Arial"/>
              </a:rPr>
              <a:t>It is suggested that the signed parental approval form be received by the district within this time frame, as written parent or guardian approval is required in order for Bilingual Education Allotment (BEA) funds to be generated.</a:t>
            </a:r>
            <a:endParaRPr b="1">
              <a:latin typeface="Arial"/>
              <a:ea typeface="Arial"/>
              <a:cs typeface="Arial"/>
              <a:sym typeface="Arial"/>
            </a:endParaRPr>
          </a:p>
          <a:p>
            <a:pPr indent="0" lvl="1" marL="1587" rtl="0" algn="l">
              <a:lnSpc>
                <a:spcPct val="100000"/>
              </a:lnSpc>
              <a:spcBef>
                <a:spcPts val="0"/>
              </a:spcBef>
              <a:spcAft>
                <a:spcPts val="0"/>
              </a:spcAft>
              <a:buNone/>
            </a:pPr>
            <a:r>
              <a:t/>
            </a:r>
            <a:endParaRPr sz="1100">
              <a:solidFill>
                <a:schemeClr val="dk1"/>
              </a:solidFill>
              <a:latin typeface="Arial"/>
              <a:ea typeface="Arial"/>
              <a:cs typeface="Arial"/>
              <a:sym typeface="Arial"/>
            </a:endParaRPr>
          </a:p>
          <a:p>
            <a:pPr indent="-169863" lvl="1" marL="171450" rtl="0" algn="l">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ESSA requires assurances that students are identified as English learners (or English Proficient, as appropriate) within </a:t>
            </a:r>
            <a:r>
              <a:rPr b="1" lang="en-US" sz="1100">
                <a:solidFill>
                  <a:schemeClr val="dk1"/>
                </a:solidFill>
                <a:latin typeface="Arial"/>
                <a:ea typeface="Arial"/>
                <a:cs typeface="Arial"/>
                <a:sym typeface="Arial"/>
              </a:rPr>
              <a:t>30 days </a:t>
            </a:r>
            <a:r>
              <a:rPr lang="en-US" sz="1100">
                <a:solidFill>
                  <a:schemeClr val="dk1"/>
                </a:solidFill>
                <a:latin typeface="Arial"/>
                <a:ea typeface="Arial"/>
                <a:cs typeface="Arial"/>
                <a:sym typeface="Arial"/>
              </a:rPr>
              <a:t>of enrollment [​</a:t>
            </a:r>
            <a:r>
              <a:rPr lang="en-US">
                <a:solidFill>
                  <a:schemeClr val="dk1"/>
                </a:solidFill>
                <a:latin typeface="Arial"/>
                <a:ea typeface="Arial"/>
                <a:cs typeface="Arial"/>
                <a:sym typeface="Arial"/>
              </a:rPr>
              <a:t>Elementary and Secondary Education Act of 1965 Public Law 115-141, as amended by the Every Student Succeeds Act (ESSA)]. </a:t>
            </a:r>
            <a:endParaRPr sz="1100">
              <a:solidFill>
                <a:schemeClr val="dk1"/>
              </a:solidFill>
              <a:latin typeface="Arial"/>
              <a:ea typeface="Arial"/>
              <a:cs typeface="Arial"/>
              <a:sym typeface="Arial"/>
            </a:endParaRPr>
          </a:p>
          <a:p>
            <a:pPr indent="-169863" lvl="1" marL="171450" rtl="0" algn="l">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TEC 29.056 requires Texas school districts to identify English learners within </a:t>
            </a:r>
            <a:r>
              <a:rPr b="1" lang="en-US" sz="1100">
                <a:solidFill>
                  <a:schemeClr val="dk1"/>
                </a:solidFill>
                <a:latin typeface="Arial"/>
                <a:ea typeface="Arial"/>
                <a:cs typeface="Arial"/>
                <a:sym typeface="Arial"/>
              </a:rPr>
              <a:t>four calendar weeks</a:t>
            </a:r>
            <a:r>
              <a:rPr lang="en-US" sz="1100">
                <a:solidFill>
                  <a:schemeClr val="dk1"/>
                </a:solidFill>
                <a:latin typeface="Arial"/>
                <a:ea typeface="Arial"/>
                <a:cs typeface="Arial"/>
                <a:sym typeface="Arial"/>
              </a:rPr>
              <a:t> of enrollment, which also fulfills the federal requirement.​ Vacation days that occur during the school year (including Thanksgiving and Winter Break) are counted in the four-calendar week period.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p:txBody>
      </p:sp>
      <p:sp>
        <p:nvSpPr>
          <p:cNvPr id="459" name="Google Shape;459;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460" name="Google Shape;46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7: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9" name="Google Shape;469;p7:notes"/>
          <p:cNvSpPr txBox="1"/>
          <p:nvPr>
            <p:ph idx="1" type="body"/>
          </p:nvPr>
        </p:nvSpPr>
        <p:spPr>
          <a:xfrm>
            <a:off x="702310" y="4480005"/>
            <a:ext cx="5618480" cy="408106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solidFill>
                  <a:schemeClr val="dk1"/>
                </a:solidFill>
                <a:latin typeface="Arial"/>
                <a:ea typeface="Arial"/>
                <a:cs typeface="Arial"/>
                <a:sym typeface="Arial"/>
              </a:rPr>
              <a:t>Slide 7</a:t>
            </a:r>
            <a:r>
              <a:rPr b="1" i="1" lang="en-US" sz="1100">
                <a:solidFill>
                  <a:schemeClr val="dk1"/>
                </a:solidFill>
                <a:latin typeface="Arial"/>
                <a:ea typeface="Arial"/>
                <a:cs typeface="Arial"/>
                <a:sym typeface="Arial"/>
              </a:rPr>
              <a:t>                                                                      </a:t>
            </a:r>
            <a:endParaRPr b="1" i="1"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t/>
            </a:r>
            <a:endParaRPr b="0" i="0" sz="1100" u="none" strike="sng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100" u="none" strike="noStrike">
                <a:solidFill>
                  <a:schemeClr val="dk1"/>
                </a:solidFill>
                <a:latin typeface="Arial"/>
                <a:ea typeface="Arial"/>
                <a:cs typeface="Arial"/>
                <a:sym typeface="Arial"/>
              </a:rPr>
              <a:t>Example: </a:t>
            </a:r>
            <a:endParaRPr/>
          </a:p>
          <a:p>
            <a:pPr indent="0" lvl="0" marL="0" marR="0" rtl="0" algn="l">
              <a:lnSpc>
                <a:spcPct val="100000"/>
              </a:lnSpc>
              <a:spcBef>
                <a:spcPts val="0"/>
              </a:spcBef>
              <a:spcAft>
                <a:spcPts val="0"/>
              </a:spcAft>
              <a:buClr>
                <a:schemeClr val="dk1"/>
              </a:buClr>
              <a:buSzPts val="1100"/>
              <a:buFont typeface="Arial"/>
              <a:buNone/>
            </a:pPr>
            <a:r>
              <a:rPr b="0" i="1" lang="en-US" sz="1100" u="none" strike="noStrike">
                <a:solidFill>
                  <a:schemeClr val="dk1"/>
                </a:solidFill>
                <a:latin typeface="Arial"/>
                <a:ea typeface="Arial"/>
                <a:cs typeface="Arial"/>
                <a:sym typeface="Arial"/>
              </a:rPr>
              <a:t>Student A enrolls for the first time in Texas public schools on Wednesday, the 19</a:t>
            </a:r>
            <a:r>
              <a:rPr b="0" baseline="30000" i="1" lang="en-US" sz="1100" u="none" strike="noStrike">
                <a:solidFill>
                  <a:schemeClr val="dk1"/>
                </a:solidFill>
                <a:latin typeface="Arial"/>
                <a:ea typeface="Arial"/>
                <a:cs typeface="Arial"/>
                <a:sym typeface="Arial"/>
              </a:rPr>
              <a:t>th</a:t>
            </a:r>
            <a:r>
              <a:rPr b="0" i="1" lang="en-US" sz="1100" u="none" strike="noStrike">
                <a:solidFill>
                  <a:schemeClr val="dk1"/>
                </a:solidFill>
                <a:latin typeface="Arial"/>
                <a:ea typeface="Arial"/>
                <a:cs typeface="Arial"/>
                <a:sym typeface="Arial"/>
              </a:rPr>
              <a:t>. To calculate the four calendar week time frame, count ahead one week to the 26</a:t>
            </a:r>
            <a:r>
              <a:rPr b="0" baseline="30000" i="1" lang="en-US" sz="1100" u="none" strike="noStrike">
                <a:solidFill>
                  <a:schemeClr val="dk1"/>
                </a:solidFill>
                <a:latin typeface="Arial"/>
                <a:ea typeface="Arial"/>
                <a:cs typeface="Arial"/>
                <a:sym typeface="Arial"/>
              </a:rPr>
              <a:t>th</a:t>
            </a:r>
            <a:r>
              <a:rPr b="0" i="1" lang="en-US" sz="1100" u="none" strike="noStrike">
                <a:solidFill>
                  <a:schemeClr val="dk1"/>
                </a:solidFill>
                <a:latin typeface="Arial"/>
                <a:ea typeface="Arial"/>
                <a:cs typeface="Arial"/>
                <a:sym typeface="Arial"/>
              </a:rPr>
              <a:t>, then the second week to the 2</a:t>
            </a:r>
            <a:r>
              <a:rPr b="0" baseline="30000" i="1" lang="en-US" sz="1100" u="none" strike="noStrike">
                <a:solidFill>
                  <a:schemeClr val="dk1"/>
                </a:solidFill>
                <a:latin typeface="Arial"/>
                <a:ea typeface="Arial"/>
                <a:cs typeface="Arial"/>
                <a:sym typeface="Arial"/>
              </a:rPr>
              <a:t>nd</a:t>
            </a:r>
            <a:r>
              <a:rPr b="0" i="1" lang="en-US" sz="1100" u="none" strike="noStrike">
                <a:solidFill>
                  <a:schemeClr val="dk1"/>
                </a:solidFill>
                <a:latin typeface="Arial"/>
                <a:ea typeface="Arial"/>
                <a:cs typeface="Arial"/>
                <a:sym typeface="Arial"/>
              </a:rPr>
              <a:t>, the third week to the 9</a:t>
            </a:r>
            <a:r>
              <a:rPr b="0" baseline="30000" i="1" lang="en-US" sz="1100" u="none" strike="noStrike">
                <a:solidFill>
                  <a:schemeClr val="dk1"/>
                </a:solidFill>
                <a:latin typeface="Arial"/>
                <a:ea typeface="Arial"/>
                <a:cs typeface="Arial"/>
                <a:sym typeface="Arial"/>
              </a:rPr>
              <a:t>th</a:t>
            </a:r>
            <a:r>
              <a:rPr b="0" i="1" lang="en-US" sz="1100" u="none" strike="noStrike">
                <a:solidFill>
                  <a:schemeClr val="dk1"/>
                </a:solidFill>
                <a:latin typeface="Arial"/>
                <a:ea typeface="Arial"/>
                <a:cs typeface="Arial"/>
                <a:sym typeface="Arial"/>
              </a:rPr>
              <a:t>, and the fourth week to the 16</a:t>
            </a:r>
            <a:r>
              <a:rPr b="0" baseline="30000" i="1" lang="en-US" sz="1100" u="none" strike="noStrike">
                <a:solidFill>
                  <a:schemeClr val="dk1"/>
                </a:solidFill>
                <a:latin typeface="Arial"/>
                <a:ea typeface="Arial"/>
                <a:cs typeface="Arial"/>
                <a:sym typeface="Arial"/>
              </a:rPr>
              <a:t>th</a:t>
            </a:r>
            <a:r>
              <a:rPr b="0" i="1" lang="en-US" sz="1100" u="none" strike="noStrike">
                <a:solidFill>
                  <a:schemeClr val="dk1"/>
                </a:solidFill>
                <a:latin typeface="Arial"/>
                <a:ea typeface="Arial"/>
                <a:cs typeface="Arial"/>
                <a:sym typeface="Arial"/>
              </a:rPr>
              <a:t>. In this example, the LPAC shall identify and place Student A by the 16</a:t>
            </a:r>
            <a:r>
              <a:rPr b="0" baseline="30000" i="1" lang="en-US" sz="1100" u="none" strike="noStrike">
                <a:solidFill>
                  <a:schemeClr val="dk1"/>
                </a:solidFill>
                <a:latin typeface="Arial"/>
                <a:ea typeface="Arial"/>
                <a:cs typeface="Arial"/>
                <a:sym typeface="Arial"/>
              </a:rPr>
              <a:t>th</a:t>
            </a:r>
            <a:r>
              <a:rPr b="0" i="1" lang="en-US" sz="1100" u="none" strike="noStrike">
                <a:solidFill>
                  <a:schemeClr val="dk1"/>
                </a:solidFill>
                <a:latin typeface="Arial"/>
                <a:ea typeface="Arial"/>
                <a:cs typeface="Arial"/>
                <a:sym typeface="Arial"/>
              </a:rPr>
              <a:t>. </a:t>
            </a:r>
            <a:endParaRPr b="0" i="1" sz="11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t/>
            </a:r>
            <a:endParaRPr b="0" i="1" sz="1100" u="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US" sz="1100" u="none" strike="noStrike">
                <a:solidFill>
                  <a:schemeClr val="dk1"/>
                </a:solidFill>
                <a:latin typeface="Arial"/>
                <a:ea typeface="Arial"/>
                <a:cs typeface="Arial"/>
                <a:sym typeface="Arial"/>
              </a:rPr>
              <a:t>Note that holidays do not affect the four-calendar week period. 	</a:t>
            </a:r>
            <a:endParaRPr i="0"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p:txBody>
      </p:sp>
      <p:sp>
        <p:nvSpPr>
          <p:cNvPr id="470" name="Google Shape;470;p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471" name="Google Shape;47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8: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9" name="Google Shape;479;p8:notes"/>
          <p:cNvSpPr txBox="1"/>
          <p:nvPr>
            <p:ph idx="1" type="body"/>
          </p:nvPr>
        </p:nvSpPr>
        <p:spPr>
          <a:xfrm>
            <a:off x="702310" y="4480003"/>
            <a:ext cx="5618480" cy="39972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solidFill>
                  <a:schemeClr val="dk1"/>
                </a:solidFill>
                <a:latin typeface="Arial"/>
                <a:ea typeface="Arial"/>
                <a:cs typeface="Arial"/>
                <a:sym typeface="Arial"/>
              </a:rPr>
              <a:t>Slide 8</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rPr lang="en-US" sz="1100">
                <a:solidFill>
                  <a:schemeClr val="dk1"/>
                </a:solidFill>
                <a:latin typeface="Arial"/>
                <a:ea typeface="Arial"/>
                <a:cs typeface="Arial"/>
                <a:sym typeface="Arial"/>
              </a:rPr>
              <a:t>Keep in mind: </a:t>
            </a:r>
            <a:endParaRPr/>
          </a:p>
          <a:p>
            <a:pPr indent="0" lvl="0" marL="0" rtl="0" algn="l">
              <a:lnSpc>
                <a:spcPct val="100000"/>
              </a:lnSpc>
              <a:spcBef>
                <a:spcPts val="0"/>
              </a:spcBef>
              <a:spcAft>
                <a:spcPts val="0"/>
              </a:spcAft>
              <a:buNone/>
            </a:pPr>
            <a:r>
              <a:t/>
            </a:r>
            <a:endParaRPr sz="1100">
              <a:solidFill>
                <a:schemeClr val="dk1"/>
              </a:solidFill>
              <a:latin typeface="Arial"/>
              <a:ea typeface="Arial"/>
              <a:cs typeface="Arial"/>
              <a:sym typeface="Arial"/>
            </a:endParaRPr>
          </a:p>
          <a:p>
            <a:pPr indent="-176213" lvl="1" marL="176213" rtl="0" algn="l">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HLS is available in multiple languages under “Suggested Forms”.</a:t>
            </a:r>
            <a:endParaRPr/>
          </a:p>
          <a:p>
            <a:pPr indent="-176213" lvl="1" marL="176213" rtl="0" algn="l">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original HLS should be retained with the student’s permanent record. </a:t>
            </a:r>
            <a:endParaRPr/>
          </a:p>
          <a:p>
            <a:pPr indent="-176213" lvl="1" marL="176213" rtl="0" algn="l">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The HLS should be completed by the parents or guardians of students who are enrolling in a Texas school for the first time.</a:t>
            </a:r>
            <a:endParaRPr sz="1100">
              <a:solidFill>
                <a:schemeClr val="dk1"/>
              </a:solidFill>
              <a:latin typeface="Arial"/>
              <a:ea typeface="Arial"/>
              <a:cs typeface="Arial"/>
              <a:sym typeface="Arial"/>
            </a:endParaRPr>
          </a:p>
          <a:p>
            <a:pPr indent="-176213" lvl="1" marL="176213" rtl="0" algn="l">
              <a:lnSpc>
                <a:spcPct val="100000"/>
              </a:lnSpc>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Reminder: Districts may upload the original HLS into Texas Records Exchange (TREx).</a:t>
            </a:r>
            <a:endParaRPr/>
          </a:p>
          <a:p>
            <a:pPr indent="-106987" lvl="0" marL="176837"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p:txBody>
      </p:sp>
      <p:sp>
        <p:nvSpPr>
          <p:cNvPr id="480" name="Google Shape;480;p8:notes"/>
          <p:cNvSpPr txBox="1"/>
          <p:nvPr>
            <p:ph idx="11" type="ftr"/>
          </p:nvPr>
        </p:nvSpPr>
        <p:spPr>
          <a:xfrm>
            <a:off x="153608" y="8987588"/>
            <a:ext cx="4363790" cy="21191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481" name="Google Shape;48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100">
                <a:solidFill>
                  <a:schemeClr val="dk1"/>
                </a:solidFill>
                <a:latin typeface="Arial"/>
                <a:ea typeface="Arial"/>
                <a:cs typeface="Arial"/>
                <a:sym typeface="Arial"/>
              </a:rPr>
              <a:t>Slide 9</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None/>
            </a:pPr>
            <a:r>
              <a:t/>
            </a:r>
            <a:endParaRPr b="1" sz="11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The text within the box on the HLS (shown on the slide) is a brief note to the parent or guardian that </a:t>
            </a:r>
            <a:r>
              <a:rPr b="1" lang="en-US" sz="1100">
                <a:solidFill>
                  <a:schemeClr val="dk1"/>
                </a:solidFill>
                <a:latin typeface="Arial"/>
                <a:ea typeface="Arial"/>
                <a:cs typeface="Arial"/>
                <a:sym typeface="Arial"/>
              </a:rPr>
              <a:t>explains </a:t>
            </a:r>
            <a:r>
              <a:rPr b="0" lang="en-US" sz="1100">
                <a:solidFill>
                  <a:schemeClr val="dk1"/>
                </a:solidFill>
                <a:latin typeface="Arial"/>
                <a:ea typeface="Arial"/>
                <a:cs typeface="Arial"/>
                <a:sym typeface="Arial"/>
              </a:rPr>
              <a:t>the purpose </a:t>
            </a:r>
            <a:r>
              <a:rPr lang="en-US" sz="1100">
                <a:solidFill>
                  <a:schemeClr val="dk1"/>
                </a:solidFill>
                <a:latin typeface="Arial"/>
                <a:ea typeface="Arial"/>
                <a:cs typeface="Arial"/>
                <a:sym typeface="Arial"/>
              </a:rPr>
              <a:t>of the HLS. </a:t>
            </a:r>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0" lang="en-US" sz="1100">
                <a:solidFill>
                  <a:schemeClr val="dk1"/>
                </a:solidFill>
                <a:latin typeface="Arial"/>
                <a:ea typeface="Arial"/>
                <a:cs typeface="Arial"/>
                <a:sym typeface="Arial"/>
              </a:rPr>
              <a:t>I</a:t>
            </a:r>
            <a:r>
              <a:rPr lang="en-US" sz="1100">
                <a:solidFill>
                  <a:schemeClr val="dk1"/>
                </a:solidFill>
                <a:latin typeface="Arial"/>
                <a:ea typeface="Arial"/>
                <a:cs typeface="Arial"/>
                <a:sym typeface="Arial"/>
              </a:rPr>
              <a:t>t is the district’s responsibility to not only inform parents or guardians of the purpose of the form but to ensure parents or guardians </a:t>
            </a:r>
            <a:r>
              <a:rPr b="1" lang="en-US" sz="1100">
                <a:solidFill>
                  <a:schemeClr val="dk1"/>
                </a:solidFill>
                <a:latin typeface="Arial"/>
                <a:ea typeface="Arial"/>
                <a:cs typeface="Arial"/>
                <a:sym typeface="Arial"/>
              </a:rPr>
              <a:t>understand</a:t>
            </a:r>
            <a:r>
              <a:rPr lang="en-US" sz="1100">
                <a:solidFill>
                  <a:schemeClr val="dk1"/>
                </a:solidFill>
                <a:latin typeface="Arial"/>
                <a:ea typeface="Arial"/>
                <a:cs typeface="Arial"/>
                <a:sym typeface="Arial"/>
              </a:rPr>
              <a:t> the purpose and the impact of their responses on their child’s education. This requirement that districts ensure that parents or guardians understand the purpose of the HLS is one that is strengthened and heavily emphasized under the Every Student Succeeds Act (ESSA), Title III, Part A section.</a:t>
            </a:r>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If school districts/campus(es) choose to develop their own HLS, it </a:t>
            </a:r>
            <a:r>
              <a:rPr b="1" lang="en-US" sz="1100">
                <a:solidFill>
                  <a:schemeClr val="dk1"/>
                </a:solidFill>
                <a:latin typeface="Arial"/>
                <a:ea typeface="Arial"/>
                <a:cs typeface="Arial"/>
                <a:sym typeface="Arial"/>
              </a:rPr>
              <a:t>MUST</a:t>
            </a:r>
            <a:r>
              <a:rPr lang="en-US" sz="1100">
                <a:solidFill>
                  <a:schemeClr val="dk1"/>
                </a:solidFill>
                <a:latin typeface="Arial"/>
                <a:ea typeface="Arial"/>
                <a:cs typeface="Arial"/>
                <a:sym typeface="Arial"/>
              </a:rPr>
              <a:t> contain the two questions as stated in TAC 89.1215 (b) and provide information clearly explaining the purpose of the HLS to parents or guardians.</a:t>
            </a:r>
            <a:endParaRPr sz="1100">
              <a:solidFill>
                <a:schemeClr val="dk1"/>
              </a:solidFill>
              <a:latin typeface="Arial"/>
              <a:ea typeface="Arial"/>
              <a:cs typeface="Arial"/>
              <a:sym typeface="Arial"/>
            </a:endParaRPr>
          </a:p>
          <a:p>
            <a:pPr indent="-106987" lvl="0" marL="176837" rtl="0" algn="l">
              <a:lnSpc>
                <a:spcPct val="100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489" name="Google Shape;489;p9: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Texas Education Agency Division of English Learner Support 2019-2020                                                                                                   Slide</a:t>
            </a:r>
            <a:endParaRPr/>
          </a:p>
        </p:txBody>
      </p:sp>
      <p:sp>
        <p:nvSpPr>
          <p:cNvPr id="490" name="Google Shape;490;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lang="en-US"/>
              <a:t> </a:t>
            </a: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rot="5400000">
            <a:off x="604044" y="389732"/>
            <a:ext cx="5811838"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List">
  <p:cSld name="Bullet List">
    <p:spTree>
      <p:nvGrpSpPr>
        <p:cNvPr id="87" name="Shape 87"/>
        <p:cNvGrpSpPr/>
        <p:nvPr/>
      </p:nvGrpSpPr>
      <p:grpSpPr>
        <a:xfrm>
          <a:off x="0" y="0"/>
          <a:ext cx="0" cy="0"/>
          <a:chOff x="0" y="0"/>
          <a:chExt cx="0" cy="0"/>
        </a:xfrm>
      </p:grpSpPr>
      <p:sp>
        <p:nvSpPr>
          <p:cNvPr id="88" name="Google Shape;88;p1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2" name="Google Shape;92;p13"/>
          <p:cNvSpPr txBox="1"/>
          <p:nvPr>
            <p:ph idx="1" type="body"/>
          </p:nvPr>
        </p:nvSpPr>
        <p:spPr>
          <a:xfrm>
            <a:off x="628650" y="1825626"/>
            <a:ext cx="7886699" cy="430245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1">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indent="-355600" lvl="2" marL="1371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indent="-342900" lvl="3" marL="18288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indent="-342900" lvl="4" marL="22860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1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List">
  <p:cSld name="Bullet List">
    <p:spTree>
      <p:nvGrpSpPr>
        <p:cNvPr id="110" name="Shape 110"/>
        <p:cNvGrpSpPr/>
        <p:nvPr/>
      </p:nvGrpSpPr>
      <p:grpSpPr>
        <a:xfrm>
          <a:off x="0" y="0"/>
          <a:ext cx="0" cy="0"/>
          <a:chOff x="0" y="0"/>
          <a:chExt cx="0" cy="0"/>
        </a:xfrm>
      </p:grpSpPr>
      <p:sp>
        <p:nvSpPr>
          <p:cNvPr id="111" name="Google Shape;111;p16"/>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6"/>
          <p:cNvSpPr txBox="1"/>
          <p:nvPr>
            <p:ph idx="1" type="body"/>
          </p:nvPr>
        </p:nvSpPr>
        <p:spPr>
          <a:xfrm>
            <a:off x="628650" y="1825626"/>
            <a:ext cx="7886699" cy="430245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800"/>
              <a:buNone/>
              <a:defRPr b="1">
                <a:latin typeface="Calibri"/>
                <a:ea typeface="Calibri"/>
                <a:cs typeface="Calibri"/>
                <a:sym typeface="Calibri"/>
              </a:defRPr>
            </a:lvl1pPr>
            <a:lvl2pPr indent="-381000" lvl="1" marL="914400" algn="l">
              <a:lnSpc>
                <a:spcPct val="90000"/>
              </a:lnSpc>
              <a:spcBef>
                <a:spcPts val="500"/>
              </a:spcBef>
              <a:spcAft>
                <a:spcPts val="0"/>
              </a:spcAft>
              <a:buClr>
                <a:srgbClr val="DA3E26"/>
              </a:buClr>
              <a:buSzPts val="2400"/>
              <a:buFont typeface="Noto Sans Symbols"/>
              <a:buChar char="▪"/>
              <a:defRPr>
                <a:latin typeface="Calibri"/>
                <a:ea typeface="Calibri"/>
                <a:cs typeface="Calibri"/>
                <a:sym typeface="Calibri"/>
              </a:defRPr>
            </a:lvl2pPr>
            <a:lvl3pPr indent="-355600" lvl="2" marL="1371600" algn="l">
              <a:lnSpc>
                <a:spcPct val="90000"/>
              </a:lnSpc>
              <a:spcBef>
                <a:spcPts val="500"/>
              </a:spcBef>
              <a:spcAft>
                <a:spcPts val="0"/>
              </a:spcAft>
              <a:buClr>
                <a:srgbClr val="4472C4"/>
              </a:buClr>
              <a:buSzPts val="2000"/>
              <a:buChar char="•"/>
              <a:defRPr>
                <a:latin typeface="Calibri"/>
                <a:ea typeface="Calibri"/>
                <a:cs typeface="Calibri"/>
                <a:sym typeface="Calibri"/>
              </a:defRPr>
            </a:lvl3pPr>
            <a:lvl4pPr indent="-342900" lvl="3" marL="1828800" algn="l">
              <a:lnSpc>
                <a:spcPct val="90000"/>
              </a:lnSpc>
              <a:spcBef>
                <a:spcPts val="500"/>
              </a:spcBef>
              <a:spcAft>
                <a:spcPts val="0"/>
              </a:spcAft>
              <a:buClr>
                <a:srgbClr val="C00000"/>
              </a:buClr>
              <a:buSzPts val="1800"/>
              <a:buFont typeface="Noto Sans Symbols"/>
              <a:buChar char="▪"/>
              <a:defRPr>
                <a:latin typeface="Calibri"/>
                <a:ea typeface="Calibri"/>
                <a:cs typeface="Calibri"/>
                <a:sym typeface="Calibri"/>
              </a:defRPr>
            </a:lvl4pPr>
            <a:lvl5pPr indent="-342900" lvl="4" marL="2286000" algn="l">
              <a:lnSpc>
                <a:spcPct val="90000"/>
              </a:lnSpc>
              <a:spcBef>
                <a:spcPts val="500"/>
              </a:spcBef>
              <a:spcAft>
                <a:spcPts val="0"/>
              </a:spcAft>
              <a:buClr>
                <a:srgbClr val="DA3E26"/>
              </a:buClr>
              <a:buSzPts val="1800"/>
              <a:buChar char="•"/>
              <a:defRPr>
                <a:latin typeface="Calibri"/>
                <a:ea typeface="Calibri"/>
                <a:cs typeface="Calibri"/>
                <a:sym typeface="Calibr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6" name="Shape 116"/>
        <p:cNvGrpSpPr/>
        <p:nvPr/>
      </p:nvGrpSpPr>
      <p:grpSpPr>
        <a:xfrm>
          <a:off x="0" y="0"/>
          <a:ext cx="0" cy="0"/>
          <a:chOff x="0" y="0"/>
          <a:chExt cx="0" cy="0"/>
        </a:xfrm>
      </p:grpSpPr>
      <p:sp>
        <p:nvSpPr>
          <p:cNvPr id="117" name="Google Shape;117;p17"/>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7"/>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9" name="Google Shape;119;p1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2" name="Shape 122"/>
        <p:cNvGrpSpPr/>
        <p:nvPr/>
      </p:nvGrpSpPr>
      <p:grpSpPr>
        <a:xfrm>
          <a:off x="0" y="0"/>
          <a:ext cx="0" cy="0"/>
          <a:chOff x="0" y="0"/>
          <a:chExt cx="0" cy="0"/>
        </a:xfrm>
      </p:grpSpPr>
      <p:sp>
        <p:nvSpPr>
          <p:cNvPr id="123" name="Google Shape;123;p18"/>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8"/>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25" name="Google Shape;125;p1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8" name="Shape 128"/>
        <p:cNvGrpSpPr/>
        <p:nvPr/>
      </p:nvGrpSpPr>
      <p:grpSpPr>
        <a:xfrm>
          <a:off x="0" y="0"/>
          <a:ext cx="0" cy="0"/>
          <a:chOff x="0" y="0"/>
          <a:chExt cx="0" cy="0"/>
        </a:xfrm>
      </p:grpSpPr>
      <p:sp>
        <p:nvSpPr>
          <p:cNvPr id="129" name="Google Shape;129;p1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9"/>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9"/>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1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5" name="Shape 135"/>
        <p:cNvGrpSpPr/>
        <p:nvPr/>
      </p:nvGrpSpPr>
      <p:grpSpPr>
        <a:xfrm>
          <a:off x="0" y="0"/>
          <a:ext cx="0" cy="0"/>
          <a:chOff x="0" y="0"/>
          <a:chExt cx="0" cy="0"/>
        </a:xfrm>
      </p:grpSpPr>
      <p:sp>
        <p:nvSpPr>
          <p:cNvPr id="136" name="Google Shape;136;p20"/>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0"/>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8" name="Google Shape;138;p20"/>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0"/>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0" name="Google Shape;140;p20"/>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2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2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9" name="Shape 149"/>
        <p:cNvGrpSpPr/>
        <p:nvPr/>
      </p:nvGrpSpPr>
      <p:grpSpPr>
        <a:xfrm>
          <a:off x="0" y="0"/>
          <a:ext cx="0" cy="0"/>
          <a:chOff x="0" y="0"/>
          <a:chExt cx="0" cy="0"/>
        </a:xfrm>
      </p:grpSpPr>
      <p:sp>
        <p:nvSpPr>
          <p:cNvPr id="150" name="Google Shape;150;p2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3" name="Shape 153"/>
        <p:cNvGrpSpPr/>
        <p:nvPr/>
      </p:nvGrpSpPr>
      <p:grpSpPr>
        <a:xfrm>
          <a:off x="0" y="0"/>
          <a:ext cx="0" cy="0"/>
          <a:chOff x="0" y="0"/>
          <a:chExt cx="0" cy="0"/>
        </a:xfrm>
      </p:grpSpPr>
      <p:sp>
        <p:nvSpPr>
          <p:cNvPr id="154" name="Google Shape;154;p23"/>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3"/>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6" name="Google Shape;156;p23"/>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7" name="Google Shape;157;p2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0" name="Shape 160"/>
        <p:cNvGrpSpPr/>
        <p:nvPr/>
      </p:nvGrpSpPr>
      <p:grpSpPr>
        <a:xfrm>
          <a:off x="0" y="0"/>
          <a:ext cx="0" cy="0"/>
          <a:chOff x="0" y="0"/>
          <a:chExt cx="0" cy="0"/>
        </a:xfrm>
      </p:grpSpPr>
      <p:sp>
        <p:nvSpPr>
          <p:cNvPr id="161" name="Google Shape;161;p24"/>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2" name="Google Shape;162;p24"/>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3" name="Google Shape;163;p24"/>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4" name="Google Shape;164;p2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2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7" name="Shape 167"/>
        <p:cNvGrpSpPr/>
        <p:nvPr/>
      </p:nvGrpSpPr>
      <p:grpSpPr>
        <a:xfrm>
          <a:off x="0" y="0"/>
          <a:ext cx="0" cy="0"/>
          <a:chOff x="0" y="0"/>
          <a:chExt cx="0" cy="0"/>
        </a:xfrm>
      </p:grpSpPr>
      <p:sp>
        <p:nvSpPr>
          <p:cNvPr id="168" name="Google Shape;168;p2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25"/>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2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2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3" name="Shape 173"/>
        <p:cNvGrpSpPr/>
        <p:nvPr/>
      </p:nvGrpSpPr>
      <p:grpSpPr>
        <a:xfrm>
          <a:off x="0" y="0"/>
          <a:ext cx="0" cy="0"/>
          <a:chOff x="0" y="0"/>
          <a:chExt cx="0" cy="0"/>
        </a:xfrm>
      </p:grpSpPr>
      <p:sp>
        <p:nvSpPr>
          <p:cNvPr id="174" name="Google Shape;174;p26"/>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6"/>
          <p:cNvSpPr txBox="1"/>
          <p:nvPr>
            <p:ph idx="1" type="body"/>
          </p:nvPr>
        </p:nvSpPr>
        <p:spPr>
          <a:xfrm rot="5400000">
            <a:off x="604044" y="389732"/>
            <a:ext cx="5811838"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2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8" name="Shape 188"/>
        <p:cNvGrpSpPr/>
        <p:nvPr/>
      </p:nvGrpSpPr>
      <p:grpSpPr>
        <a:xfrm>
          <a:off x="0" y="0"/>
          <a:ext cx="0" cy="0"/>
          <a:chOff x="0" y="0"/>
          <a:chExt cx="0" cy="0"/>
        </a:xfrm>
      </p:grpSpPr>
      <p:sp>
        <p:nvSpPr>
          <p:cNvPr id="189" name="Google Shape;189;p28"/>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28"/>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1" name="Google Shape;191;p2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2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4" name="Shape 194"/>
        <p:cNvGrpSpPr/>
        <p:nvPr/>
      </p:nvGrpSpPr>
      <p:grpSpPr>
        <a:xfrm>
          <a:off x="0" y="0"/>
          <a:ext cx="0" cy="0"/>
          <a:chOff x="0" y="0"/>
          <a:chExt cx="0" cy="0"/>
        </a:xfrm>
      </p:grpSpPr>
      <p:sp>
        <p:nvSpPr>
          <p:cNvPr id="195" name="Google Shape;195;p2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2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2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2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2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0" name="Shape 200"/>
        <p:cNvGrpSpPr/>
        <p:nvPr/>
      </p:nvGrpSpPr>
      <p:grpSpPr>
        <a:xfrm>
          <a:off x="0" y="0"/>
          <a:ext cx="0" cy="0"/>
          <a:chOff x="0" y="0"/>
          <a:chExt cx="0" cy="0"/>
        </a:xfrm>
      </p:grpSpPr>
      <p:sp>
        <p:nvSpPr>
          <p:cNvPr id="201" name="Google Shape;201;p30"/>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2" name="Google Shape;202;p30"/>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03" name="Google Shape;203;p3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3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6" name="Shape 206"/>
        <p:cNvGrpSpPr/>
        <p:nvPr/>
      </p:nvGrpSpPr>
      <p:grpSpPr>
        <a:xfrm>
          <a:off x="0" y="0"/>
          <a:ext cx="0" cy="0"/>
          <a:chOff x="0" y="0"/>
          <a:chExt cx="0" cy="0"/>
        </a:xfrm>
      </p:grpSpPr>
      <p:sp>
        <p:nvSpPr>
          <p:cNvPr id="207" name="Google Shape;207;p3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31"/>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9" name="Google Shape;209;p31"/>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3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3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3" name="Shape 213"/>
        <p:cNvGrpSpPr/>
        <p:nvPr/>
      </p:nvGrpSpPr>
      <p:grpSpPr>
        <a:xfrm>
          <a:off x="0" y="0"/>
          <a:ext cx="0" cy="0"/>
          <a:chOff x="0" y="0"/>
          <a:chExt cx="0" cy="0"/>
        </a:xfrm>
      </p:grpSpPr>
      <p:sp>
        <p:nvSpPr>
          <p:cNvPr id="214" name="Google Shape;214;p32"/>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5" name="Google Shape;215;p32"/>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6" name="Google Shape;216;p32"/>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32"/>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8" name="Google Shape;218;p32"/>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3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4"/>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2" name="Shape 222"/>
        <p:cNvGrpSpPr/>
        <p:nvPr/>
      </p:nvGrpSpPr>
      <p:grpSpPr>
        <a:xfrm>
          <a:off x="0" y="0"/>
          <a:ext cx="0" cy="0"/>
          <a:chOff x="0" y="0"/>
          <a:chExt cx="0" cy="0"/>
        </a:xfrm>
      </p:grpSpPr>
      <p:sp>
        <p:nvSpPr>
          <p:cNvPr id="223" name="Google Shape;223;p3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3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7" name="Shape 227"/>
        <p:cNvGrpSpPr/>
        <p:nvPr/>
      </p:nvGrpSpPr>
      <p:grpSpPr>
        <a:xfrm>
          <a:off x="0" y="0"/>
          <a:ext cx="0" cy="0"/>
          <a:chOff x="0" y="0"/>
          <a:chExt cx="0" cy="0"/>
        </a:xfrm>
      </p:grpSpPr>
      <p:sp>
        <p:nvSpPr>
          <p:cNvPr id="228" name="Google Shape;228;p3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3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1" name="Shape 231"/>
        <p:cNvGrpSpPr/>
        <p:nvPr/>
      </p:nvGrpSpPr>
      <p:grpSpPr>
        <a:xfrm>
          <a:off x="0" y="0"/>
          <a:ext cx="0" cy="0"/>
          <a:chOff x="0" y="0"/>
          <a:chExt cx="0" cy="0"/>
        </a:xfrm>
      </p:grpSpPr>
      <p:sp>
        <p:nvSpPr>
          <p:cNvPr id="232" name="Google Shape;232;p35"/>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3" name="Google Shape;233;p35"/>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34" name="Google Shape;234;p35"/>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35" name="Google Shape;235;p3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3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8" name="Shape 238"/>
        <p:cNvGrpSpPr/>
        <p:nvPr/>
      </p:nvGrpSpPr>
      <p:grpSpPr>
        <a:xfrm>
          <a:off x="0" y="0"/>
          <a:ext cx="0" cy="0"/>
          <a:chOff x="0" y="0"/>
          <a:chExt cx="0" cy="0"/>
        </a:xfrm>
      </p:grpSpPr>
      <p:sp>
        <p:nvSpPr>
          <p:cNvPr id="239" name="Google Shape;239;p36"/>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0" name="Google Shape;240;p36"/>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41" name="Google Shape;241;p36"/>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2" name="Google Shape;242;p3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3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5" name="Shape 245"/>
        <p:cNvGrpSpPr/>
        <p:nvPr/>
      </p:nvGrpSpPr>
      <p:grpSpPr>
        <a:xfrm>
          <a:off x="0" y="0"/>
          <a:ext cx="0" cy="0"/>
          <a:chOff x="0" y="0"/>
          <a:chExt cx="0" cy="0"/>
        </a:xfrm>
      </p:grpSpPr>
      <p:sp>
        <p:nvSpPr>
          <p:cNvPr id="246" name="Google Shape;246;p3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7" name="Google Shape;247;p3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8" name="Google Shape;248;p3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1" name="Shape 251"/>
        <p:cNvGrpSpPr/>
        <p:nvPr/>
      </p:nvGrpSpPr>
      <p:grpSpPr>
        <a:xfrm>
          <a:off x="0" y="0"/>
          <a:ext cx="0" cy="0"/>
          <a:chOff x="0" y="0"/>
          <a:chExt cx="0" cy="0"/>
        </a:xfrm>
      </p:grpSpPr>
      <p:sp>
        <p:nvSpPr>
          <p:cNvPr id="252" name="Google Shape;252;p38"/>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38"/>
          <p:cNvSpPr txBox="1"/>
          <p:nvPr>
            <p:ph idx="1" type="body"/>
          </p:nvPr>
        </p:nvSpPr>
        <p:spPr>
          <a:xfrm rot="5400000">
            <a:off x="604044" y="389732"/>
            <a:ext cx="5811838"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3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3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3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6" name="Shape 266"/>
        <p:cNvGrpSpPr/>
        <p:nvPr/>
      </p:nvGrpSpPr>
      <p:grpSpPr>
        <a:xfrm>
          <a:off x="0" y="0"/>
          <a:ext cx="0" cy="0"/>
          <a:chOff x="0" y="0"/>
          <a:chExt cx="0" cy="0"/>
        </a:xfrm>
      </p:grpSpPr>
      <p:sp>
        <p:nvSpPr>
          <p:cNvPr id="267" name="Google Shape;267;p40"/>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8" name="Google Shape;268;p40"/>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9" name="Google Shape;269;p4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4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4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2" name="Shape 272"/>
        <p:cNvGrpSpPr/>
        <p:nvPr/>
      </p:nvGrpSpPr>
      <p:grpSpPr>
        <a:xfrm>
          <a:off x="0" y="0"/>
          <a:ext cx="0" cy="0"/>
          <a:chOff x="0" y="0"/>
          <a:chExt cx="0" cy="0"/>
        </a:xfrm>
      </p:grpSpPr>
      <p:sp>
        <p:nvSpPr>
          <p:cNvPr id="273" name="Google Shape;273;p4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4" name="Google Shape;274;p4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4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4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8" name="Shape 278"/>
        <p:cNvGrpSpPr/>
        <p:nvPr/>
      </p:nvGrpSpPr>
      <p:grpSpPr>
        <a:xfrm>
          <a:off x="0" y="0"/>
          <a:ext cx="0" cy="0"/>
          <a:chOff x="0" y="0"/>
          <a:chExt cx="0" cy="0"/>
        </a:xfrm>
      </p:grpSpPr>
      <p:sp>
        <p:nvSpPr>
          <p:cNvPr id="279" name="Google Shape;279;p42"/>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42"/>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1" name="Google Shape;281;p4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4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4" name="Shape 284"/>
        <p:cNvGrpSpPr/>
        <p:nvPr/>
      </p:nvGrpSpPr>
      <p:grpSpPr>
        <a:xfrm>
          <a:off x="0" y="0"/>
          <a:ext cx="0" cy="0"/>
          <a:chOff x="0" y="0"/>
          <a:chExt cx="0" cy="0"/>
        </a:xfrm>
      </p:grpSpPr>
      <p:sp>
        <p:nvSpPr>
          <p:cNvPr id="285" name="Google Shape;285;p4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43"/>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43"/>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4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4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4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5"/>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1" name="Shape 291"/>
        <p:cNvGrpSpPr/>
        <p:nvPr/>
      </p:nvGrpSpPr>
      <p:grpSpPr>
        <a:xfrm>
          <a:off x="0" y="0"/>
          <a:ext cx="0" cy="0"/>
          <a:chOff x="0" y="0"/>
          <a:chExt cx="0" cy="0"/>
        </a:xfrm>
      </p:grpSpPr>
      <p:sp>
        <p:nvSpPr>
          <p:cNvPr id="292" name="Google Shape;292;p44"/>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3" name="Google Shape;293;p44"/>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4" name="Google Shape;294;p44"/>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5" name="Google Shape;295;p44"/>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6" name="Google Shape;296;p44"/>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4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8" name="Google Shape;298;p4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4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0" name="Shape 300"/>
        <p:cNvGrpSpPr/>
        <p:nvPr/>
      </p:nvGrpSpPr>
      <p:grpSpPr>
        <a:xfrm>
          <a:off x="0" y="0"/>
          <a:ext cx="0" cy="0"/>
          <a:chOff x="0" y="0"/>
          <a:chExt cx="0" cy="0"/>
        </a:xfrm>
      </p:grpSpPr>
      <p:sp>
        <p:nvSpPr>
          <p:cNvPr id="301" name="Google Shape;301;p4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4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4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4" name="Google Shape;304;p4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5" name="Shape 305"/>
        <p:cNvGrpSpPr/>
        <p:nvPr/>
      </p:nvGrpSpPr>
      <p:grpSpPr>
        <a:xfrm>
          <a:off x="0" y="0"/>
          <a:ext cx="0" cy="0"/>
          <a:chOff x="0" y="0"/>
          <a:chExt cx="0" cy="0"/>
        </a:xfrm>
      </p:grpSpPr>
      <p:sp>
        <p:nvSpPr>
          <p:cNvPr id="306" name="Google Shape;306;p4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4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9" name="Shape 309"/>
        <p:cNvGrpSpPr/>
        <p:nvPr/>
      </p:nvGrpSpPr>
      <p:grpSpPr>
        <a:xfrm>
          <a:off x="0" y="0"/>
          <a:ext cx="0" cy="0"/>
          <a:chOff x="0" y="0"/>
          <a:chExt cx="0" cy="0"/>
        </a:xfrm>
      </p:grpSpPr>
      <p:sp>
        <p:nvSpPr>
          <p:cNvPr id="310" name="Google Shape;310;p47"/>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1" name="Google Shape;311;p47"/>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12" name="Google Shape;312;p47"/>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3" name="Google Shape;313;p4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4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4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6" name="Shape 316"/>
        <p:cNvGrpSpPr/>
        <p:nvPr/>
      </p:nvGrpSpPr>
      <p:grpSpPr>
        <a:xfrm>
          <a:off x="0" y="0"/>
          <a:ext cx="0" cy="0"/>
          <a:chOff x="0" y="0"/>
          <a:chExt cx="0" cy="0"/>
        </a:xfrm>
      </p:grpSpPr>
      <p:sp>
        <p:nvSpPr>
          <p:cNvPr id="317" name="Google Shape;317;p48"/>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8" name="Google Shape;318;p48"/>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19" name="Google Shape;319;p48"/>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20" name="Google Shape;320;p4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4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2" name="Google Shape;322;p4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3" name="Shape 323"/>
        <p:cNvGrpSpPr/>
        <p:nvPr/>
      </p:nvGrpSpPr>
      <p:grpSpPr>
        <a:xfrm>
          <a:off x="0" y="0"/>
          <a:ext cx="0" cy="0"/>
          <a:chOff x="0" y="0"/>
          <a:chExt cx="0" cy="0"/>
        </a:xfrm>
      </p:grpSpPr>
      <p:sp>
        <p:nvSpPr>
          <p:cNvPr id="324" name="Google Shape;324;p4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5" name="Google Shape;325;p49"/>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4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4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4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9" name="Shape 329"/>
        <p:cNvGrpSpPr/>
        <p:nvPr/>
      </p:nvGrpSpPr>
      <p:grpSpPr>
        <a:xfrm>
          <a:off x="0" y="0"/>
          <a:ext cx="0" cy="0"/>
          <a:chOff x="0" y="0"/>
          <a:chExt cx="0" cy="0"/>
        </a:xfrm>
      </p:grpSpPr>
      <p:sp>
        <p:nvSpPr>
          <p:cNvPr id="330" name="Google Shape;330;p50"/>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50"/>
          <p:cNvSpPr txBox="1"/>
          <p:nvPr>
            <p:ph idx="1" type="body"/>
          </p:nvPr>
        </p:nvSpPr>
        <p:spPr>
          <a:xfrm rot="5400000">
            <a:off x="604044" y="389732"/>
            <a:ext cx="5811838"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5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5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4" name="Google Shape;334;p5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4" name="Shape 344"/>
        <p:cNvGrpSpPr/>
        <p:nvPr/>
      </p:nvGrpSpPr>
      <p:grpSpPr>
        <a:xfrm>
          <a:off x="0" y="0"/>
          <a:ext cx="0" cy="0"/>
          <a:chOff x="0" y="0"/>
          <a:chExt cx="0" cy="0"/>
        </a:xfrm>
      </p:grpSpPr>
      <p:sp>
        <p:nvSpPr>
          <p:cNvPr id="345" name="Google Shape;345;p5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6" name="Google Shape;346;p5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7" name="Google Shape;347;p5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8" name="Google Shape;348;p5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5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0" name="Shape 350"/>
        <p:cNvGrpSpPr/>
        <p:nvPr/>
      </p:nvGrpSpPr>
      <p:grpSpPr>
        <a:xfrm>
          <a:off x="0" y="0"/>
          <a:ext cx="0" cy="0"/>
          <a:chOff x="0" y="0"/>
          <a:chExt cx="0" cy="0"/>
        </a:xfrm>
      </p:grpSpPr>
      <p:sp>
        <p:nvSpPr>
          <p:cNvPr id="351" name="Google Shape;351;p5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2" name="Google Shape;352;p5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5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5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5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6" name="Shape 356"/>
        <p:cNvGrpSpPr/>
        <p:nvPr/>
      </p:nvGrpSpPr>
      <p:grpSpPr>
        <a:xfrm>
          <a:off x="0" y="0"/>
          <a:ext cx="0" cy="0"/>
          <a:chOff x="0" y="0"/>
          <a:chExt cx="0" cy="0"/>
        </a:xfrm>
      </p:grpSpPr>
      <p:sp>
        <p:nvSpPr>
          <p:cNvPr id="357" name="Google Shape;357;p54"/>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8" name="Google Shape;358;p54"/>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9" name="Google Shape;359;p5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5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1" name="Google Shape;361;p5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6"/>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6"/>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6"/>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2" name="Shape 362"/>
        <p:cNvGrpSpPr/>
        <p:nvPr/>
      </p:nvGrpSpPr>
      <p:grpSpPr>
        <a:xfrm>
          <a:off x="0" y="0"/>
          <a:ext cx="0" cy="0"/>
          <a:chOff x="0" y="0"/>
          <a:chExt cx="0" cy="0"/>
        </a:xfrm>
      </p:grpSpPr>
      <p:sp>
        <p:nvSpPr>
          <p:cNvPr id="363" name="Google Shape;363;p5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55"/>
          <p:cNvSpPr txBox="1"/>
          <p:nvPr>
            <p:ph idx="1" type="body"/>
          </p:nvPr>
        </p:nvSpPr>
        <p:spPr>
          <a:xfrm>
            <a:off x="62865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p55"/>
          <p:cNvSpPr txBox="1"/>
          <p:nvPr>
            <p:ph idx="2" type="body"/>
          </p:nvPr>
        </p:nvSpPr>
        <p:spPr>
          <a:xfrm>
            <a:off x="4648200" y="1825625"/>
            <a:ext cx="386715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6" name="Google Shape;366;p5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7" name="Google Shape;367;p5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5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9" name="Shape 369"/>
        <p:cNvGrpSpPr/>
        <p:nvPr/>
      </p:nvGrpSpPr>
      <p:grpSpPr>
        <a:xfrm>
          <a:off x="0" y="0"/>
          <a:ext cx="0" cy="0"/>
          <a:chOff x="0" y="0"/>
          <a:chExt cx="0" cy="0"/>
        </a:xfrm>
      </p:grpSpPr>
      <p:sp>
        <p:nvSpPr>
          <p:cNvPr id="370" name="Google Shape;370;p56"/>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1" name="Google Shape;371;p56"/>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2" name="Google Shape;372;p56"/>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56"/>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74" name="Google Shape;374;p56"/>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5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5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5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8" name="Shape 378"/>
        <p:cNvGrpSpPr/>
        <p:nvPr/>
      </p:nvGrpSpPr>
      <p:grpSpPr>
        <a:xfrm>
          <a:off x="0" y="0"/>
          <a:ext cx="0" cy="0"/>
          <a:chOff x="0" y="0"/>
          <a:chExt cx="0" cy="0"/>
        </a:xfrm>
      </p:grpSpPr>
      <p:sp>
        <p:nvSpPr>
          <p:cNvPr id="379" name="Google Shape;379;p5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0" name="Google Shape;380;p5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5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5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3" name="Shape 383"/>
        <p:cNvGrpSpPr/>
        <p:nvPr/>
      </p:nvGrpSpPr>
      <p:grpSpPr>
        <a:xfrm>
          <a:off x="0" y="0"/>
          <a:ext cx="0" cy="0"/>
          <a:chOff x="0" y="0"/>
          <a:chExt cx="0" cy="0"/>
        </a:xfrm>
      </p:grpSpPr>
      <p:sp>
        <p:nvSpPr>
          <p:cNvPr id="384" name="Google Shape;384;p5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5" name="Google Shape;385;p5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5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7" name="Shape 387"/>
        <p:cNvGrpSpPr/>
        <p:nvPr/>
      </p:nvGrpSpPr>
      <p:grpSpPr>
        <a:xfrm>
          <a:off x="0" y="0"/>
          <a:ext cx="0" cy="0"/>
          <a:chOff x="0" y="0"/>
          <a:chExt cx="0" cy="0"/>
        </a:xfrm>
      </p:grpSpPr>
      <p:sp>
        <p:nvSpPr>
          <p:cNvPr id="388" name="Google Shape;388;p59"/>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9" name="Google Shape;389;p59"/>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90" name="Google Shape;390;p59"/>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1" name="Google Shape;391;p5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5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5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4" name="Shape 394"/>
        <p:cNvGrpSpPr/>
        <p:nvPr/>
      </p:nvGrpSpPr>
      <p:grpSpPr>
        <a:xfrm>
          <a:off x="0" y="0"/>
          <a:ext cx="0" cy="0"/>
          <a:chOff x="0" y="0"/>
          <a:chExt cx="0" cy="0"/>
        </a:xfrm>
      </p:grpSpPr>
      <p:sp>
        <p:nvSpPr>
          <p:cNvPr id="395" name="Google Shape;395;p60"/>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60"/>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97" name="Google Shape;397;p60"/>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98" name="Google Shape;398;p6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6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6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1" name="Shape 401"/>
        <p:cNvGrpSpPr/>
        <p:nvPr/>
      </p:nvGrpSpPr>
      <p:grpSpPr>
        <a:xfrm>
          <a:off x="0" y="0"/>
          <a:ext cx="0" cy="0"/>
          <a:chOff x="0" y="0"/>
          <a:chExt cx="0" cy="0"/>
        </a:xfrm>
      </p:grpSpPr>
      <p:sp>
        <p:nvSpPr>
          <p:cNvPr id="402" name="Google Shape;402;p6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6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4" name="Google Shape;404;p6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6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6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7" name="Shape 407"/>
        <p:cNvGrpSpPr/>
        <p:nvPr/>
      </p:nvGrpSpPr>
      <p:grpSpPr>
        <a:xfrm>
          <a:off x="0" y="0"/>
          <a:ext cx="0" cy="0"/>
          <a:chOff x="0" y="0"/>
          <a:chExt cx="0" cy="0"/>
        </a:xfrm>
      </p:grpSpPr>
      <p:sp>
        <p:nvSpPr>
          <p:cNvPr id="408" name="Google Shape;408;p6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62"/>
          <p:cNvSpPr txBox="1"/>
          <p:nvPr>
            <p:ph idx="1" type="body"/>
          </p:nvPr>
        </p:nvSpPr>
        <p:spPr>
          <a:xfrm rot="5400000">
            <a:off x="604044" y="389732"/>
            <a:ext cx="5811838" cy="57626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6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6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6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9"/>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9"/>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0"/>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p:nvPr>
            <p:ph idx="2" type="pic"/>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10"/>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6.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6" Type="http://schemas.openxmlformats.org/officeDocument/2006/relationships/theme" Target="../theme/theme4.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theme" Target="../theme/theme2.xml"/><Relationship Id="rId12" Type="http://schemas.openxmlformats.org/officeDocument/2006/relationships/slideLayout" Target="../slideLayouts/slideLayout35.xml"/><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theme" Target="../theme/theme3.xml"/><Relationship Id="rId12" Type="http://schemas.openxmlformats.org/officeDocument/2006/relationships/slideLayout" Target="../slideLayouts/slideLayout46.xml"/><Relationship Id="rId1" Type="http://schemas.openxmlformats.org/officeDocument/2006/relationships/image" Target="../media/image2.pn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theme" Target="../theme/theme5.xml"/><Relationship Id="rId12" Type="http://schemas.openxmlformats.org/officeDocument/2006/relationships/slideLayout" Target="../slideLayouts/slideLayout57.xml"/><Relationship Id="rId1" Type="http://schemas.openxmlformats.org/officeDocument/2006/relationships/image" Target="../media/image2.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white&#10;&#10;Description automatically generated" id="15" name="Google Shape;15;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6" name="Google Shape;16;p1"/>
          <p:cNvSpPr/>
          <p:nvPr/>
        </p:nvSpPr>
        <p:spPr>
          <a:xfrm>
            <a:off x="0" y="0"/>
            <a:ext cx="9144000" cy="451556"/>
          </a:xfrm>
          <a:prstGeom prst="rect">
            <a:avLst/>
          </a:prstGeom>
          <a:solidFill>
            <a:srgbClr val="F89F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
          <p:cNvSpPr/>
          <p:nvPr/>
        </p:nvSpPr>
        <p:spPr>
          <a:xfrm>
            <a:off x="0" y="6406444"/>
            <a:ext cx="9144000" cy="451556"/>
          </a:xfrm>
          <a:prstGeom prst="rect">
            <a:avLst/>
          </a:prstGeom>
          <a:solidFill>
            <a:srgbClr val="F89F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sp>
        <p:nvSpPr>
          <p:cNvPr id="94" name="Google Shape;94;p14"/>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5" name="Google Shape;95;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1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1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white&#10;&#10;Description automatically generated" id="99" name="Google Shape;99;p14"/>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00" name="Google Shape;100;p14"/>
          <p:cNvSpPr/>
          <p:nvPr/>
        </p:nvSpPr>
        <p:spPr>
          <a:xfrm>
            <a:off x="-11289" y="340321"/>
            <a:ext cx="7405511" cy="999595"/>
          </a:xfrm>
          <a:prstGeom prst="rect">
            <a:avLst/>
          </a:prstGeom>
          <a:solidFill>
            <a:srgbClr val="F89F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486E"/>
              </a:solidFill>
              <a:latin typeface="Calibri"/>
              <a:ea typeface="Calibri"/>
              <a:cs typeface="Calibri"/>
              <a:sym typeface="Calibri"/>
            </a:endParaRPr>
          </a:p>
        </p:txBody>
      </p:sp>
      <p:sp>
        <p:nvSpPr>
          <p:cNvPr id="101" name="Google Shape;101;p14"/>
          <p:cNvSpPr/>
          <p:nvPr/>
        </p:nvSpPr>
        <p:spPr>
          <a:xfrm>
            <a:off x="0" y="6406444"/>
            <a:ext cx="9144000" cy="451556"/>
          </a:xfrm>
          <a:prstGeom prst="rect">
            <a:avLst/>
          </a:prstGeom>
          <a:solidFill>
            <a:srgbClr val="F89F1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lose up of a sign&#10;&#10;Description automatically generated" id="102" name="Google Shape;102;p14"/>
          <p:cNvPicPr preferRelativeResize="0"/>
          <p:nvPr/>
        </p:nvPicPr>
        <p:blipFill rotWithShape="1">
          <a:blip r:embed="rId2">
            <a:alphaModFix/>
          </a:blip>
          <a:srcRect b="0" l="0" r="0" t="0"/>
          <a:stretch/>
        </p:blipFill>
        <p:spPr>
          <a:xfrm>
            <a:off x="7745766" y="102576"/>
            <a:ext cx="1007945" cy="997335"/>
          </a:xfrm>
          <a:prstGeom prst="rect">
            <a:avLst/>
          </a:prstGeom>
          <a:noFill/>
          <a:ln>
            <a:noFill/>
          </a:ln>
        </p:spPr>
      </p:pic>
      <p:pic>
        <p:nvPicPr>
          <p:cNvPr descr="A picture containing food, drawing&#10;&#10;Description automatically generated" id="103" name="Google Shape;103;p14"/>
          <p:cNvPicPr preferRelativeResize="0"/>
          <p:nvPr/>
        </p:nvPicPr>
        <p:blipFill rotWithShape="1">
          <a:blip r:embed="rId3">
            <a:alphaModFix/>
          </a:blip>
          <a:srcRect b="0" l="0" r="0" t="0"/>
          <a:stretch/>
        </p:blipFill>
        <p:spPr>
          <a:xfrm>
            <a:off x="7357916" y="805016"/>
            <a:ext cx="1783644" cy="11482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7"/>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1" name="Google Shape;181;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2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3" name="Google Shape;183;p2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4" name="Google Shape;184;p2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white&#10;&#10;Description automatically generated" id="185" name="Google Shape;185;p27"/>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86" name="Google Shape;186;p27"/>
          <p:cNvSpPr/>
          <p:nvPr/>
        </p:nvSpPr>
        <p:spPr>
          <a:xfrm>
            <a:off x="0" y="0"/>
            <a:ext cx="9144000" cy="451556"/>
          </a:xfrm>
          <a:prstGeom prst="rect">
            <a:avLst/>
          </a:prstGeom>
          <a:solidFill>
            <a:srgbClr val="DA40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27"/>
          <p:cNvSpPr/>
          <p:nvPr/>
        </p:nvSpPr>
        <p:spPr>
          <a:xfrm>
            <a:off x="0" y="6406444"/>
            <a:ext cx="9144000" cy="451556"/>
          </a:xfrm>
          <a:prstGeom prst="rect">
            <a:avLst/>
          </a:prstGeom>
          <a:solidFill>
            <a:srgbClr val="DA402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3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9" name="Google Shape;259;p39"/>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0" name="Google Shape;260;p3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1" name="Google Shape;261;p3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2" name="Google Shape;262;p3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white&#10;&#10;Description automatically generated" id="263" name="Google Shape;263;p39"/>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264" name="Google Shape;264;p39"/>
          <p:cNvSpPr/>
          <p:nvPr/>
        </p:nvSpPr>
        <p:spPr>
          <a:xfrm>
            <a:off x="0" y="0"/>
            <a:ext cx="9144000" cy="451556"/>
          </a:xfrm>
          <a:prstGeom prst="rect">
            <a:avLst/>
          </a:prstGeom>
          <a:solidFill>
            <a:srgbClr val="00AB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39"/>
          <p:cNvSpPr/>
          <p:nvPr/>
        </p:nvSpPr>
        <p:spPr>
          <a:xfrm>
            <a:off x="0" y="6413500"/>
            <a:ext cx="9144000" cy="451556"/>
          </a:xfrm>
          <a:prstGeom prst="rect">
            <a:avLst/>
          </a:prstGeom>
          <a:solidFill>
            <a:srgbClr val="00ABB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5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7" name="Google Shape;337;p5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5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9" name="Google Shape;339;p5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0" name="Google Shape;340;p5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descr="A picture containing white&#10;&#10;Description automatically generated" id="341" name="Google Shape;341;p5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342" name="Google Shape;342;p51"/>
          <p:cNvSpPr/>
          <p:nvPr/>
        </p:nvSpPr>
        <p:spPr>
          <a:xfrm>
            <a:off x="0" y="0"/>
            <a:ext cx="9144000" cy="451556"/>
          </a:xfrm>
          <a:prstGeom prst="rect">
            <a:avLst/>
          </a:prstGeom>
          <a:solidFill>
            <a:srgbClr val="0485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51"/>
          <p:cNvSpPr/>
          <p:nvPr/>
        </p:nvSpPr>
        <p:spPr>
          <a:xfrm>
            <a:off x="0" y="6406444"/>
            <a:ext cx="9144000" cy="451556"/>
          </a:xfrm>
          <a:prstGeom prst="rect">
            <a:avLst/>
          </a:prstGeom>
          <a:solidFill>
            <a:srgbClr val="04858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laslinks.com/Texa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txel.org/media/iufjinqt/english-learner-identification-reclassification-flowchart-1.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A close up of a sign&#10;&#10;Description automatically generated" id="417" name="Google Shape;417;p63"/>
          <p:cNvPicPr preferRelativeResize="0"/>
          <p:nvPr/>
        </p:nvPicPr>
        <p:blipFill rotWithShape="1">
          <a:blip r:embed="rId3">
            <a:alphaModFix/>
          </a:blip>
          <a:srcRect b="0" l="0" r="0" t="0"/>
          <a:stretch/>
        </p:blipFill>
        <p:spPr>
          <a:xfrm>
            <a:off x="7304664" y="5570620"/>
            <a:ext cx="1333500" cy="635000"/>
          </a:xfrm>
          <a:prstGeom prst="rect">
            <a:avLst/>
          </a:prstGeom>
          <a:noFill/>
          <a:ln>
            <a:noFill/>
          </a:ln>
        </p:spPr>
      </p:pic>
      <p:pic>
        <p:nvPicPr>
          <p:cNvPr descr="A close up of a sign&#10;&#10;Description automatically generated" id="418" name="Google Shape;418;p63"/>
          <p:cNvPicPr preferRelativeResize="0"/>
          <p:nvPr/>
        </p:nvPicPr>
        <p:blipFill rotWithShape="1">
          <a:blip r:embed="rId4">
            <a:alphaModFix/>
          </a:blip>
          <a:srcRect b="0" l="0" r="0" t="0"/>
          <a:stretch/>
        </p:blipFill>
        <p:spPr>
          <a:xfrm>
            <a:off x="134392" y="380939"/>
            <a:ext cx="8844741" cy="3565419"/>
          </a:xfrm>
          <a:prstGeom prst="rect">
            <a:avLst/>
          </a:prstGeom>
          <a:noFill/>
          <a:ln>
            <a:noFill/>
          </a:ln>
        </p:spPr>
      </p:pic>
      <p:sp>
        <p:nvSpPr>
          <p:cNvPr id="419" name="Google Shape;419;p63"/>
          <p:cNvSpPr txBox="1"/>
          <p:nvPr/>
        </p:nvSpPr>
        <p:spPr>
          <a:xfrm>
            <a:off x="0" y="4730412"/>
            <a:ext cx="9144001" cy="52938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486E"/>
              </a:buClr>
              <a:buSzPts val="3600"/>
              <a:buFont typeface="Arial"/>
              <a:buNone/>
            </a:pPr>
            <a:r>
              <a:rPr b="1" i="0" lang="en-US" sz="3600" u="none" cap="none" strike="noStrike">
                <a:solidFill>
                  <a:srgbClr val="00486E"/>
                </a:solidFill>
                <a:latin typeface="Calibri"/>
                <a:ea typeface="Calibri"/>
                <a:cs typeface="Calibri"/>
                <a:sym typeface="Calibri"/>
              </a:rPr>
              <a:t>Identification</a:t>
            </a:r>
            <a:endParaRPr/>
          </a:p>
        </p:txBody>
      </p:sp>
      <p:sp>
        <p:nvSpPr>
          <p:cNvPr id="420" name="Google Shape;420;p63"/>
          <p:cNvSpPr/>
          <p:nvPr/>
        </p:nvSpPr>
        <p:spPr>
          <a:xfrm>
            <a:off x="2934924" y="4656221"/>
            <a:ext cx="3274151" cy="711868"/>
          </a:xfrm>
          <a:prstGeom prst="rect">
            <a:avLst/>
          </a:prstGeom>
          <a:noFill/>
          <a:ln cap="flat" cmpd="sng" w="50800">
            <a:solidFill>
              <a:srgbClr val="F89F1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1" name="Google Shape;421;p63"/>
          <p:cNvSpPr txBox="1"/>
          <p:nvPr>
            <p:ph idx="1" type="subTitle"/>
          </p:nvPr>
        </p:nvSpPr>
        <p:spPr>
          <a:xfrm>
            <a:off x="0" y="3655260"/>
            <a:ext cx="6677526" cy="38033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486E"/>
              </a:buClr>
              <a:buSzPts val="2000"/>
              <a:buNone/>
            </a:pPr>
            <a:r>
              <a:rPr b="1" lang="en-US" sz="2000">
                <a:solidFill>
                  <a:srgbClr val="00486E"/>
                </a:solidFill>
                <a:latin typeface="Open Sans"/>
                <a:ea typeface="Open Sans"/>
                <a:cs typeface="Open Sans"/>
                <a:sym typeface="Open Sans"/>
              </a:rPr>
              <a:t>FRAMEWORK</a:t>
            </a:r>
            <a:endParaRPr b="1" sz="2000">
              <a:solidFill>
                <a:srgbClr val="00486E"/>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
        <p:nvSpPr>
          <p:cNvPr id="502" name="Google Shape;502;p72"/>
          <p:cNvSpPr txBox="1"/>
          <p:nvPr/>
        </p:nvSpPr>
        <p:spPr>
          <a:xfrm>
            <a:off x="116358" y="452222"/>
            <a:ext cx="7887077" cy="76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chemeClr val="lt1"/>
                </a:solidFill>
                <a:latin typeface="Arial"/>
                <a:ea typeface="Arial"/>
                <a:cs typeface="Arial"/>
                <a:sym typeface="Arial"/>
              </a:rPr>
              <a:t>Changes to the HLS</a:t>
            </a:r>
            <a:endParaRPr/>
          </a:p>
        </p:txBody>
      </p:sp>
      <p:pic>
        <p:nvPicPr>
          <p:cNvPr id="503" name="Google Shape;503;p72"/>
          <p:cNvPicPr preferRelativeResize="0"/>
          <p:nvPr/>
        </p:nvPicPr>
        <p:blipFill rotWithShape="1">
          <a:blip r:embed="rId3">
            <a:alphaModFix/>
          </a:blip>
          <a:srcRect b="70953" l="0" r="0" t="-1"/>
          <a:stretch/>
        </p:blipFill>
        <p:spPr>
          <a:xfrm>
            <a:off x="293379" y="2687412"/>
            <a:ext cx="8026460" cy="337142"/>
          </a:xfrm>
          <a:prstGeom prst="rect">
            <a:avLst/>
          </a:prstGeom>
          <a:noFill/>
          <a:ln>
            <a:noFill/>
          </a:ln>
        </p:spPr>
      </p:pic>
      <p:sp>
        <p:nvSpPr>
          <p:cNvPr id="504" name="Google Shape;504;p72"/>
          <p:cNvSpPr txBox="1"/>
          <p:nvPr/>
        </p:nvSpPr>
        <p:spPr>
          <a:xfrm>
            <a:off x="293379" y="3021787"/>
            <a:ext cx="8660121" cy="138499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What language is used in the child’s home </a:t>
            </a:r>
            <a:r>
              <a:rPr b="1" lang="en-US" sz="2800">
                <a:solidFill>
                  <a:schemeClr val="dk1"/>
                </a:solidFill>
                <a:latin typeface="Calibri"/>
                <a:ea typeface="Calibri"/>
                <a:cs typeface="Calibri"/>
                <a:sym typeface="Calibri"/>
              </a:rPr>
              <a:t>most of the time</a:t>
            </a:r>
            <a:r>
              <a:rPr lang="en-US" sz="2800">
                <a:solidFill>
                  <a:schemeClr val="dk1"/>
                </a:solidFill>
                <a:latin typeface="Calibri"/>
                <a:ea typeface="Calibri"/>
                <a:cs typeface="Calibri"/>
                <a:sym typeface="Calibri"/>
              </a:rPr>
              <a:t>? </a:t>
            </a:r>
            <a:endParaRPr/>
          </a:p>
          <a:p>
            <a:pPr indent="-342900" lvl="0" marL="3429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What language does the child use </a:t>
            </a:r>
            <a:r>
              <a:rPr b="1" lang="en-US" sz="2800">
                <a:solidFill>
                  <a:schemeClr val="dk1"/>
                </a:solidFill>
                <a:latin typeface="Calibri"/>
                <a:ea typeface="Calibri"/>
                <a:cs typeface="Calibri"/>
                <a:sym typeface="Calibri"/>
              </a:rPr>
              <a:t>most of the time</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73"/>
          <p:cNvSpPr txBox="1"/>
          <p:nvPr>
            <p:ph type="title"/>
          </p:nvPr>
        </p:nvSpPr>
        <p:spPr>
          <a:xfrm>
            <a:off x="115931" y="438924"/>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Changes to the HLS</a:t>
            </a:r>
            <a:endParaRPr/>
          </a:p>
        </p:txBody>
      </p:sp>
      <p:sp>
        <p:nvSpPr>
          <p:cNvPr id="512" name="Google Shape;512;p73"/>
          <p:cNvSpPr txBox="1"/>
          <p:nvPr>
            <p:ph idx="1" type="body"/>
          </p:nvPr>
        </p:nvSpPr>
        <p:spPr>
          <a:xfrm>
            <a:off x="345989" y="1825625"/>
            <a:ext cx="8169361"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3200"/>
              <a:buNone/>
            </a:pPr>
            <a:r>
              <a:rPr lang="en-US" sz="3200">
                <a:solidFill>
                  <a:srgbClr val="323F4F"/>
                </a:solidFill>
                <a:latin typeface="Arial"/>
                <a:ea typeface="Arial"/>
                <a:cs typeface="Arial"/>
                <a:sym typeface="Arial"/>
              </a:rPr>
              <a:t>Parents or guardians may request a correction on the HLS only if</a:t>
            </a:r>
            <a:endParaRPr/>
          </a:p>
          <a:p>
            <a:pPr indent="-514350" lvl="0" marL="514350" rtl="0" algn="l">
              <a:lnSpc>
                <a:spcPct val="90000"/>
              </a:lnSpc>
              <a:spcBef>
                <a:spcPts val="1000"/>
              </a:spcBef>
              <a:spcAft>
                <a:spcPts val="0"/>
              </a:spcAft>
              <a:buClr>
                <a:srgbClr val="323F4F"/>
              </a:buClr>
              <a:buSzPts val="3200"/>
              <a:buAutoNum type="arabicParenR"/>
            </a:pPr>
            <a:r>
              <a:rPr lang="en-US" sz="3200">
                <a:solidFill>
                  <a:srgbClr val="323F4F"/>
                </a:solidFill>
                <a:latin typeface="Arial"/>
                <a:ea typeface="Arial"/>
                <a:cs typeface="Arial"/>
                <a:sym typeface="Arial"/>
              </a:rPr>
              <a:t>the child has not yet been assessed for English proficiency; </a:t>
            </a:r>
            <a:r>
              <a:rPr b="1" lang="en-US" sz="3200">
                <a:solidFill>
                  <a:srgbClr val="323F4F"/>
                </a:solidFill>
                <a:latin typeface="Arial"/>
                <a:ea typeface="Arial"/>
                <a:cs typeface="Arial"/>
                <a:sym typeface="Arial"/>
              </a:rPr>
              <a:t>and</a:t>
            </a:r>
            <a:endParaRPr/>
          </a:p>
          <a:p>
            <a:pPr indent="-514350" lvl="0" marL="514350" rtl="0" algn="l">
              <a:lnSpc>
                <a:spcPct val="90000"/>
              </a:lnSpc>
              <a:spcBef>
                <a:spcPts val="1000"/>
              </a:spcBef>
              <a:spcAft>
                <a:spcPts val="0"/>
              </a:spcAft>
              <a:buClr>
                <a:srgbClr val="323F4F"/>
              </a:buClr>
              <a:buSzPts val="3200"/>
              <a:buAutoNum type="arabicParenR"/>
            </a:pPr>
            <a:r>
              <a:rPr lang="en-US" sz="3200">
                <a:solidFill>
                  <a:srgbClr val="323F4F"/>
                </a:solidFill>
                <a:latin typeface="Arial"/>
                <a:ea typeface="Arial"/>
                <a:cs typeface="Arial"/>
                <a:sym typeface="Arial"/>
              </a:rPr>
              <a:t>corrections are made within two calendar weeks of the child’s enrollment date.</a:t>
            </a:r>
            <a:endParaRPr/>
          </a:p>
        </p:txBody>
      </p:sp>
      <p:sp>
        <p:nvSpPr>
          <p:cNvPr id="513" name="Google Shape;513;p7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4"/>
          <p:cNvSpPr txBox="1"/>
          <p:nvPr>
            <p:ph type="title"/>
          </p:nvPr>
        </p:nvSpPr>
        <p:spPr>
          <a:xfrm>
            <a:off x="140645" y="463638"/>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Identification Assessment</a:t>
            </a:r>
            <a:endParaRPr/>
          </a:p>
        </p:txBody>
      </p:sp>
      <p:sp>
        <p:nvSpPr>
          <p:cNvPr id="521" name="Google Shape;521;p7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pic>
        <p:nvPicPr>
          <p:cNvPr id="522" name="Google Shape;522;p74"/>
          <p:cNvPicPr preferRelativeResize="0"/>
          <p:nvPr/>
        </p:nvPicPr>
        <p:blipFill rotWithShape="1">
          <a:blip r:embed="rId3">
            <a:alphaModFix/>
          </a:blip>
          <a:srcRect b="0" l="1363" r="0" t="0"/>
          <a:stretch/>
        </p:blipFill>
        <p:spPr>
          <a:xfrm>
            <a:off x="44253" y="1961535"/>
            <a:ext cx="9037940" cy="32577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5"/>
          <p:cNvSpPr txBox="1"/>
          <p:nvPr>
            <p:ph type="title"/>
          </p:nvPr>
        </p:nvSpPr>
        <p:spPr>
          <a:xfrm>
            <a:off x="140645" y="438924"/>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Testing and Classification</a:t>
            </a:r>
            <a:endParaRPr/>
          </a:p>
        </p:txBody>
      </p:sp>
      <p:sp>
        <p:nvSpPr>
          <p:cNvPr id="530" name="Google Shape;530;p75"/>
          <p:cNvSpPr txBox="1"/>
          <p:nvPr>
            <p:ph idx="1" type="body"/>
          </p:nvPr>
        </p:nvSpPr>
        <p:spPr>
          <a:xfrm>
            <a:off x="214786" y="1715050"/>
            <a:ext cx="8607938" cy="451239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For identifying English learners, school districts shall administer to each student who has a language other than English identified on the home language survey:</a:t>
            </a:r>
            <a:endParaRPr/>
          </a:p>
          <a:p>
            <a:pPr indent="-349250" lvl="0" marL="349250" rtl="0" algn="l">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(1) in preK3,preK4, Kindergarten, an oral language proficiency assessment (preLAS)</a:t>
            </a:r>
            <a:endParaRPr/>
          </a:p>
          <a:p>
            <a:pPr indent="-228600" lvl="0" marL="228600" rtl="0" algn="l">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(2) In Grade 1, the listening, speaking proficiency assessment (LAS Links)</a:t>
            </a:r>
            <a:endParaRPr/>
          </a:p>
          <a:p>
            <a:pPr indent="-228600" lvl="0" marL="228600" rtl="0" algn="l">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(3) In Grades 2-12, the listening, speaking, reading, and writing proficiency assessment (LAS Links</a:t>
            </a:r>
            <a:r>
              <a:rPr lang="en-US">
                <a:latin typeface="Arial"/>
                <a:ea typeface="Arial"/>
                <a:cs typeface="Arial"/>
                <a:sym typeface="Arial"/>
              </a:rPr>
              <a:t>)</a:t>
            </a:r>
            <a:endParaRPr/>
          </a:p>
          <a:p>
            <a:pPr indent="-228600" lvl="0" marL="228600" rtl="0" algn="l">
              <a:lnSpc>
                <a:spcPct val="90000"/>
              </a:lnSpc>
              <a:spcBef>
                <a:spcPts val="1200"/>
              </a:spcBef>
              <a:spcAft>
                <a:spcPts val="0"/>
              </a:spcAft>
              <a:buClr>
                <a:schemeClr val="dk1"/>
              </a:buClr>
              <a:buSzPts val="2800"/>
              <a:buNone/>
            </a:pPr>
            <a:r>
              <a:t/>
            </a:r>
            <a:endParaRPr b="1">
              <a:solidFill>
                <a:srgbClr val="323F4F"/>
              </a:solidFill>
              <a:latin typeface="Arial"/>
              <a:ea typeface="Arial"/>
              <a:cs typeface="Arial"/>
              <a:sym typeface="Arial"/>
            </a:endParaRPr>
          </a:p>
        </p:txBody>
      </p:sp>
      <p:sp>
        <p:nvSpPr>
          <p:cNvPr id="531" name="Google Shape;531;p7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76"/>
          <p:cNvSpPr txBox="1"/>
          <p:nvPr>
            <p:ph type="title"/>
          </p:nvPr>
        </p:nvSpPr>
        <p:spPr>
          <a:xfrm>
            <a:off x="165359" y="438924"/>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Testing Administrator</a:t>
            </a:r>
            <a:endParaRPr/>
          </a:p>
        </p:txBody>
      </p:sp>
      <p:sp>
        <p:nvSpPr>
          <p:cNvPr id="539" name="Google Shape;539;p76"/>
          <p:cNvSpPr txBox="1"/>
          <p:nvPr>
            <p:ph idx="1" type="body"/>
          </p:nvPr>
        </p:nvSpPr>
        <p:spPr>
          <a:xfrm>
            <a:off x="313644" y="1715050"/>
            <a:ext cx="8323728" cy="33759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323F4F"/>
              </a:buClr>
              <a:buSzPts val="3200"/>
              <a:buChar char="•"/>
            </a:pPr>
            <a:r>
              <a:rPr lang="en-US" sz="3200">
                <a:solidFill>
                  <a:srgbClr val="323F4F"/>
                </a:solidFill>
                <a:latin typeface="Arial"/>
                <a:ea typeface="Arial"/>
                <a:cs typeface="Arial"/>
                <a:sym typeface="Arial"/>
              </a:rPr>
              <a:t>All of the language proficiency testing shall be administered by professionals or paraprofessionals who are proficient in the language of the test and </a:t>
            </a:r>
            <a:r>
              <a:rPr b="1" lang="en-US" sz="3200">
                <a:solidFill>
                  <a:srgbClr val="323F4F"/>
                </a:solidFill>
                <a:latin typeface="Arial"/>
                <a:ea typeface="Arial"/>
                <a:cs typeface="Arial"/>
                <a:sym typeface="Arial"/>
              </a:rPr>
              <a:t>trained</a:t>
            </a:r>
            <a:r>
              <a:rPr lang="en-US" sz="3200">
                <a:solidFill>
                  <a:srgbClr val="323F4F"/>
                </a:solidFill>
                <a:latin typeface="Arial"/>
                <a:ea typeface="Arial"/>
                <a:cs typeface="Arial"/>
                <a:sym typeface="Arial"/>
              </a:rPr>
              <a:t> in the language proficiency testing requirements of the test publisher.</a:t>
            </a:r>
            <a:endParaRPr/>
          </a:p>
          <a:p>
            <a:pPr indent="-228600" lvl="0" marL="228600" rtl="0" algn="l">
              <a:lnSpc>
                <a:spcPct val="90000"/>
              </a:lnSpc>
              <a:spcBef>
                <a:spcPts val="1200"/>
              </a:spcBef>
              <a:spcAft>
                <a:spcPts val="0"/>
              </a:spcAft>
              <a:buClr>
                <a:srgbClr val="323F4F"/>
              </a:buClr>
              <a:buSzPts val="3200"/>
              <a:buChar char="•"/>
            </a:pPr>
            <a:r>
              <a:rPr lang="en-US" sz="3200">
                <a:solidFill>
                  <a:srgbClr val="323F4F"/>
                </a:solidFill>
                <a:latin typeface="Arial"/>
                <a:ea typeface="Arial"/>
                <a:cs typeface="Arial"/>
                <a:sym typeface="Arial"/>
              </a:rPr>
              <a:t>The LPAC, not the test administrator, must meet and review </a:t>
            </a:r>
            <a:r>
              <a:rPr b="1" i="1" lang="en-US" sz="3200">
                <a:solidFill>
                  <a:srgbClr val="323F4F"/>
                </a:solidFill>
                <a:latin typeface="Arial"/>
                <a:ea typeface="Arial"/>
                <a:cs typeface="Arial"/>
                <a:sym typeface="Arial"/>
              </a:rPr>
              <a:t>assessment </a:t>
            </a:r>
            <a:r>
              <a:rPr lang="en-US" sz="3200">
                <a:solidFill>
                  <a:srgbClr val="323F4F"/>
                </a:solidFill>
                <a:latin typeface="Arial"/>
                <a:ea typeface="Arial"/>
                <a:cs typeface="Arial"/>
                <a:sym typeface="Arial"/>
              </a:rPr>
              <a:t>results to determine English learner status.</a:t>
            </a:r>
            <a:endParaRPr/>
          </a:p>
        </p:txBody>
      </p:sp>
      <p:sp>
        <p:nvSpPr>
          <p:cNvPr id="540" name="Google Shape;540;p7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77"/>
          <p:cNvSpPr txBox="1"/>
          <p:nvPr>
            <p:ph type="title"/>
          </p:nvPr>
        </p:nvSpPr>
        <p:spPr>
          <a:xfrm>
            <a:off x="77770" y="441104"/>
            <a:ext cx="7900524"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LPAC Meeting for Identification</a:t>
            </a:r>
            <a:endParaRPr/>
          </a:p>
        </p:txBody>
      </p:sp>
      <p:sp>
        <p:nvSpPr>
          <p:cNvPr id="548" name="Google Shape;548;p7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pic>
        <p:nvPicPr>
          <p:cNvPr id="549" name="Google Shape;549;p77"/>
          <p:cNvPicPr preferRelativeResize="0"/>
          <p:nvPr/>
        </p:nvPicPr>
        <p:blipFill rotWithShape="1">
          <a:blip r:embed="rId3">
            <a:alphaModFix/>
          </a:blip>
          <a:srcRect b="0" l="0" r="0" t="0"/>
          <a:stretch/>
        </p:blipFill>
        <p:spPr>
          <a:xfrm>
            <a:off x="184354" y="2344994"/>
            <a:ext cx="8801405" cy="1760281"/>
          </a:xfrm>
          <a:prstGeom prst="rect">
            <a:avLst/>
          </a:prstGeom>
          <a:noFill/>
          <a:ln>
            <a:noFill/>
          </a:ln>
        </p:spPr>
      </p:pic>
      <p:sp>
        <p:nvSpPr>
          <p:cNvPr id="550" name="Google Shape;550;p77"/>
          <p:cNvSpPr/>
          <p:nvPr/>
        </p:nvSpPr>
        <p:spPr>
          <a:xfrm>
            <a:off x="899652" y="3893576"/>
            <a:ext cx="634180" cy="309716"/>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8"/>
          <p:cNvSpPr txBox="1"/>
          <p:nvPr>
            <p:ph type="title"/>
          </p:nvPr>
        </p:nvSpPr>
        <p:spPr>
          <a:xfrm>
            <a:off x="140645" y="467998"/>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Determining Eligibility in </a:t>
            </a:r>
            <a:br>
              <a:rPr b="1" lang="en-US" sz="3600">
                <a:solidFill>
                  <a:schemeClr val="lt1"/>
                </a:solidFill>
                <a:latin typeface="Arial"/>
                <a:ea typeface="Arial"/>
                <a:cs typeface="Arial"/>
                <a:sym typeface="Arial"/>
              </a:rPr>
            </a:br>
            <a:r>
              <a:rPr b="1" lang="en-US" sz="3600">
                <a:solidFill>
                  <a:schemeClr val="lt1"/>
                </a:solidFill>
                <a:latin typeface="Arial"/>
                <a:ea typeface="Arial"/>
                <a:cs typeface="Arial"/>
                <a:sym typeface="Arial"/>
              </a:rPr>
              <a:t>PreK-1</a:t>
            </a:r>
            <a:r>
              <a:rPr b="1" baseline="30000" lang="en-US" sz="3600">
                <a:solidFill>
                  <a:schemeClr val="lt1"/>
                </a:solidFill>
                <a:latin typeface="Arial"/>
                <a:ea typeface="Arial"/>
                <a:cs typeface="Arial"/>
                <a:sym typeface="Arial"/>
              </a:rPr>
              <a:t>st</a:t>
            </a:r>
            <a:r>
              <a:rPr b="1" lang="en-US" sz="3600">
                <a:solidFill>
                  <a:schemeClr val="lt1"/>
                </a:solidFill>
                <a:latin typeface="Arial"/>
                <a:ea typeface="Arial"/>
                <a:cs typeface="Arial"/>
                <a:sym typeface="Arial"/>
              </a:rPr>
              <a:t> Grade</a:t>
            </a:r>
            <a:endParaRPr/>
          </a:p>
        </p:txBody>
      </p:sp>
      <p:sp>
        <p:nvSpPr>
          <p:cNvPr id="558" name="Google Shape;558;p78"/>
          <p:cNvSpPr txBox="1"/>
          <p:nvPr>
            <p:ph idx="1" type="body"/>
          </p:nvPr>
        </p:nvSpPr>
        <p:spPr>
          <a:xfrm>
            <a:off x="363071" y="1690336"/>
            <a:ext cx="8323729" cy="4290338"/>
          </a:xfrm>
          <a:prstGeom prst="rect">
            <a:avLst/>
          </a:prstGeom>
          <a:noFill/>
          <a:ln>
            <a:noFill/>
          </a:ln>
        </p:spPr>
        <p:txBody>
          <a:bodyPr anchorCtr="0" anchor="t" bIns="45700" lIns="91425" spcFirstLastPara="1" rIns="91425" wrap="square" tIns="45700">
            <a:noAutofit/>
          </a:bodyPr>
          <a:lstStyle/>
          <a:p>
            <a:pPr indent="-1588" lvl="0" marL="1588" rtl="0" algn="l">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A student is to be classified as an English learner if: </a:t>
            </a:r>
            <a:endParaRPr/>
          </a:p>
          <a:p>
            <a:pPr indent="-228600" lvl="0" marL="228600" rtl="0" algn="l">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In PreK3, PreK4, Kindergarten the student receives a 1, 2 or a 3 oral language proficiency level in the preLAS assessment</a:t>
            </a:r>
            <a:endParaRPr/>
          </a:p>
          <a:p>
            <a:pPr indent="-228600" lvl="0" marL="228600" rtl="0" algn="l">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 In Grade 1 the student receives a 1, 2, or 3 proficiency level in either speaking and/or listening assessment of LAS Links.</a:t>
            </a:r>
            <a:endParaRPr/>
          </a:p>
          <a:p>
            <a:pPr indent="-1588" lvl="0" marL="1588" rtl="0" algn="l">
              <a:lnSpc>
                <a:spcPct val="90000"/>
              </a:lnSpc>
              <a:spcBef>
                <a:spcPts val="1200"/>
              </a:spcBef>
              <a:spcAft>
                <a:spcPts val="0"/>
              </a:spcAft>
              <a:buClr>
                <a:srgbClr val="323F4F"/>
              </a:buClr>
              <a:buSzPts val="2400"/>
              <a:buNone/>
            </a:pPr>
            <a:r>
              <a:rPr lang="en-US" sz="2400">
                <a:solidFill>
                  <a:srgbClr val="323F4F"/>
                </a:solidFill>
                <a:latin typeface="Arial"/>
                <a:ea typeface="Arial"/>
                <a:cs typeface="Arial"/>
                <a:sym typeface="Arial"/>
              </a:rPr>
              <a:t>School districts that provide a bilingual education program at the elementary grades </a:t>
            </a:r>
            <a:r>
              <a:rPr b="1" lang="en-US" sz="2400">
                <a:solidFill>
                  <a:srgbClr val="323F4F"/>
                </a:solidFill>
                <a:latin typeface="Arial"/>
                <a:ea typeface="Arial"/>
                <a:cs typeface="Arial"/>
                <a:sym typeface="Arial"/>
              </a:rPr>
              <a:t>shall </a:t>
            </a:r>
            <a:r>
              <a:rPr lang="en-US" sz="2400">
                <a:solidFill>
                  <a:srgbClr val="323F4F"/>
                </a:solidFill>
                <a:latin typeface="Arial"/>
                <a:ea typeface="Arial"/>
                <a:cs typeface="Arial"/>
                <a:sym typeface="Arial"/>
              </a:rPr>
              <a:t>administer a language proficiency test in the </a:t>
            </a:r>
            <a:r>
              <a:rPr b="1" lang="en-US" sz="2400" u="sng">
                <a:solidFill>
                  <a:srgbClr val="323F4F"/>
                </a:solidFill>
                <a:latin typeface="Arial"/>
                <a:ea typeface="Arial"/>
                <a:cs typeface="Arial"/>
                <a:sym typeface="Arial"/>
              </a:rPr>
              <a:t>primary language</a:t>
            </a:r>
            <a:r>
              <a:rPr b="1" lang="en-US" sz="2400">
                <a:solidFill>
                  <a:srgbClr val="323F4F"/>
                </a:solidFill>
                <a:latin typeface="Arial"/>
                <a:ea typeface="Arial"/>
                <a:cs typeface="Arial"/>
                <a:sym typeface="Arial"/>
              </a:rPr>
              <a:t> </a:t>
            </a:r>
            <a:r>
              <a:rPr lang="en-US" sz="2400">
                <a:solidFill>
                  <a:srgbClr val="323F4F"/>
                </a:solidFill>
                <a:latin typeface="Arial"/>
                <a:ea typeface="Arial"/>
                <a:cs typeface="Arial"/>
                <a:sym typeface="Arial"/>
              </a:rPr>
              <a:t>of the student who is eligible to be served in the bilingual education program. </a:t>
            </a:r>
            <a:endParaRPr/>
          </a:p>
          <a:p>
            <a:pPr indent="-1588" lvl="0" marL="1588" rtl="0" algn="l">
              <a:lnSpc>
                <a:spcPct val="90000"/>
              </a:lnSpc>
              <a:spcBef>
                <a:spcPts val="1200"/>
              </a:spcBef>
              <a:spcAft>
                <a:spcPts val="0"/>
              </a:spcAft>
              <a:buClr>
                <a:schemeClr val="dk1"/>
              </a:buClr>
              <a:buSzPts val="2800"/>
              <a:buNone/>
            </a:pPr>
            <a:r>
              <a:t/>
            </a:r>
            <a:endParaRPr>
              <a:solidFill>
                <a:srgbClr val="323F4F"/>
              </a:solidFill>
              <a:latin typeface="Arial"/>
              <a:ea typeface="Arial"/>
              <a:cs typeface="Arial"/>
              <a:sym typeface="Arial"/>
            </a:endParaRPr>
          </a:p>
          <a:p>
            <a:pPr indent="0" lvl="1" marL="115888" rtl="0" algn="l">
              <a:lnSpc>
                <a:spcPct val="90000"/>
              </a:lnSpc>
              <a:spcBef>
                <a:spcPts val="1200"/>
              </a:spcBef>
              <a:spcAft>
                <a:spcPts val="0"/>
              </a:spcAft>
              <a:buClr>
                <a:srgbClr val="323F4F"/>
              </a:buClr>
              <a:buSzPts val="2400"/>
              <a:buNone/>
            </a:pPr>
            <a:br>
              <a:rPr lang="en-US">
                <a:solidFill>
                  <a:srgbClr val="323F4F"/>
                </a:solidFill>
                <a:latin typeface="Arial"/>
                <a:ea typeface="Arial"/>
                <a:cs typeface="Arial"/>
                <a:sym typeface="Arial"/>
              </a:rPr>
            </a:br>
            <a:r>
              <a:rPr lang="en-US">
                <a:solidFill>
                  <a:srgbClr val="323F4F"/>
                </a:solidFill>
                <a:latin typeface="Arial"/>
                <a:ea typeface="Arial"/>
                <a:cs typeface="Arial"/>
                <a:sym typeface="Arial"/>
              </a:rPr>
              <a:t> </a:t>
            </a:r>
            <a:br>
              <a:rPr lang="en-US">
                <a:solidFill>
                  <a:srgbClr val="323F4F"/>
                </a:solidFill>
                <a:latin typeface="Arial"/>
                <a:ea typeface="Arial"/>
                <a:cs typeface="Arial"/>
                <a:sym typeface="Arial"/>
              </a:rPr>
            </a:br>
            <a:endParaRPr>
              <a:solidFill>
                <a:srgbClr val="323F4F"/>
              </a:solidFill>
            </a:endParaRPr>
          </a:p>
        </p:txBody>
      </p:sp>
      <p:sp>
        <p:nvSpPr>
          <p:cNvPr id="559" name="Google Shape;559;p7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9"/>
          <p:cNvSpPr txBox="1"/>
          <p:nvPr>
            <p:ph type="title"/>
          </p:nvPr>
        </p:nvSpPr>
        <p:spPr>
          <a:xfrm>
            <a:off x="104385" y="26972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Prekindergarten Enrollment</a:t>
            </a:r>
            <a:endParaRPr/>
          </a:p>
        </p:txBody>
      </p:sp>
      <p:sp>
        <p:nvSpPr>
          <p:cNvPr id="567" name="Google Shape;567;p7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Arial"/>
                <a:ea typeface="Arial"/>
                <a:cs typeface="Arial"/>
                <a:sym typeface="Arial"/>
              </a:rPr>
              <a:t>‹#›</a:t>
            </a:fld>
            <a:endParaRPr>
              <a:solidFill>
                <a:schemeClr val="dk1"/>
              </a:solidFill>
              <a:latin typeface="Arial"/>
              <a:ea typeface="Arial"/>
              <a:cs typeface="Arial"/>
              <a:sym typeface="Arial"/>
            </a:endParaRPr>
          </a:p>
        </p:txBody>
      </p:sp>
      <p:sp>
        <p:nvSpPr>
          <p:cNvPr id="568" name="Google Shape;568;p79"/>
          <p:cNvSpPr txBox="1"/>
          <p:nvPr>
            <p:ph idx="1" type="body"/>
          </p:nvPr>
        </p:nvSpPr>
        <p:spPr>
          <a:xfrm>
            <a:off x="227956" y="1641746"/>
            <a:ext cx="8410964" cy="45357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Children enrolling in a prekindergarten (PK) program</a:t>
            </a:r>
            <a:endParaRPr/>
          </a:p>
          <a:p>
            <a:pPr indent="-342900" lvl="0" marL="342900" rtl="0" algn="l">
              <a:lnSpc>
                <a:spcPct val="90000"/>
              </a:lnSpc>
              <a:spcBef>
                <a:spcPts val="1000"/>
              </a:spcBef>
              <a:spcAft>
                <a:spcPts val="0"/>
              </a:spcAft>
              <a:buClr>
                <a:srgbClr val="323F4F"/>
              </a:buClr>
              <a:buSzPts val="2400"/>
              <a:buFont typeface="Arial"/>
              <a:buChar char="•"/>
            </a:pPr>
            <a:r>
              <a:rPr b="0" lang="en-US" sz="2400">
                <a:solidFill>
                  <a:srgbClr val="323F4F"/>
                </a:solidFill>
                <a:latin typeface="Arial"/>
                <a:ea typeface="Arial"/>
                <a:cs typeface="Arial"/>
                <a:sym typeface="Arial"/>
              </a:rPr>
              <a:t>Children aged 3 and 4 must meet established eligibility criteria in order to enroll in a PK program.</a:t>
            </a:r>
            <a:endParaRPr/>
          </a:p>
          <a:p>
            <a:pPr indent="-342900" lvl="0" marL="342900" rtl="0" algn="l">
              <a:lnSpc>
                <a:spcPct val="90000"/>
              </a:lnSpc>
              <a:spcBef>
                <a:spcPts val="1000"/>
              </a:spcBef>
              <a:spcAft>
                <a:spcPts val="0"/>
              </a:spcAft>
              <a:buClr>
                <a:srgbClr val="323F4F"/>
              </a:buClr>
              <a:buSzPts val="2400"/>
              <a:buFont typeface="Arial"/>
              <a:buChar char="•"/>
            </a:pPr>
            <a:r>
              <a:rPr b="0" lang="en-US" sz="2400">
                <a:solidFill>
                  <a:srgbClr val="323F4F"/>
                </a:solidFill>
                <a:latin typeface="Arial"/>
                <a:ea typeface="Arial"/>
                <a:cs typeface="Arial"/>
                <a:sym typeface="Arial"/>
              </a:rPr>
              <a:t>Children must have demonstrated eligibility for PK services prior to school enrollment.</a:t>
            </a:r>
            <a:endParaRPr/>
          </a:p>
          <a:p>
            <a:pPr indent="-342900" lvl="0" marL="342900" rtl="0" algn="l">
              <a:lnSpc>
                <a:spcPct val="90000"/>
              </a:lnSpc>
              <a:spcBef>
                <a:spcPts val="1000"/>
              </a:spcBef>
              <a:spcAft>
                <a:spcPts val="0"/>
              </a:spcAft>
              <a:buClr>
                <a:srgbClr val="323F4F"/>
              </a:buClr>
              <a:buSzPts val="2400"/>
              <a:buFont typeface="Arial"/>
              <a:buChar char="•"/>
            </a:pPr>
            <a:r>
              <a:rPr b="0" lang="en-US" sz="2400">
                <a:solidFill>
                  <a:srgbClr val="323F4F"/>
                </a:solidFill>
                <a:latin typeface="Arial"/>
                <a:ea typeface="Arial"/>
                <a:cs typeface="Arial"/>
                <a:sym typeface="Arial"/>
              </a:rPr>
              <a:t>3- to 4-year-olds may be identified as eligible for PK services beginning on April 1 of the school year prior to enrollment and up to the time of enrollment.</a:t>
            </a:r>
            <a:endParaRPr/>
          </a:p>
          <a:p>
            <a:pPr indent="-342900" lvl="0" marL="342900" rtl="0" algn="l">
              <a:lnSpc>
                <a:spcPct val="90000"/>
              </a:lnSpc>
              <a:spcBef>
                <a:spcPts val="1000"/>
              </a:spcBef>
              <a:spcAft>
                <a:spcPts val="0"/>
              </a:spcAft>
              <a:buClr>
                <a:srgbClr val="323F4F"/>
              </a:buClr>
              <a:buSzPts val="2400"/>
              <a:buFont typeface="Arial"/>
              <a:buChar char="•"/>
            </a:pPr>
            <a:r>
              <a:rPr b="0" lang="en-US" sz="2400">
                <a:solidFill>
                  <a:srgbClr val="323F4F"/>
                </a:solidFill>
                <a:latin typeface="Arial"/>
                <a:ea typeface="Arial"/>
                <a:cs typeface="Arial"/>
                <a:sym typeface="Arial"/>
              </a:rPr>
              <a:t>Identification as an English learner (LEP/EL), following state process for identification, is one way a child demonstrates eligibility for PK; the child must be identified prior to school enrollment in PK.</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80"/>
          <p:cNvSpPr txBox="1"/>
          <p:nvPr>
            <p:ph type="title"/>
          </p:nvPr>
        </p:nvSpPr>
        <p:spPr>
          <a:xfrm>
            <a:off x="129099" y="26972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Prekindergarten and </a:t>
            </a:r>
            <a:br>
              <a:rPr b="1" lang="en-US" sz="3600">
                <a:solidFill>
                  <a:schemeClr val="lt1"/>
                </a:solidFill>
                <a:latin typeface="Arial"/>
                <a:ea typeface="Arial"/>
                <a:cs typeface="Arial"/>
                <a:sym typeface="Arial"/>
              </a:rPr>
            </a:br>
            <a:r>
              <a:rPr b="1" lang="en-US" sz="3600">
                <a:solidFill>
                  <a:schemeClr val="lt1"/>
                </a:solidFill>
                <a:latin typeface="Arial"/>
                <a:ea typeface="Arial"/>
                <a:cs typeface="Arial"/>
                <a:sym typeface="Arial"/>
              </a:rPr>
              <a:t>Early Education Enrollment</a:t>
            </a:r>
            <a:endParaRPr/>
          </a:p>
        </p:txBody>
      </p:sp>
      <p:sp>
        <p:nvSpPr>
          <p:cNvPr id="576" name="Google Shape;576;p80"/>
          <p:cNvSpPr txBox="1"/>
          <p:nvPr>
            <p:ph idx="12" type="sldNum"/>
          </p:nvPr>
        </p:nvSpPr>
        <p:spPr>
          <a:xfrm>
            <a:off x="6457950" y="6371098"/>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Arial"/>
                <a:ea typeface="Arial"/>
                <a:cs typeface="Arial"/>
                <a:sym typeface="Arial"/>
              </a:rPr>
              <a:t>‹#›</a:t>
            </a:fld>
            <a:endParaRPr>
              <a:solidFill>
                <a:schemeClr val="dk1"/>
              </a:solidFill>
              <a:latin typeface="Arial"/>
              <a:ea typeface="Arial"/>
              <a:cs typeface="Arial"/>
              <a:sym typeface="Arial"/>
            </a:endParaRPr>
          </a:p>
        </p:txBody>
      </p:sp>
      <p:sp>
        <p:nvSpPr>
          <p:cNvPr id="577" name="Google Shape;577;p80"/>
          <p:cNvSpPr txBox="1"/>
          <p:nvPr>
            <p:ph idx="1" type="body"/>
          </p:nvPr>
        </p:nvSpPr>
        <p:spPr>
          <a:xfrm>
            <a:off x="172991" y="1608253"/>
            <a:ext cx="8723870" cy="39522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Children </a:t>
            </a:r>
            <a:r>
              <a:rPr lang="en-US" sz="2400" u="sng">
                <a:solidFill>
                  <a:srgbClr val="323F4F"/>
                </a:solidFill>
                <a:latin typeface="Arial"/>
                <a:ea typeface="Arial"/>
                <a:cs typeface="Arial"/>
                <a:sym typeface="Arial"/>
              </a:rPr>
              <a:t>with identified special needs </a:t>
            </a:r>
            <a:r>
              <a:rPr lang="en-US" sz="2400">
                <a:solidFill>
                  <a:srgbClr val="323F4F"/>
                </a:solidFill>
                <a:latin typeface="Arial"/>
                <a:ea typeface="Arial"/>
                <a:cs typeface="Arial"/>
                <a:sym typeface="Arial"/>
              </a:rPr>
              <a:t>enrolling in school at age 3 or 4</a:t>
            </a:r>
            <a:endParaRPr/>
          </a:p>
          <a:p>
            <a:pPr indent="-342900" lvl="0" marL="342900" rtl="0" algn="l">
              <a:lnSpc>
                <a:spcPct val="90000"/>
              </a:lnSpc>
              <a:spcBef>
                <a:spcPts val="1000"/>
              </a:spcBef>
              <a:spcAft>
                <a:spcPts val="0"/>
              </a:spcAft>
              <a:buClr>
                <a:srgbClr val="323F4F"/>
              </a:buClr>
              <a:buSzPts val="2300"/>
              <a:buFont typeface="Arial"/>
              <a:buChar char="•"/>
            </a:pPr>
            <a:r>
              <a:rPr b="0" lang="en-US" sz="2300">
                <a:solidFill>
                  <a:srgbClr val="323F4F"/>
                </a:solidFill>
                <a:latin typeface="Arial"/>
                <a:ea typeface="Arial"/>
                <a:cs typeface="Arial"/>
                <a:sym typeface="Arial"/>
              </a:rPr>
              <a:t>These children are eligible for program services through special education due to disability.</a:t>
            </a:r>
            <a:endParaRPr/>
          </a:p>
          <a:p>
            <a:pPr indent="-342900" lvl="0" marL="342900" rtl="0" algn="l">
              <a:lnSpc>
                <a:spcPct val="90000"/>
              </a:lnSpc>
              <a:spcBef>
                <a:spcPts val="1000"/>
              </a:spcBef>
              <a:spcAft>
                <a:spcPts val="0"/>
              </a:spcAft>
              <a:buClr>
                <a:srgbClr val="323F4F"/>
              </a:buClr>
              <a:buSzPts val="2300"/>
              <a:buFont typeface="Arial"/>
              <a:buChar char="•"/>
            </a:pPr>
            <a:r>
              <a:rPr b="0" lang="en-US" sz="2300">
                <a:solidFill>
                  <a:srgbClr val="323F4F"/>
                </a:solidFill>
                <a:latin typeface="Arial"/>
                <a:ea typeface="Arial"/>
                <a:cs typeface="Arial"/>
                <a:sym typeface="Arial"/>
              </a:rPr>
              <a:t>Within four calendar weeks of initial enrollment, the LPAC completes the state process for EL identification as necessary and meets with the ARD committee to determine EL identification and appropriate programming placement to ensure both special education and language program services. </a:t>
            </a:r>
            <a:endParaRPr/>
          </a:p>
          <a:p>
            <a:pPr indent="-342900" lvl="0" marL="342900" rtl="0" algn="l">
              <a:lnSpc>
                <a:spcPct val="90000"/>
              </a:lnSpc>
              <a:spcBef>
                <a:spcPts val="1000"/>
              </a:spcBef>
              <a:spcAft>
                <a:spcPts val="0"/>
              </a:spcAft>
              <a:buClr>
                <a:srgbClr val="323F4F"/>
              </a:buClr>
              <a:buSzPts val="2300"/>
              <a:buFont typeface="Arial"/>
              <a:buChar char="•"/>
            </a:pPr>
            <a:r>
              <a:rPr b="0" lang="en-US" sz="2300">
                <a:solidFill>
                  <a:srgbClr val="323F4F"/>
                </a:solidFill>
                <a:latin typeface="Arial"/>
                <a:ea typeface="Arial"/>
                <a:cs typeface="Arial"/>
                <a:sym typeface="Arial"/>
              </a:rPr>
              <a:t>English learners qualify for prekindergarten (PK); however, ELs may be coded as Early Education (EE) based on special education services in conjunction with their language program services.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1"/>
          <p:cNvSpPr txBox="1"/>
          <p:nvPr>
            <p:ph type="title"/>
          </p:nvPr>
        </p:nvSpPr>
        <p:spPr>
          <a:xfrm>
            <a:off x="153813" y="269724"/>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Prekindergarten Students </a:t>
            </a:r>
            <a:br>
              <a:rPr b="1" lang="en-US" sz="3600">
                <a:solidFill>
                  <a:schemeClr val="lt1"/>
                </a:solidFill>
                <a:latin typeface="Arial"/>
                <a:ea typeface="Arial"/>
                <a:cs typeface="Arial"/>
                <a:sym typeface="Arial"/>
              </a:rPr>
            </a:br>
            <a:r>
              <a:rPr b="1" lang="en-US" sz="3600">
                <a:solidFill>
                  <a:schemeClr val="lt1"/>
                </a:solidFill>
                <a:latin typeface="Arial"/>
                <a:ea typeface="Arial"/>
                <a:cs typeface="Arial"/>
                <a:sym typeface="Arial"/>
              </a:rPr>
              <a:t>and the HLS</a:t>
            </a:r>
            <a:endParaRPr/>
          </a:p>
        </p:txBody>
      </p:sp>
      <p:sp>
        <p:nvSpPr>
          <p:cNvPr id="585" name="Google Shape;585;p8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chemeClr val="dk1"/>
                </a:solidFill>
                <a:latin typeface="Arial"/>
                <a:ea typeface="Arial"/>
                <a:cs typeface="Arial"/>
                <a:sym typeface="Arial"/>
              </a:rPr>
              <a:t>‹#›</a:t>
            </a:fld>
            <a:endParaRPr>
              <a:solidFill>
                <a:schemeClr val="dk1"/>
              </a:solidFill>
              <a:latin typeface="Arial"/>
              <a:ea typeface="Arial"/>
              <a:cs typeface="Arial"/>
              <a:sym typeface="Arial"/>
            </a:endParaRPr>
          </a:p>
        </p:txBody>
      </p:sp>
      <p:sp>
        <p:nvSpPr>
          <p:cNvPr id="586" name="Google Shape;586;p81"/>
          <p:cNvSpPr txBox="1"/>
          <p:nvPr/>
        </p:nvSpPr>
        <p:spPr>
          <a:xfrm>
            <a:off x="0" y="3446741"/>
            <a:ext cx="9144000" cy="1785104"/>
          </a:xfrm>
          <a:prstGeom prst="rect">
            <a:avLst/>
          </a:prstGeom>
          <a:noFill/>
          <a:ln>
            <a:noFill/>
          </a:ln>
        </p:spPr>
        <p:txBody>
          <a:bodyPr anchorCtr="0" anchor="t" bIns="45700" lIns="91425" spcFirstLastPara="1" rIns="91425" wrap="square" tIns="45700">
            <a:noAutofit/>
          </a:bodyPr>
          <a:lstStyle/>
          <a:p>
            <a:pPr indent="0" lvl="0" marL="266065" marR="0" rtl="0" algn="ctr">
              <a:spcBef>
                <a:spcPts val="0"/>
              </a:spcBef>
              <a:spcAft>
                <a:spcPts val="0"/>
              </a:spcAft>
              <a:buNone/>
            </a:pPr>
            <a:r>
              <a:rPr b="1" lang="en-US" sz="1600">
                <a:solidFill>
                  <a:schemeClr val="dk1"/>
                </a:solidFill>
                <a:latin typeface="Arial"/>
                <a:ea typeface="Arial"/>
                <a:cs typeface="Arial"/>
                <a:sym typeface="Arial"/>
              </a:rPr>
              <a:t>HOME LANGUAGE SURVEY-19 TAC Chapter 89, Subchapter BB, §89.1215</a:t>
            </a:r>
            <a:endParaRPr sz="1600">
              <a:solidFill>
                <a:schemeClr val="dk1"/>
              </a:solidFill>
              <a:latin typeface="Arial"/>
              <a:ea typeface="Arial"/>
              <a:cs typeface="Arial"/>
              <a:sym typeface="Arial"/>
            </a:endParaRPr>
          </a:p>
          <a:p>
            <a:pPr indent="0" lvl="0" marL="294640" marR="0" rtl="0" algn="ctr">
              <a:spcBef>
                <a:spcPts val="0"/>
              </a:spcBef>
              <a:spcAft>
                <a:spcPts val="0"/>
              </a:spcAft>
              <a:buNone/>
            </a:pPr>
            <a:r>
              <a:rPr b="1" lang="en-US" sz="1200">
                <a:solidFill>
                  <a:schemeClr val="dk1"/>
                </a:solidFill>
                <a:latin typeface="Arial"/>
                <a:ea typeface="Arial"/>
                <a:cs typeface="Arial"/>
                <a:sym typeface="Arial"/>
              </a:rPr>
              <a:t>(Home Language Survey applicable ONLY if administered for students enrolling in pre-kindergarten through grade 12)</a:t>
            </a:r>
            <a:endParaRPr sz="1200">
              <a:solidFill>
                <a:schemeClr val="dk1"/>
              </a:solidFill>
              <a:latin typeface="Arial"/>
              <a:ea typeface="Arial"/>
              <a:cs typeface="Arial"/>
              <a:sym typeface="Arial"/>
            </a:endParaRPr>
          </a:p>
          <a:p>
            <a:pPr indent="0" lvl="0" marL="0" marR="0" rtl="0" algn="l">
              <a:spcBef>
                <a:spcPts val="30"/>
              </a:spcBef>
              <a:spcAft>
                <a:spcPts val="0"/>
              </a:spcAft>
              <a:buNone/>
            </a:pPr>
            <a:r>
              <a:rPr b="1" lang="en-US" sz="12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a:p>
            <a:pPr indent="0" lvl="0" marL="266700" marR="0" rtl="0" algn="l">
              <a:spcBef>
                <a:spcPts val="0"/>
              </a:spcBef>
              <a:spcAft>
                <a:spcPts val="0"/>
              </a:spcAft>
              <a:buNone/>
            </a:pPr>
            <a:r>
              <a:rPr b="1" lang="en-US" sz="1400">
                <a:solidFill>
                  <a:schemeClr val="dk1"/>
                </a:solidFill>
                <a:latin typeface="Arial"/>
                <a:ea typeface="Arial"/>
                <a:cs typeface="Arial"/>
                <a:sym typeface="Arial"/>
              </a:rPr>
              <a:t>TO BE COMPLETED BY PARENT OR GUARDIAN FOR STUDENTS ENROLLING IN PREKINDERGARTEN THROUGH GRADE 8 (OR BY STUDENT IN GRADES 9-12):  </a:t>
            </a:r>
            <a:r>
              <a:rPr lang="en-US" sz="1400">
                <a:solidFill>
                  <a:schemeClr val="dk1"/>
                </a:solidFill>
                <a:latin typeface="Arial"/>
                <a:ea typeface="Arial"/>
                <a:cs typeface="Arial"/>
                <a:sym typeface="Arial"/>
              </a:rPr>
              <a:t>The state of Texas requires that the following information be completed for each student who enrolls in a Texas public school for the first time. It is the responsibility of the parent or guardian, not the school, to provide the language information requested by the questions below.</a:t>
            </a:r>
            <a:endParaRPr sz="1400">
              <a:solidFill>
                <a:schemeClr val="dk1"/>
              </a:solidFill>
              <a:latin typeface="Arial"/>
              <a:ea typeface="Arial"/>
              <a:cs typeface="Arial"/>
              <a:sym typeface="Arial"/>
            </a:endParaRPr>
          </a:p>
        </p:txBody>
      </p:sp>
      <p:sp>
        <p:nvSpPr>
          <p:cNvPr id="587" name="Google Shape;587;p81"/>
          <p:cNvSpPr txBox="1"/>
          <p:nvPr/>
        </p:nvSpPr>
        <p:spPr>
          <a:xfrm>
            <a:off x="1439130" y="1778619"/>
            <a:ext cx="6453963" cy="1323439"/>
          </a:xfrm>
          <a:prstGeom prst="rect">
            <a:avLst/>
          </a:prstGeom>
          <a:solidFill>
            <a:srgbClr val="FFF2CC"/>
          </a:solidFill>
          <a:ln cap="rnd" cmpd="sng" w="28575">
            <a:solidFill>
              <a:srgbClr val="BF9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rgbClr val="3F3F3F"/>
                </a:solidFill>
                <a:latin typeface="Calibri"/>
                <a:ea typeface="Calibri"/>
                <a:cs typeface="Calibri"/>
                <a:sym typeface="Calibri"/>
              </a:rPr>
              <a:t>Note: Pre-Kindergarten, for the purposes of the HLS, is defined as early childhood services for a student, aged 3 or 4, enrolling for the first time in a Texas school.  This includes all students, with or without identified special needs.</a:t>
            </a:r>
            <a:endParaRPr sz="2000">
              <a:solidFill>
                <a:srgbClr val="3F3F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4"/>
          <p:cNvSpPr txBox="1"/>
          <p:nvPr>
            <p:ph type="title"/>
          </p:nvPr>
        </p:nvSpPr>
        <p:spPr>
          <a:xfrm>
            <a:off x="115696" y="365126"/>
            <a:ext cx="7886700" cy="101762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Copyright © Notice</a:t>
            </a:r>
            <a:endParaRPr/>
          </a:p>
        </p:txBody>
      </p:sp>
      <p:sp>
        <p:nvSpPr>
          <p:cNvPr id="428" name="Google Shape;428;p64"/>
          <p:cNvSpPr txBox="1"/>
          <p:nvPr>
            <p:ph idx="1" type="body"/>
          </p:nvPr>
        </p:nvSpPr>
        <p:spPr>
          <a:xfrm>
            <a:off x="182602" y="1825625"/>
            <a:ext cx="8805280"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323F4F"/>
              </a:buClr>
              <a:buSzPts val="2200"/>
              <a:buNone/>
            </a:pPr>
            <a:r>
              <a:rPr lang="en-US" sz="2200">
                <a:solidFill>
                  <a:srgbClr val="323F4F"/>
                </a:solidFill>
                <a:latin typeface="Arial"/>
                <a:ea typeface="Arial"/>
                <a:cs typeface="Arial"/>
                <a:sym typeface="Arial"/>
              </a:rPr>
              <a:t>Copyright © 2020. Texas Education Agency.</a:t>
            </a:r>
            <a:endParaRPr/>
          </a:p>
          <a:p>
            <a:pPr indent="0" lvl="0" marL="0" rtl="0" algn="l">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All Rights Reserved.</a:t>
            </a:r>
            <a:endParaRPr/>
          </a:p>
          <a:p>
            <a:pPr indent="0" lvl="0" marL="0" rtl="0" algn="l">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Notwithstanding the foregoing, the right to reproduce the copyrighted work is granted to Texas public school districts, Texas charter schools, and Texas education service centers for non-profit educational use within the state of Texas, and to residents of the state of Texas for their own personal, non-profit educational use, and provided further that no charge is made for such reproduced materials other than to cover the out-of-pocket cost of reproduction and distribution. No other rights, express or implied, are granted hereby.</a:t>
            </a:r>
            <a:endParaRPr/>
          </a:p>
          <a:p>
            <a:pPr indent="0" lvl="0" marL="0" rtl="0" algn="l">
              <a:lnSpc>
                <a:spcPct val="100000"/>
              </a:lnSpc>
              <a:spcBef>
                <a:spcPts val="600"/>
              </a:spcBef>
              <a:spcAft>
                <a:spcPts val="0"/>
              </a:spcAft>
              <a:buClr>
                <a:srgbClr val="323F4F"/>
              </a:buClr>
              <a:buSzPts val="2200"/>
              <a:buNone/>
            </a:pPr>
            <a:r>
              <a:rPr lang="en-US" sz="2200">
                <a:solidFill>
                  <a:srgbClr val="323F4F"/>
                </a:solidFill>
                <a:latin typeface="Arial"/>
                <a:ea typeface="Arial"/>
                <a:cs typeface="Arial"/>
                <a:sym typeface="Arial"/>
              </a:rPr>
              <a:t>For more information, please contact: copyrights@tea.texas.gov</a:t>
            </a:r>
            <a:endParaRPr/>
          </a:p>
          <a:p>
            <a:pPr indent="0" lvl="0" marL="0" rtl="0" algn="l">
              <a:lnSpc>
                <a:spcPct val="90000"/>
              </a:lnSpc>
              <a:spcBef>
                <a:spcPts val="1000"/>
              </a:spcBef>
              <a:spcAft>
                <a:spcPts val="0"/>
              </a:spcAft>
              <a:buClr>
                <a:schemeClr val="dk1"/>
              </a:buClr>
              <a:buSzPts val="2200"/>
              <a:buNone/>
            </a:pPr>
            <a:r>
              <a:t/>
            </a:r>
            <a:endParaRPr sz="2200">
              <a:solidFill>
                <a:srgbClr val="323F4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82"/>
          <p:cNvSpPr txBox="1"/>
          <p:nvPr>
            <p:ph type="title"/>
          </p:nvPr>
        </p:nvSpPr>
        <p:spPr>
          <a:xfrm>
            <a:off x="115931" y="456166"/>
            <a:ext cx="8441883"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Determining Eligibility in </a:t>
            </a:r>
            <a:br>
              <a:rPr b="1" lang="en-US" sz="3600">
                <a:solidFill>
                  <a:schemeClr val="lt1"/>
                </a:solidFill>
                <a:latin typeface="Arial"/>
                <a:ea typeface="Arial"/>
                <a:cs typeface="Arial"/>
                <a:sym typeface="Arial"/>
              </a:rPr>
            </a:br>
            <a:r>
              <a:rPr b="1" lang="en-US" sz="3600">
                <a:solidFill>
                  <a:schemeClr val="lt1"/>
                </a:solidFill>
                <a:latin typeface="Arial"/>
                <a:ea typeface="Arial"/>
                <a:cs typeface="Arial"/>
                <a:sym typeface="Arial"/>
              </a:rPr>
              <a:t>Grades 2-12</a:t>
            </a:r>
            <a:endParaRPr/>
          </a:p>
        </p:txBody>
      </p:sp>
      <p:sp>
        <p:nvSpPr>
          <p:cNvPr id="595" name="Google Shape;595;p82"/>
          <p:cNvSpPr txBox="1"/>
          <p:nvPr>
            <p:ph idx="1" type="body"/>
          </p:nvPr>
        </p:nvSpPr>
        <p:spPr>
          <a:xfrm>
            <a:off x="363070" y="1665622"/>
            <a:ext cx="8323729" cy="347479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A student is to be classified as an English learner in grades 2-12.</a:t>
            </a:r>
            <a:r>
              <a:rPr lang="en-US">
                <a:solidFill>
                  <a:srgbClr val="FF0000"/>
                </a:solidFill>
                <a:latin typeface="Arial"/>
                <a:ea typeface="Arial"/>
                <a:cs typeface="Arial"/>
                <a:sym typeface="Arial"/>
              </a:rPr>
              <a:t> </a:t>
            </a:r>
            <a:r>
              <a:rPr lang="en-US">
                <a:solidFill>
                  <a:srgbClr val="323F4F"/>
                </a:solidFill>
                <a:latin typeface="Arial"/>
                <a:ea typeface="Arial"/>
                <a:cs typeface="Arial"/>
                <a:sym typeface="Arial"/>
              </a:rPr>
              <a:t>If a student receives a 1, 2, or 3 proficiency level in ANY domain: listening, speaking, reading, and writing of the LAS Links assessment. </a:t>
            </a:r>
            <a:endParaRPr/>
          </a:p>
          <a:p>
            <a:pPr indent="0" lvl="0" marL="0" rtl="0" algn="l">
              <a:lnSpc>
                <a:spcPct val="90000"/>
              </a:lnSpc>
              <a:spcBef>
                <a:spcPts val="1200"/>
              </a:spcBef>
              <a:spcAft>
                <a:spcPts val="0"/>
              </a:spcAft>
              <a:buClr>
                <a:schemeClr val="dk1"/>
              </a:buClr>
              <a:buSzPts val="2800"/>
              <a:buNone/>
            </a:pPr>
            <a:r>
              <a:t/>
            </a:r>
            <a:endParaRPr>
              <a:solidFill>
                <a:srgbClr val="323F4F"/>
              </a:solidFill>
              <a:latin typeface="Arial"/>
              <a:ea typeface="Arial"/>
              <a:cs typeface="Arial"/>
              <a:sym typeface="Arial"/>
            </a:endParaRPr>
          </a:p>
          <a:p>
            <a:pPr indent="0" lvl="0" marL="0" rtl="0" algn="l">
              <a:lnSpc>
                <a:spcPct val="90000"/>
              </a:lnSpc>
              <a:spcBef>
                <a:spcPts val="1200"/>
              </a:spcBef>
              <a:spcAft>
                <a:spcPts val="0"/>
              </a:spcAft>
              <a:buClr>
                <a:srgbClr val="323F4F"/>
              </a:buClr>
              <a:buSzPts val="2800"/>
              <a:buNone/>
            </a:pPr>
            <a:r>
              <a:rPr lang="en-US">
                <a:solidFill>
                  <a:srgbClr val="323F4F"/>
                </a:solidFill>
                <a:latin typeface="Arial"/>
                <a:ea typeface="Arial"/>
                <a:cs typeface="Arial"/>
                <a:sym typeface="Arial"/>
              </a:rPr>
              <a:t>At any grade level, a student shall be identified as an English learner if the student's ability in English is so limited that the English language proficiency assessment described in subsection (c) of this section cannot be administered.</a:t>
            </a:r>
            <a:endParaRPr sz="2400">
              <a:solidFill>
                <a:srgbClr val="323F4F"/>
              </a:solidFill>
            </a:endParaRPr>
          </a:p>
        </p:txBody>
      </p:sp>
      <p:sp>
        <p:nvSpPr>
          <p:cNvPr id="596" name="Google Shape;596;p8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83"/>
          <p:cNvSpPr txBox="1"/>
          <p:nvPr>
            <p:ph type="title"/>
          </p:nvPr>
        </p:nvSpPr>
        <p:spPr>
          <a:xfrm>
            <a:off x="115931" y="463638"/>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Students Transferring From </a:t>
            </a:r>
            <a:br>
              <a:rPr b="1" lang="en-US" sz="3600">
                <a:solidFill>
                  <a:schemeClr val="lt1"/>
                </a:solidFill>
                <a:latin typeface="Arial"/>
                <a:ea typeface="Arial"/>
                <a:cs typeface="Arial"/>
                <a:sym typeface="Arial"/>
              </a:rPr>
            </a:br>
            <a:r>
              <a:rPr b="1" lang="en-US" sz="3600">
                <a:solidFill>
                  <a:schemeClr val="lt1"/>
                </a:solidFill>
                <a:latin typeface="Arial"/>
                <a:ea typeface="Arial"/>
                <a:cs typeface="Arial"/>
                <a:sym typeface="Arial"/>
              </a:rPr>
              <a:t>Within Texas</a:t>
            </a:r>
            <a:endParaRPr/>
          </a:p>
        </p:txBody>
      </p:sp>
      <p:sp>
        <p:nvSpPr>
          <p:cNvPr id="604" name="Google Shape;604;p83"/>
          <p:cNvSpPr txBox="1"/>
          <p:nvPr>
            <p:ph idx="1" type="body"/>
          </p:nvPr>
        </p:nvSpPr>
        <p:spPr>
          <a:xfrm>
            <a:off x="214788" y="1767024"/>
            <a:ext cx="8509082" cy="379352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For students </a:t>
            </a:r>
            <a:r>
              <a:rPr b="1" lang="en-US">
                <a:solidFill>
                  <a:srgbClr val="323F4F"/>
                </a:solidFill>
                <a:latin typeface="Arial"/>
                <a:ea typeface="Arial"/>
                <a:cs typeface="Arial"/>
                <a:sym typeface="Arial"/>
              </a:rPr>
              <a:t>previously</a:t>
            </a:r>
            <a:r>
              <a:rPr lang="en-US">
                <a:solidFill>
                  <a:srgbClr val="323F4F"/>
                </a:solidFill>
                <a:latin typeface="Arial"/>
                <a:ea typeface="Arial"/>
                <a:cs typeface="Arial"/>
                <a:sym typeface="Arial"/>
              </a:rPr>
              <a:t> enrolled in a Texas public school:</a:t>
            </a:r>
            <a:endParaRPr/>
          </a:p>
          <a:p>
            <a:pPr indent="-228600" lvl="0" marL="228600" rtl="0" algn="l">
              <a:lnSpc>
                <a:spcPct val="90000"/>
              </a:lnSpc>
              <a:spcBef>
                <a:spcPts val="1200"/>
              </a:spcBef>
              <a:spcAft>
                <a:spcPts val="0"/>
              </a:spcAft>
              <a:buClr>
                <a:srgbClr val="323F4F"/>
              </a:buClr>
              <a:buSzPts val="2800"/>
              <a:buChar char="•"/>
            </a:pPr>
            <a:r>
              <a:rPr lang="en-US">
                <a:solidFill>
                  <a:srgbClr val="323F4F"/>
                </a:solidFill>
                <a:latin typeface="Arial"/>
                <a:ea typeface="Arial"/>
                <a:cs typeface="Arial"/>
                <a:sym typeface="Arial"/>
              </a:rPr>
              <a:t>The receiving district shall:</a:t>
            </a:r>
            <a:endParaRPr/>
          </a:p>
          <a:p>
            <a:pPr indent="-228600" lvl="1" marL="685800" rtl="0" algn="l">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request and secure the student records, including the home language survey and all LPAC documentation. </a:t>
            </a:r>
            <a:endParaRPr/>
          </a:p>
          <a:p>
            <a:pPr indent="-228600" lvl="1" marL="685800" rtl="0" algn="l">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make multiple attempts to obtain the student’s home language survey and other LPAC documentation. </a:t>
            </a:r>
            <a:endParaRPr/>
          </a:p>
          <a:p>
            <a:pPr indent="-228600" lvl="1" marL="685800" rtl="0" algn="l">
              <a:lnSpc>
                <a:spcPct val="90000"/>
              </a:lnSpc>
              <a:spcBef>
                <a:spcPts val="1200"/>
              </a:spcBef>
              <a:spcAft>
                <a:spcPts val="0"/>
              </a:spcAft>
              <a:buClr>
                <a:srgbClr val="323F4F"/>
              </a:buClr>
              <a:buSzPts val="2400"/>
              <a:buChar char="•"/>
            </a:pPr>
            <a:r>
              <a:rPr lang="en-US">
                <a:solidFill>
                  <a:srgbClr val="323F4F"/>
                </a:solidFill>
                <a:latin typeface="Arial"/>
                <a:ea typeface="Arial"/>
                <a:cs typeface="Arial"/>
                <a:sym typeface="Arial"/>
              </a:rPr>
              <a:t>document in writing all attempts to contact the sending district to request records.</a:t>
            </a:r>
            <a:endParaRPr/>
          </a:p>
          <a:p>
            <a:pPr indent="0" lvl="0" marL="0" rtl="0" algn="l">
              <a:lnSpc>
                <a:spcPct val="90000"/>
              </a:lnSpc>
              <a:spcBef>
                <a:spcPts val="1200"/>
              </a:spcBef>
              <a:spcAft>
                <a:spcPts val="0"/>
              </a:spcAft>
              <a:buClr>
                <a:schemeClr val="dk1"/>
              </a:buClr>
              <a:buSzPts val="2800"/>
              <a:buNone/>
            </a:pPr>
            <a:r>
              <a:t/>
            </a:r>
            <a:endParaRPr>
              <a:solidFill>
                <a:srgbClr val="323F4F"/>
              </a:solidFill>
              <a:latin typeface="Arial"/>
              <a:ea typeface="Arial"/>
              <a:cs typeface="Arial"/>
              <a:sym typeface="Arial"/>
            </a:endParaRPr>
          </a:p>
          <a:p>
            <a:pPr indent="0" lvl="0" marL="0" rtl="0" algn="l">
              <a:lnSpc>
                <a:spcPct val="90000"/>
              </a:lnSpc>
              <a:spcBef>
                <a:spcPts val="1200"/>
              </a:spcBef>
              <a:spcAft>
                <a:spcPts val="0"/>
              </a:spcAft>
              <a:buClr>
                <a:schemeClr val="dk1"/>
              </a:buClr>
              <a:buSzPts val="2800"/>
              <a:buNone/>
            </a:pPr>
            <a:r>
              <a:t/>
            </a:r>
            <a:endParaRPr>
              <a:solidFill>
                <a:srgbClr val="323F4F"/>
              </a:solidFill>
              <a:latin typeface="Arial"/>
              <a:ea typeface="Arial"/>
              <a:cs typeface="Arial"/>
              <a:sym typeface="Arial"/>
            </a:endParaRPr>
          </a:p>
        </p:txBody>
      </p:sp>
      <p:sp>
        <p:nvSpPr>
          <p:cNvPr id="605" name="Google Shape;605;p8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84"/>
          <p:cNvSpPr txBox="1"/>
          <p:nvPr>
            <p:ph type="title"/>
          </p:nvPr>
        </p:nvSpPr>
        <p:spPr>
          <a:xfrm>
            <a:off x="115931" y="463638"/>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Students Transferring From </a:t>
            </a:r>
            <a:br>
              <a:rPr b="1" lang="en-US" sz="3600">
                <a:solidFill>
                  <a:schemeClr val="lt1"/>
                </a:solidFill>
                <a:latin typeface="Arial"/>
                <a:ea typeface="Arial"/>
                <a:cs typeface="Arial"/>
                <a:sym typeface="Arial"/>
              </a:rPr>
            </a:br>
            <a:r>
              <a:rPr b="1" lang="en-US" sz="3600">
                <a:solidFill>
                  <a:schemeClr val="lt1"/>
                </a:solidFill>
                <a:latin typeface="Arial"/>
                <a:ea typeface="Arial"/>
                <a:cs typeface="Arial"/>
                <a:sym typeface="Arial"/>
              </a:rPr>
              <a:t>Within Texas</a:t>
            </a:r>
            <a:endParaRPr/>
          </a:p>
        </p:txBody>
      </p:sp>
      <p:sp>
        <p:nvSpPr>
          <p:cNvPr id="613" name="Google Shape;613;p84"/>
          <p:cNvSpPr txBox="1"/>
          <p:nvPr>
            <p:ph idx="1" type="body"/>
          </p:nvPr>
        </p:nvSpPr>
        <p:spPr>
          <a:xfrm>
            <a:off x="264216" y="1668168"/>
            <a:ext cx="8682076" cy="495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Once LPAC documentation has been received from the previous Texas district, </a:t>
            </a:r>
            <a:endParaRPr/>
          </a:p>
          <a:p>
            <a:pPr indent="-228600" lvl="0" marL="228600" rtl="0" algn="l">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Determine if evidence indicates that the student was previously identified as an English learner in Texas.</a:t>
            </a:r>
            <a:endParaRPr/>
          </a:p>
          <a:p>
            <a:pPr indent="-228600" lvl="0" marL="228600" rtl="0" algn="l">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If the student was previously identified as an English learner in Texas, the district does not proceed with a new identification process. The receiving district, </a:t>
            </a:r>
            <a:endParaRPr/>
          </a:p>
          <a:p>
            <a:pPr indent="-228600" lvl="1" marL="685800" rtl="0" algn="l">
              <a:lnSpc>
                <a:spcPct val="90000"/>
              </a:lnSpc>
              <a:spcBef>
                <a:spcPts val="1200"/>
              </a:spcBef>
              <a:spcAft>
                <a:spcPts val="0"/>
              </a:spcAft>
              <a:buClr>
                <a:srgbClr val="323F4F"/>
              </a:buClr>
              <a:buSzPts val="2000"/>
              <a:buChar char="•"/>
            </a:pPr>
            <a:r>
              <a:rPr lang="en-US" sz="2000">
                <a:solidFill>
                  <a:srgbClr val="323F4F"/>
                </a:solidFill>
                <a:latin typeface="Arial"/>
                <a:ea typeface="Arial"/>
                <a:cs typeface="Arial"/>
                <a:sym typeface="Arial"/>
              </a:rPr>
              <a:t>honors the original identification as an English learner, </a:t>
            </a:r>
            <a:endParaRPr/>
          </a:p>
          <a:p>
            <a:pPr indent="-228600" lvl="1" marL="685800" rtl="0" algn="l">
              <a:lnSpc>
                <a:spcPct val="90000"/>
              </a:lnSpc>
              <a:spcBef>
                <a:spcPts val="1200"/>
              </a:spcBef>
              <a:spcAft>
                <a:spcPts val="0"/>
              </a:spcAft>
              <a:buClr>
                <a:srgbClr val="323F4F"/>
              </a:buClr>
              <a:buSzPts val="2000"/>
              <a:buChar char="•"/>
            </a:pPr>
            <a:r>
              <a:rPr lang="en-US" sz="2000">
                <a:solidFill>
                  <a:srgbClr val="323F4F"/>
                </a:solidFill>
                <a:latin typeface="Arial"/>
                <a:ea typeface="Arial"/>
                <a:cs typeface="Arial"/>
                <a:sym typeface="Arial"/>
              </a:rPr>
              <a:t>documents the evidence found in the LPAC paperwork,</a:t>
            </a:r>
            <a:endParaRPr/>
          </a:p>
          <a:p>
            <a:pPr indent="-228600" lvl="1" marL="685800" rtl="0" algn="l">
              <a:lnSpc>
                <a:spcPct val="90000"/>
              </a:lnSpc>
              <a:spcBef>
                <a:spcPts val="1200"/>
              </a:spcBef>
              <a:spcAft>
                <a:spcPts val="0"/>
              </a:spcAft>
              <a:buClr>
                <a:srgbClr val="323F4F"/>
              </a:buClr>
              <a:buSzPts val="2000"/>
              <a:buChar char="•"/>
            </a:pPr>
            <a:r>
              <a:rPr lang="en-US" sz="2000">
                <a:solidFill>
                  <a:srgbClr val="323F4F"/>
                </a:solidFill>
                <a:latin typeface="Arial"/>
                <a:ea typeface="Arial"/>
                <a:cs typeface="Arial"/>
                <a:sym typeface="Arial"/>
              </a:rPr>
              <a:t>provides the continuation of services (bilingual or ESL), and </a:t>
            </a:r>
            <a:endParaRPr/>
          </a:p>
          <a:p>
            <a:pPr indent="-228600" lvl="1" marL="685800" rtl="0" algn="l">
              <a:lnSpc>
                <a:spcPct val="90000"/>
              </a:lnSpc>
              <a:spcBef>
                <a:spcPts val="1200"/>
              </a:spcBef>
              <a:spcAft>
                <a:spcPts val="0"/>
              </a:spcAft>
              <a:buClr>
                <a:srgbClr val="323F4F"/>
              </a:buClr>
              <a:buSzPts val="2000"/>
              <a:buChar char="•"/>
            </a:pPr>
            <a:r>
              <a:rPr lang="en-US" sz="2000">
                <a:solidFill>
                  <a:srgbClr val="323F4F"/>
                </a:solidFill>
                <a:latin typeface="Arial"/>
                <a:ea typeface="Arial"/>
                <a:cs typeface="Arial"/>
                <a:sym typeface="Arial"/>
              </a:rPr>
              <a:t>communicates continuation of services with the parent or guardian. </a:t>
            </a:r>
            <a:endParaRPr sz="2400">
              <a:solidFill>
                <a:srgbClr val="323F4F"/>
              </a:solidFill>
              <a:latin typeface="Arial"/>
              <a:ea typeface="Arial"/>
              <a:cs typeface="Arial"/>
              <a:sym typeface="Arial"/>
            </a:endParaRPr>
          </a:p>
        </p:txBody>
      </p:sp>
      <p:sp>
        <p:nvSpPr>
          <p:cNvPr id="614" name="Google Shape;614;p8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85"/>
          <p:cNvSpPr txBox="1"/>
          <p:nvPr>
            <p:ph type="title"/>
          </p:nvPr>
        </p:nvSpPr>
        <p:spPr>
          <a:xfrm>
            <a:off x="104664" y="463638"/>
            <a:ext cx="7873630"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Students Transferring </a:t>
            </a:r>
            <a:br>
              <a:rPr b="1" lang="en-US" sz="3600">
                <a:solidFill>
                  <a:schemeClr val="lt1"/>
                </a:solidFill>
                <a:latin typeface="Arial"/>
                <a:ea typeface="Arial"/>
                <a:cs typeface="Arial"/>
                <a:sym typeface="Arial"/>
              </a:rPr>
            </a:br>
            <a:r>
              <a:rPr b="1" lang="en-US" sz="3600">
                <a:solidFill>
                  <a:schemeClr val="lt1"/>
                </a:solidFill>
                <a:latin typeface="Arial"/>
                <a:ea typeface="Arial"/>
                <a:cs typeface="Arial"/>
                <a:sym typeface="Arial"/>
              </a:rPr>
              <a:t>From Outside of Texas</a:t>
            </a:r>
            <a:endParaRPr/>
          </a:p>
        </p:txBody>
      </p:sp>
      <p:sp>
        <p:nvSpPr>
          <p:cNvPr id="622" name="Google Shape;622;p85"/>
          <p:cNvSpPr txBox="1"/>
          <p:nvPr>
            <p:ph idx="1" type="body"/>
          </p:nvPr>
        </p:nvSpPr>
        <p:spPr>
          <a:xfrm>
            <a:off x="178805" y="1519886"/>
            <a:ext cx="8520347" cy="495299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2400"/>
              <a:buNone/>
            </a:pPr>
            <a:r>
              <a:rPr lang="en-US" sz="2400">
                <a:solidFill>
                  <a:srgbClr val="323F4F"/>
                </a:solidFill>
                <a:latin typeface="Arial"/>
                <a:ea typeface="Arial"/>
                <a:cs typeface="Arial"/>
                <a:sym typeface="Arial"/>
              </a:rPr>
              <a:t>If a student transfers from a school </a:t>
            </a:r>
            <a:r>
              <a:rPr b="1" lang="en-US" sz="2400" u="sng">
                <a:solidFill>
                  <a:srgbClr val="323F4F"/>
                </a:solidFill>
                <a:latin typeface="Arial"/>
                <a:ea typeface="Arial"/>
                <a:cs typeface="Arial"/>
                <a:sym typeface="Arial"/>
              </a:rPr>
              <a:t>outside</a:t>
            </a:r>
            <a:r>
              <a:rPr lang="en-US" sz="2400">
                <a:solidFill>
                  <a:srgbClr val="323F4F"/>
                </a:solidFill>
                <a:latin typeface="Arial"/>
                <a:ea typeface="Arial"/>
                <a:cs typeface="Arial"/>
                <a:sym typeface="Arial"/>
              </a:rPr>
              <a:t> </a:t>
            </a:r>
            <a:br>
              <a:rPr lang="en-US" sz="2400">
                <a:solidFill>
                  <a:srgbClr val="323F4F"/>
                </a:solidFill>
                <a:latin typeface="Arial"/>
                <a:ea typeface="Arial"/>
                <a:cs typeface="Arial"/>
                <a:sym typeface="Arial"/>
              </a:rPr>
            </a:br>
            <a:r>
              <a:rPr lang="en-US" sz="2400">
                <a:solidFill>
                  <a:srgbClr val="323F4F"/>
                </a:solidFill>
                <a:latin typeface="Arial"/>
                <a:ea typeface="Arial"/>
                <a:cs typeface="Arial"/>
                <a:sym typeface="Arial"/>
              </a:rPr>
              <a:t>of Texas, the school district shall do the following:</a:t>
            </a:r>
            <a:endParaRPr/>
          </a:p>
          <a:p>
            <a:pPr indent="-228600" lvl="0" marL="228600" rtl="0" algn="l">
              <a:lnSpc>
                <a:spcPct val="90000"/>
              </a:lnSpc>
              <a:spcBef>
                <a:spcPts val="1200"/>
              </a:spcBef>
              <a:spcAft>
                <a:spcPts val="0"/>
              </a:spcAft>
              <a:buClr>
                <a:srgbClr val="323F4F"/>
              </a:buClr>
              <a:buSzPts val="2400"/>
              <a:buFont typeface="Arial"/>
              <a:buChar char="•"/>
            </a:pPr>
            <a:r>
              <a:rPr lang="en-US" sz="2400">
                <a:solidFill>
                  <a:srgbClr val="323F4F"/>
                </a:solidFill>
                <a:latin typeface="Arial"/>
                <a:ea typeface="Arial"/>
                <a:cs typeface="Arial"/>
                <a:sym typeface="Arial"/>
              </a:rPr>
              <a:t>Review any documentation brought in by </a:t>
            </a:r>
            <a:br>
              <a:rPr lang="en-US" sz="2400">
                <a:solidFill>
                  <a:srgbClr val="323F4F"/>
                </a:solidFill>
                <a:latin typeface="Arial"/>
                <a:ea typeface="Arial"/>
                <a:cs typeface="Arial"/>
                <a:sym typeface="Arial"/>
              </a:rPr>
            </a:br>
            <a:r>
              <a:rPr lang="en-US" sz="2400">
                <a:solidFill>
                  <a:srgbClr val="323F4F"/>
                </a:solidFill>
                <a:latin typeface="Arial"/>
                <a:ea typeface="Arial"/>
                <a:cs typeface="Arial"/>
                <a:sym typeface="Arial"/>
              </a:rPr>
              <a:t>the student.</a:t>
            </a:r>
            <a:endParaRPr/>
          </a:p>
          <a:p>
            <a:pPr indent="-228600" lvl="0" marL="228600" rtl="0" algn="l">
              <a:lnSpc>
                <a:spcPct val="90000"/>
              </a:lnSpc>
              <a:spcBef>
                <a:spcPts val="1200"/>
              </a:spcBef>
              <a:spcAft>
                <a:spcPts val="0"/>
              </a:spcAft>
              <a:buClr>
                <a:srgbClr val="323F4F"/>
              </a:buClr>
              <a:buSzPts val="2400"/>
              <a:buFont typeface="Arial"/>
              <a:buChar char="•"/>
            </a:pPr>
            <a:r>
              <a:rPr lang="en-US" sz="2400">
                <a:solidFill>
                  <a:srgbClr val="323F4F"/>
                </a:solidFill>
                <a:latin typeface="Arial"/>
                <a:ea typeface="Arial"/>
                <a:cs typeface="Arial"/>
                <a:sym typeface="Arial"/>
              </a:rPr>
              <a:t>Determine if evidence indicates that the student was previously enrolled in a Texas school.</a:t>
            </a:r>
            <a:endParaRPr/>
          </a:p>
          <a:p>
            <a:pPr indent="-228600" lvl="1" marL="685800" rtl="0" algn="l">
              <a:lnSpc>
                <a:spcPct val="90000"/>
              </a:lnSpc>
              <a:spcBef>
                <a:spcPts val="1200"/>
              </a:spcBef>
              <a:spcAft>
                <a:spcPts val="0"/>
              </a:spcAft>
              <a:buClr>
                <a:srgbClr val="323F4F"/>
              </a:buClr>
              <a:buSzPts val="2000"/>
              <a:buFont typeface="Arial"/>
              <a:buChar char="•"/>
            </a:pPr>
            <a:r>
              <a:rPr lang="en-US" sz="2000">
                <a:solidFill>
                  <a:srgbClr val="323F4F"/>
                </a:solidFill>
                <a:latin typeface="Arial"/>
                <a:ea typeface="Arial"/>
                <a:cs typeface="Arial"/>
                <a:sym typeface="Arial"/>
              </a:rPr>
              <a:t>If evidence indicates the student was identified as an English learner in Texas, follow procedure on previous slide.</a:t>
            </a:r>
            <a:endParaRPr/>
          </a:p>
          <a:p>
            <a:pPr indent="-228600" lvl="1" marL="685800" rtl="0" algn="l">
              <a:lnSpc>
                <a:spcPct val="90000"/>
              </a:lnSpc>
              <a:spcBef>
                <a:spcPts val="1200"/>
              </a:spcBef>
              <a:spcAft>
                <a:spcPts val="0"/>
              </a:spcAft>
              <a:buClr>
                <a:srgbClr val="323F4F"/>
              </a:buClr>
              <a:buSzPts val="2000"/>
              <a:buFont typeface="Arial"/>
              <a:buChar char="•"/>
            </a:pPr>
            <a:r>
              <a:rPr lang="en-US" sz="2000">
                <a:solidFill>
                  <a:srgbClr val="323F4F"/>
                </a:solidFill>
                <a:latin typeface="Arial"/>
                <a:ea typeface="Arial"/>
                <a:cs typeface="Arial"/>
                <a:sym typeface="Arial"/>
              </a:rPr>
              <a:t>If there is no evidence that the student was identified as an English learner in Texas, proceed with Texas identification process, including  administration of the HLS for identification, as outlined for students new to Texas public schools who have   never been enrolled previously. </a:t>
            </a:r>
            <a:endParaRPr/>
          </a:p>
        </p:txBody>
      </p:sp>
      <p:sp>
        <p:nvSpPr>
          <p:cNvPr id="623" name="Google Shape;623;p8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6"/>
          <p:cNvSpPr txBox="1"/>
          <p:nvPr>
            <p:ph type="title"/>
          </p:nvPr>
        </p:nvSpPr>
        <p:spPr>
          <a:xfrm>
            <a:off x="140645" y="454966"/>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Dual-Identified Students</a:t>
            </a:r>
            <a:endParaRPr/>
          </a:p>
        </p:txBody>
      </p:sp>
      <p:sp>
        <p:nvSpPr>
          <p:cNvPr id="631" name="Google Shape;631;p86"/>
          <p:cNvSpPr txBox="1"/>
          <p:nvPr>
            <p:ph idx="1" type="body"/>
          </p:nvPr>
        </p:nvSpPr>
        <p:spPr>
          <a:xfrm>
            <a:off x="264215" y="1764476"/>
            <a:ext cx="8323729" cy="300317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3200"/>
              <a:buNone/>
            </a:pPr>
            <a:r>
              <a:rPr lang="en-US" sz="3200">
                <a:solidFill>
                  <a:srgbClr val="323F4F"/>
                </a:solidFill>
                <a:latin typeface="Arial"/>
                <a:ea typeface="Arial"/>
                <a:cs typeface="Arial"/>
                <a:sym typeface="Arial"/>
              </a:rPr>
              <a:t>When identifying an English learner who is also served through special education:</a:t>
            </a:r>
            <a:endParaRPr/>
          </a:p>
          <a:p>
            <a:pPr indent="-228600" lvl="0" marL="228600" rtl="0" algn="l">
              <a:lnSpc>
                <a:spcPct val="90000"/>
              </a:lnSpc>
              <a:spcBef>
                <a:spcPts val="1200"/>
              </a:spcBef>
              <a:spcAft>
                <a:spcPts val="0"/>
              </a:spcAft>
              <a:buClr>
                <a:srgbClr val="323F4F"/>
              </a:buClr>
              <a:buSzPts val="3200"/>
              <a:buFont typeface="Arial"/>
              <a:buChar char="•"/>
            </a:pPr>
            <a:r>
              <a:rPr lang="en-US" sz="3200">
                <a:solidFill>
                  <a:srgbClr val="323F4F"/>
                </a:solidFill>
                <a:latin typeface="Arial"/>
                <a:ea typeface="Arial"/>
                <a:cs typeface="Arial"/>
                <a:sym typeface="Arial"/>
              </a:rPr>
              <a:t>The state’s established process for identification is followed.</a:t>
            </a:r>
            <a:endParaRPr/>
          </a:p>
          <a:p>
            <a:pPr indent="-228600" lvl="0" marL="228600" rtl="0" algn="l">
              <a:lnSpc>
                <a:spcPct val="90000"/>
              </a:lnSpc>
              <a:spcBef>
                <a:spcPts val="1200"/>
              </a:spcBef>
              <a:spcAft>
                <a:spcPts val="0"/>
              </a:spcAft>
              <a:buClr>
                <a:srgbClr val="323F4F"/>
              </a:buClr>
              <a:buSzPts val="3200"/>
              <a:buFont typeface="Arial"/>
              <a:buChar char="•"/>
            </a:pPr>
            <a:r>
              <a:rPr lang="en-US" sz="3200">
                <a:solidFill>
                  <a:srgbClr val="323F4F"/>
                </a:solidFill>
                <a:latin typeface="Arial"/>
                <a:ea typeface="Arial"/>
                <a:cs typeface="Arial"/>
                <a:sym typeface="Arial"/>
              </a:rPr>
              <a:t>An attempt to assess the child for language proficiency must be made and documented.</a:t>
            </a:r>
            <a:endParaRPr/>
          </a:p>
        </p:txBody>
      </p:sp>
      <p:sp>
        <p:nvSpPr>
          <p:cNvPr id="632" name="Google Shape;632;p8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7"/>
          <p:cNvSpPr txBox="1"/>
          <p:nvPr>
            <p:ph type="title"/>
          </p:nvPr>
        </p:nvSpPr>
        <p:spPr>
          <a:xfrm>
            <a:off x="140645" y="454966"/>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Dual-Identified Students</a:t>
            </a:r>
            <a:endParaRPr/>
          </a:p>
        </p:txBody>
      </p:sp>
      <p:sp>
        <p:nvSpPr>
          <p:cNvPr id="640" name="Google Shape;640;p87"/>
          <p:cNvSpPr txBox="1"/>
          <p:nvPr>
            <p:ph idx="1" type="body"/>
          </p:nvPr>
        </p:nvSpPr>
        <p:spPr>
          <a:xfrm>
            <a:off x="239501" y="1665622"/>
            <a:ext cx="8583223" cy="469072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2800"/>
              <a:buNone/>
            </a:pPr>
            <a:r>
              <a:rPr lang="en-US">
                <a:solidFill>
                  <a:srgbClr val="323F4F"/>
                </a:solidFill>
                <a:latin typeface="Arial"/>
                <a:ea typeface="Arial"/>
                <a:cs typeface="Arial"/>
                <a:sym typeface="Arial"/>
              </a:rPr>
              <a:t>When identifying an English learner who is also served through special education, the LPAC in conjunction with the ARD Committee shall:</a:t>
            </a:r>
            <a:endParaRPr/>
          </a:p>
          <a:p>
            <a:pPr indent="-228600" lvl="0" marL="228600" rtl="0" algn="l">
              <a:lnSpc>
                <a:spcPct val="90000"/>
              </a:lnSpc>
              <a:spcBef>
                <a:spcPts val="1200"/>
              </a:spcBef>
              <a:spcAft>
                <a:spcPts val="0"/>
              </a:spcAft>
              <a:buClr>
                <a:srgbClr val="323F4F"/>
              </a:buClr>
              <a:buSzPts val="2800"/>
              <a:buFont typeface="Arial"/>
              <a:buChar char="•"/>
            </a:pPr>
            <a:r>
              <a:rPr lang="en-US">
                <a:solidFill>
                  <a:srgbClr val="323F4F"/>
                </a:solidFill>
                <a:latin typeface="Arial"/>
                <a:ea typeface="Arial"/>
                <a:cs typeface="Arial"/>
                <a:sym typeface="Arial"/>
              </a:rPr>
              <a:t>Implement assessment procedures that differentiate between language proficiency and disabling conditions.</a:t>
            </a:r>
            <a:endParaRPr/>
          </a:p>
          <a:p>
            <a:pPr indent="-228600" lvl="0" marL="228600" rtl="0" algn="l">
              <a:lnSpc>
                <a:spcPct val="90000"/>
              </a:lnSpc>
              <a:spcBef>
                <a:spcPts val="1200"/>
              </a:spcBef>
              <a:spcAft>
                <a:spcPts val="0"/>
              </a:spcAft>
              <a:buClr>
                <a:srgbClr val="323F4F"/>
              </a:buClr>
              <a:buSzPts val="2800"/>
              <a:buFont typeface="Arial"/>
              <a:buChar char="•"/>
            </a:pPr>
            <a:r>
              <a:rPr lang="en-US">
                <a:solidFill>
                  <a:srgbClr val="323F4F"/>
                </a:solidFill>
                <a:latin typeface="Arial"/>
                <a:ea typeface="Arial"/>
                <a:cs typeface="Arial"/>
                <a:sym typeface="Arial"/>
              </a:rPr>
              <a:t>Identify the student as an English learner if the student’s ability in English is so limited </a:t>
            </a:r>
            <a:r>
              <a:rPr b="1" lang="en-US">
                <a:solidFill>
                  <a:srgbClr val="323F4F"/>
                </a:solidFill>
                <a:latin typeface="Arial"/>
                <a:ea typeface="Arial"/>
                <a:cs typeface="Arial"/>
                <a:sym typeface="Arial"/>
              </a:rPr>
              <a:t>or the student’s disabilities are so severe</a:t>
            </a:r>
            <a:r>
              <a:rPr lang="en-US">
                <a:solidFill>
                  <a:srgbClr val="323F4F"/>
                </a:solidFill>
                <a:latin typeface="Arial"/>
                <a:ea typeface="Arial"/>
                <a:cs typeface="Arial"/>
                <a:sym typeface="Arial"/>
              </a:rPr>
              <a:t> that the English language proficiency assessment cannot be administered.</a:t>
            </a:r>
            <a:endParaRPr/>
          </a:p>
        </p:txBody>
      </p:sp>
      <p:sp>
        <p:nvSpPr>
          <p:cNvPr id="641" name="Google Shape;641;p8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5"/>
          <p:cNvSpPr txBox="1"/>
          <p:nvPr>
            <p:ph type="title"/>
          </p:nvPr>
        </p:nvSpPr>
        <p:spPr>
          <a:xfrm>
            <a:off x="363071" y="451978"/>
            <a:ext cx="7789473" cy="79216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Training Agenda</a:t>
            </a:r>
            <a:endParaRPr/>
          </a:p>
        </p:txBody>
      </p:sp>
      <p:sp>
        <p:nvSpPr>
          <p:cNvPr id="436" name="Google Shape;436;p65"/>
          <p:cNvSpPr txBox="1"/>
          <p:nvPr>
            <p:ph idx="1" type="body"/>
          </p:nvPr>
        </p:nvSpPr>
        <p:spPr>
          <a:xfrm>
            <a:off x="363071" y="1779035"/>
            <a:ext cx="7891929" cy="4053357"/>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7F7F7F"/>
              </a:buClr>
              <a:buSzPts val="3600"/>
              <a:buChar char="•"/>
            </a:pPr>
            <a:r>
              <a:rPr lang="en-US" sz="3600">
                <a:solidFill>
                  <a:srgbClr val="7F7F7F"/>
                </a:solidFill>
                <a:latin typeface="Arial"/>
                <a:ea typeface="Arial"/>
                <a:cs typeface="Arial"/>
                <a:sym typeface="Arial"/>
              </a:rPr>
              <a:t>Introduction</a:t>
            </a:r>
            <a:endParaRPr/>
          </a:p>
          <a:p>
            <a:pPr indent="-228600" lvl="0" marL="228600" rtl="0" algn="l">
              <a:lnSpc>
                <a:spcPct val="90000"/>
              </a:lnSpc>
              <a:spcBef>
                <a:spcPts val="600"/>
              </a:spcBef>
              <a:spcAft>
                <a:spcPts val="0"/>
              </a:spcAft>
              <a:buClr>
                <a:srgbClr val="323F4F"/>
              </a:buClr>
              <a:buSzPts val="3600"/>
              <a:buChar char="•"/>
            </a:pPr>
            <a:r>
              <a:rPr b="1" lang="en-US" sz="3600">
                <a:solidFill>
                  <a:srgbClr val="323F4F"/>
                </a:solidFill>
                <a:latin typeface="Arial"/>
                <a:ea typeface="Arial"/>
                <a:cs typeface="Arial"/>
                <a:sym typeface="Arial"/>
              </a:rPr>
              <a:t>Identification</a:t>
            </a:r>
            <a:endParaRPr/>
          </a:p>
          <a:p>
            <a:pPr indent="-228600" lvl="0" marL="228600" rtl="0" algn="l">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Placement</a:t>
            </a:r>
            <a:endParaRPr/>
          </a:p>
          <a:p>
            <a:pPr indent="-228600" lvl="0" marL="228600" rtl="0" algn="l">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English Learner Services</a:t>
            </a:r>
            <a:endParaRPr/>
          </a:p>
          <a:p>
            <a:pPr indent="-228600" lvl="0" marL="228600" rtl="0" algn="l">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Review and Reclassification</a:t>
            </a:r>
            <a:endParaRPr/>
          </a:p>
          <a:p>
            <a:pPr indent="-228600" lvl="0" marL="228600" rtl="0" algn="l">
              <a:lnSpc>
                <a:spcPct val="90000"/>
              </a:lnSpc>
              <a:spcBef>
                <a:spcPts val="600"/>
              </a:spcBef>
              <a:spcAft>
                <a:spcPts val="0"/>
              </a:spcAft>
              <a:buClr>
                <a:srgbClr val="7F7F7F"/>
              </a:buClr>
              <a:buSzPts val="3600"/>
              <a:buChar char="•"/>
            </a:pPr>
            <a:r>
              <a:rPr lang="en-US" sz="3600">
                <a:solidFill>
                  <a:srgbClr val="7F7F7F"/>
                </a:solidFill>
                <a:latin typeface="Arial"/>
                <a:ea typeface="Arial"/>
                <a:cs typeface="Arial"/>
                <a:sym typeface="Arial"/>
              </a:rPr>
              <a:t>Monitoring and Evaluation</a:t>
            </a:r>
            <a:endParaRPr/>
          </a:p>
        </p:txBody>
      </p:sp>
      <p:sp>
        <p:nvSpPr>
          <p:cNvPr id="437" name="Google Shape;437;p6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6"/>
          <p:cNvSpPr txBox="1"/>
          <p:nvPr>
            <p:ph type="title"/>
          </p:nvPr>
        </p:nvSpPr>
        <p:spPr>
          <a:xfrm>
            <a:off x="140645" y="438924"/>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Identification Section Objective</a:t>
            </a:r>
            <a:endParaRPr/>
          </a:p>
        </p:txBody>
      </p:sp>
      <p:sp>
        <p:nvSpPr>
          <p:cNvPr id="445" name="Google Shape;445;p66"/>
          <p:cNvSpPr txBox="1"/>
          <p:nvPr>
            <p:ph idx="1" type="body"/>
          </p:nvPr>
        </p:nvSpPr>
        <p:spPr>
          <a:xfrm>
            <a:off x="264215" y="1573048"/>
            <a:ext cx="8323729" cy="354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F4F"/>
              </a:buClr>
              <a:buSzPts val="3200"/>
              <a:buNone/>
            </a:pPr>
            <a:r>
              <a:rPr b="1" lang="en-US" sz="3200">
                <a:solidFill>
                  <a:srgbClr val="323F4F"/>
                </a:solidFill>
                <a:latin typeface="Arial"/>
                <a:ea typeface="Arial"/>
                <a:cs typeface="Arial"/>
                <a:sym typeface="Arial"/>
              </a:rPr>
              <a:t>Content Objective</a:t>
            </a:r>
            <a:endParaRPr/>
          </a:p>
          <a:p>
            <a:pPr indent="0" lvl="0" marL="0" rtl="0" algn="l">
              <a:lnSpc>
                <a:spcPct val="90000"/>
              </a:lnSpc>
              <a:spcBef>
                <a:spcPts val="1200"/>
              </a:spcBef>
              <a:spcAft>
                <a:spcPts val="0"/>
              </a:spcAft>
              <a:buClr>
                <a:srgbClr val="323F4F"/>
              </a:buClr>
              <a:buSzPts val="3200"/>
              <a:buNone/>
            </a:pPr>
            <a:r>
              <a:rPr lang="en-US" sz="3200">
                <a:solidFill>
                  <a:srgbClr val="323F4F"/>
                </a:solidFill>
                <a:latin typeface="Arial"/>
                <a:ea typeface="Arial"/>
                <a:cs typeface="Arial"/>
                <a:sym typeface="Arial"/>
              </a:rPr>
              <a:t>We will be able to identify and explain the timelines, procedures, assessment practices, and decision-making processes for identifying English learners.</a:t>
            </a:r>
            <a:endParaRPr/>
          </a:p>
        </p:txBody>
      </p:sp>
      <p:sp>
        <p:nvSpPr>
          <p:cNvPr id="446" name="Google Shape;446;p6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7"/>
          <p:cNvSpPr txBox="1"/>
          <p:nvPr>
            <p:ph type="title"/>
          </p:nvPr>
        </p:nvSpPr>
        <p:spPr>
          <a:xfrm>
            <a:off x="140645" y="438922"/>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Timeline</a:t>
            </a:r>
            <a:endParaRPr/>
          </a:p>
        </p:txBody>
      </p:sp>
      <p:sp>
        <p:nvSpPr>
          <p:cNvPr id="454" name="Google Shape;454;p67"/>
          <p:cNvSpPr txBox="1"/>
          <p:nvPr>
            <p:ph idx="1" type="body"/>
          </p:nvPr>
        </p:nvSpPr>
        <p:spPr>
          <a:xfrm>
            <a:off x="363071" y="1747486"/>
            <a:ext cx="7887077" cy="3929414"/>
          </a:xfrm>
          <a:prstGeom prst="rect">
            <a:avLst/>
          </a:prstGeom>
          <a:noFill/>
          <a:ln>
            <a:noFill/>
          </a:ln>
        </p:spPr>
        <p:txBody>
          <a:bodyPr anchorCtr="0" anchor="t" bIns="45700" lIns="91425" spcFirstLastPara="1" rIns="91425" wrap="square" tIns="45700">
            <a:noAutofit/>
          </a:bodyPr>
          <a:lstStyle/>
          <a:p>
            <a:pPr indent="-1588" lvl="0" marL="1588" rtl="0" algn="l">
              <a:lnSpc>
                <a:spcPct val="90000"/>
              </a:lnSpc>
              <a:spcBef>
                <a:spcPts val="0"/>
              </a:spcBef>
              <a:spcAft>
                <a:spcPts val="0"/>
              </a:spcAft>
              <a:buClr>
                <a:srgbClr val="323F4F"/>
              </a:buClr>
              <a:buSzPts val="2800"/>
              <a:buNone/>
            </a:pPr>
            <a:r>
              <a:rPr b="1" lang="en-US">
                <a:solidFill>
                  <a:srgbClr val="323F4F"/>
                </a:solidFill>
                <a:latin typeface="Arial"/>
                <a:ea typeface="Arial"/>
                <a:cs typeface="Arial"/>
                <a:sym typeface="Arial"/>
              </a:rPr>
              <a:t>	</a:t>
            </a:r>
            <a:r>
              <a:rPr lang="en-US" sz="2400">
                <a:solidFill>
                  <a:srgbClr val="323F4F"/>
                </a:solidFill>
                <a:latin typeface="Arial"/>
                <a:ea typeface="Arial"/>
                <a:cs typeface="Arial"/>
                <a:sym typeface="Arial"/>
              </a:rPr>
              <a:t>Within </a:t>
            </a:r>
            <a:r>
              <a:rPr b="1" lang="en-US" sz="2400">
                <a:solidFill>
                  <a:srgbClr val="323F4F"/>
                </a:solidFill>
                <a:latin typeface="Arial"/>
                <a:ea typeface="Arial"/>
                <a:cs typeface="Arial"/>
                <a:sym typeface="Arial"/>
              </a:rPr>
              <a:t>four calendar weeks </a:t>
            </a:r>
            <a:r>
              <a:rPr lang="en-US" sz="2400">
                <a:solidFill>
                  <a:srgbClr val="323F4F"/>
                </a:solidFill>
                <a:latin typeface="Arial"/>
                <a:ea typeface="Arial"/>
                <a:cs typeface="Arial"/>
                <a:sym typeface="Arial"/>
              </a:rPr>
              <a:t>of </a:t>
            </a:r>
            <a:r>
              <a:rPr b="1" lang="en-US" sz="2400">
                <a:solidFill>
                  <a:srgbClr val="323F4F"/>
                </a:solidFill>
                <a:latin typeface="Arial"/>
                <a:ea typeface="Arial"/>
                <a:cs typeface="Arial"/>
                <a:sym typeface="Arial"/>
              </a:rPr>
              <a:t>initial enrollment</a:t>
            </a:r>
            <a:r>
              <a:rPr b="1" lang="en-US" sz="2400">
                <a:solidFill>
                  <a:srgbClr val="FF0000"/>
                </a:solidFill>
                <a:latin typeface="Arial"/>
                <a:ea typeface="Arial"/>
                <a:cs typeface="Arial"/>
                <a:sym typeface="Arial"/>
              </a:rPr>
              <a:t> </a:t>
            </a:r>
            <a:r>
              <a:rPr b="1" lang="en-US" sz="2400">
                <a:solidFill>
                  <a:srgbClr val="323F4F"/>
                </a:solidFill>
                <a:latin typeface="Arial"/>
                <a:ea typeface="Arial"/>
                <a:cs typeface="Arial"/>
                <a:sym typeface="Arial"/>
              </a:rPr>
              <a:t>in a Texas public school the district must:</a:t>
            </a:r>
            <a:endParaRPr/>
          </a:p>
          <a:p>
            <a:pPr indent="-228600" lvl="0" marL="228600" rtl="0" algn="l">
              <a:lnSpc>
                <a:spcPct val="90000"/>
              </a:lnSpc>
              <a:spcBef>
                <a:spcPts val="1200"/>
              </a:spcBef>
              <a:spcAft>
                <a:spcPts val="0"/>
              </a:spcAft>
              <a:buClr>
                <a:srgbClr val="323F4F"/>
              </a:buClr>
              <a:buSzPts val="2400"/>
              <a:buChar char="•"/>
            </a:pPr>
            <a:r>
              <a:rPr b="1" lang="en-US" sz="2400">
                <a:solidFill>
                  <a:srgbClr val="323F4F"/>
                </a:solidFill>
                <a:latin typeface="Arial"/>
                <a:ea typeface="Arial"/>
                <a:cs typeface="Arial"/>
                <a:sym typeface="Arial"/>
              </a:rPr>
              <a:t>Administer the identification assessment (pre-LAS or LAS Links) if the student’s home language survey indicates a language other than English.</a:t>
            </a:r>
            <a:endParaRPr/>
          </a:p>
          <a:p>
            <a:pPr indent="-228600" lvl="0" marL="228600" rtl="0" algn="l">
              <a:lnSpc>
                <a:spcPct val="90000"/>
              </a:lnSpc>
              <a:spcBef>
                <a:spcPts val="1200"/>
              </a:spcBef>
              <a:spcAft>
                <a:spcPts val="0"/>
              </a:spcAft>
              <a:buClr>
                <a:srgbClr val="323F4F"/>
              </a:buClr>
              <a:buSzPts val="2400"/>
              <a:buChar char="•"/>
            </a:pPr>
            <a:r>
              <a:rPr b="1" lang="en-US" sz="2400">
                <a:solidFill>
                  <a:srgbClr val="323F4F"/>
                </a:solidFill>
                <a:latin typeface="Arial"/>
                <a:ea typeface="Arial"/>
                <a:cs typeface="Arial"/>
                <a:sym typeface="Arial"/>
              </a:rPr>
              <a:t>Convene an LPAC to determine English learner classification and recommend the appropriate program placement. </a:t>
            </a:r>
            <a:endParaRPr/>
          </a:p>
          <a:p>
            <a:pPr indent="0" lvl="0" marL="0" rtl="0" algn="ctr">
              <a:lnSpc>
                <a:spcPct val="90000"/>
              </a:lnSpc>
              <a:spcBef>
                <a:spcPts val="1200"/>
              </a:spcBef>
              <a:spcAft>
                <a:spcPts val="0"/>
              </a:spcAft>
              <a:buClr>
                <a:srgbClr val="323F4F"/>
              </a:buClr>
              <a:buSzPts val="2400"/>
              <a:buNone/>
            </a:pPr>
            <a:r>
              <a:rPr b="1" lang="en-US" sz="2400" u="sng">
                <a:solidFill>
                  <a:schemeClr val="hlink"/>
                </a:solidFill>
                <a:latin typeface="Arial"/>
                <a:ea typeface="Arial"/>
                <a:cs typeface="Arial"/>
                <a:sym typeface="Arial"/>
                <a:hlinkClick r:id="rId3"/>
              </a:rPr>
              <a:t>https://laslinks.com/Texas/</a:t>
            </a:r>
            <a:endParaRPr b="1" sz="2400">
              <a:solidFill>
                <a:srgbClr val="323F4F"/>
              </a:solidFill>
              <a:latin typeface="Arial"/>
              <a:ea typeface="Arial"/>
              <a:cs typeface="Arial"/>
              <a:sym typeface="Arial"/>
            </a:endParaRPr>
          </a:p>
          <a:p>
            <a:pPr indent="-1588" lvl="0" marL="1588" rtl="0" algn="l">
              <a:lnSpc>
                <a:spcPct val="90000"/>
              </a:lnSpc>
              <a:spcBef>
                <a:spcPts val="1200"/>
              </a:spcBef>
              <a:spcAft>
                <a:spcPts val="0"/>
              </a:spcAft>
              <a:buClr>
                <a:schemeClr val="dk1"/>
              </a:buClr>
              <a:buSzPts val="2400"/>
              <a:buNone/>
            </a:pPr>
            <a:r>
              <a:t/>
            </a:r>
            <a:endParaRPr b="1" sz="2400">
              <a:solidFill>
                <a:srgbClr val="FF0000"/>
              </a:solidFill>
              <a:latin typeface="Arial"/>
              <a:ea typeface="Arial"/>
              <a:cs typeface="Arial"/>
              <a:sym typeface="Arial"/>
            </a:endParaRPr>
          </a:p>
        </p:txBody>
      </p:sp>
      <p:sp>
        <p:nvSpPr>
          <p:cNvPr id="455" name="Google Shape;455;p6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8"/>
          <p:cNvSpPr txBox="1"/>
          <p:nvPr>
            <p:ph type="title"/>
          </p:nvPr>
        </p:nvSpPr>
        <p:spPr>
          <a:xfrm>
            <a:off x="115931" y="438924"/>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Timeline</a:t>
            </a:r>
            <a:endParaRPr/>
          </a:p>
        </p:txBody>
      </p:sp>
      <p:sp>
        <p:nvSpPr>
          <p:cNvPr id="463" name="Google Shape;463;p6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
        <p:nvSpPr>
          <p:cNvPr id="464" name="Google Shape;464;p68"/>
          <p:cNvSpPr/>
          <p:nvPr/>
        </p:nvSpPr>
        <p:spPr>
          <a:xfrm>
            <a:off x="474765" y="1384287"/>
            <a:ext cx="584080" cy="5051922"/>
          </a:xfrm>
          <a:prstGeom prst="leftBrace">
            <a:avLst>
              <a:gd fmla="val 8333" name="adj1"/>
              <a:gd fmla="val 50000" name="adj2"/>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65" name="Google Shape;465;p68"/>
          <p:cNvSpPr txBox="1"/>
          <p:nvPr/>
        </p:nvSpPr>
        <p:spPr>
          <a:xfrm rot="-5400000">
            <a:off x="-1377351" y="3696108"/>
            <a:ext cx="3339539"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400" u="none" cap="none" strike="noStrike">
                <a:solidFill>
                  <a:srgbClr val="323F4F"/>
                </a:solidFill>
                <a:latin typeface="Arial"/>
                <a:ea typeface="Arial"/>
                <a:cs typeface="Arial"/>
                <a:sym typeface="Arial"/>
              </a:rPr>
              <a:t>Four  calendar weeks</a:t>
            </a:r>
            <a:endParaRPr/>
          </a:p>
        </p:txBody>
      </p:sp>
      <p:pic>
        <p:nvPicPr>
          <p:cNvPr id="466" name="Google Shape;466;p68"/>
          <p:cNvPicPr preferRelativeResize="0"/>
          <p:nvPr/>
        </p:nvPicPr>
        <p:blipFill rotWithShape="1">
          <a:blip r:embed="rId3">
            <a:alphaModFix/>
          </a:blip>
          <a:srcRect b="0" l="0" r="0" t="0"/>
          <a:stretch/>
        </p:blipFill>
        <p:spPr>
          <a:xfrm>
            <a:off x="1157556" y="1569728"/>
            <a:ext cx="7092592" cy="47975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9"/>
          <p:cNvSpPr txBox="1"/>
          <p:nvPr>
            <p:ph type="title"/>
          </p:nvPr>
        </p:nvSpPr>
        <p:spPr>
          <a:xfrm>
            <a:off x="140645" y="438924"/>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Timeline Example</a:t>
            </a:r>
            <a:endParaRPr/>
          </a:p>
        </p:txBody>
      </p:sp>
      <p:sp>
        <p:nvSpPr>
          <p:cNvPr id="474" name="Google Shape;474;p6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
        <p:nvSpPr>
          <p:cNvPr id="475" name="Google Shape;475;p69"/>
          <p:cNvSpPr txBox="1"/>
          <p:nvPr/>
        </p:nvSpPr>
        <p:spPr>
          <a:xfrm>
            <a:off x="140646" y="1569769"/>
            <a:ext cx="8805418"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323F4F"/>
                </a:solidFill>
                <a:latin typeface="Arial"/>
                <a:ea typeface="Arial"/>
                <a:cs typeface="Arial"/>
                <a:sym typeface="Arial"/>
              </a:rPr>
              <a:t>Student A enrolls on the 19</a:t>
            </a:r>
            <a:r>
              <a:rPr baseline="30000" lang="en-US" sz="2400">
                <a:solidFill>
                  <a:srgbClr val="323F4F"/>
                </a:solidFill>
                <a:latin typeface="Arial"/>
                <a:ea typeface="Arial"/>
                <a:cs typeface="Arial"/>
                <a:sym typeface="Arial"/>
              </a:rPr>
              <a:t>th</a:t>
            </a:r>
            <a:r>
              <a:rPr lang="en-US" sz="2400">
                <a:solidFill>
                  <a:srgbClr val="323F4F"/>
                </a:solidFill>
                <a:latin typeface="Arial"/>
                <a:ea typeface="Arial"/>
                <a:cs typeface="Arial"/>
                <a:sym typeface="Arial"/>
              </a:rPr>
              <a:t>, then Student A will be identified and placed by the 16</a:t>
            </a:r>
            <a:r>
              <a:rPr baseline="30000" lang="en-US" sz="2400">
                <a:solidFill>
                  <a:srgbClr val="323F4F"/>
                </a:solidFill>
                <a:latin typeface="Arial"/>
                <a:ea typeface="Arial"/>
                <a:cs typeface="Arial"/>
                <a:sym typeface="Arial"/>
              </a:rPr>
              <a:t>th</a:t>
            </a:r>
            <a:r>
              <a:rPr lang="en-US" sz="2400">
                <a:solidFill>
                  <a:srgbClr val="323F4F"/>
                </a:solidFill>
                <a:latin typeface="Arial"/>
                <a:ea typeface="Arial"/>
                <a:cs typeface="Arial"/>
                <a:sym typeface="Arial"/>
              </a:rPr>
              <a:t> of the next month.</a:t>
            </a:r>
            <a:endParaRPr sz="2400">
              <a:solidFill>
                <a:srgbClr val="323F4F"/>
              </a:solidFill>
              <a:latin typeface="Calibri"/>
              <a:ea typeface="Calibri"/>
              <a:cs typeface="Calibri"/>
              <a:sym typeface="Calibri"/>
            </a:endParaRPr>
          </a:p>
          <a:p>
            <a:pPr indent="0" lvl="0" marL="0" marR="0" rtl="0" algn="ctr">
              <a:spcBef>
                <a:spcPts val="0"/>
              </a:spcBef>
              <a:spcAft>
                <a:spcPts val="0"/>
              </a:spcAft>
              <a:buNone/>
            </a:pPr>
            <a:r>
              <a:rPr lang="en-US" sz="2400">
                <a:solidFill>
                  <a:srgbClr val="323F4F"/>
                </a:solidFill>
                <a:latin typeface="Arial"/>
                <a:ea typeface="Arial"/>
                <a:cs typeface="Arial"/>
                <a:sym typeface="Arial"/>
              </a:rPr>
              <a:t> </a:t>
            </a:r>
            <a:endParaRPr sz="2400" strike="sngStrike">
              <a:solidFill>
                <a:srgbClr val="323F4F"/>
              </a:solidFill>
              <a:latin typeface="Arial"/>
              <a:ea typeface="Arial"/>
              <a:cs typeface="Arial"/>
              <a:sym typeface="Arial"/>
            </a:endParaRPr>
          </a:p>
        </p:txBody>
      </p:sp>
      <p:graphicFrame>
        <p:nvGraphicFramePr>
          <p:cNvPr id="476" name="Google Shape;476;p69"/>
          <p:cNvGraphicFramePr/>
          <p:nvPr/>
        </p:nvGraphicFramePr>
        <p:xfrm>
          <a:off x="45396" y="2393382"/>
          <a:ext cx="3000000" cy="3000000"/>
        </p:xfrm>
        <a:graphic>
          <a:graphicData uri="http://schemas.openxmlformats.org/drawingml/2006/table">
            <a:tbl>
              <a:tblPr bandRow="1" firstRow="1">
                <a:noFill/>
                <a:tableStyleId>{439FFF29-8092-48E1-832F-467F1738B14D}</a:tableStyleId>
              </a:tblPr>
              <a:tblGrid>
                <a:gridCol w="1286200"/>
                <a:gridCol w="1286200"/>
                <a:gridCol w="1286200"/>
                <a:gridCol w="1286200"/>
                <a:gridCol w="1286200"/>
                <a:gridCol w="1286200"/>
                <a:gridCol w="1286200"/>
              </a:tblGrid>
              <a:tr h="661825">
                <a:tc>
                  <a:txBody>
                    <a:bodyPr/>
                    <a:lstStyle/>
                    <a:p>
                      <a:pPr indent="0" lvl="0" marL="0" marR="0" rtl="0" algn="ctr">
                        <a:spcBef>
                          <a:spcPts val="0"/>
                        </a:spcBef>
                        <a:spcAft>
                          <a:spcPts val="0"/>
                        </a:spcAft>
                        <a:buNone/>
                      </a:pPr>
                      <a:r>
                        <a:rPr lang="en-US" sz="1800" u="none" cap="none" strike="noStrike"/>
                        <a:t>Sunday</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Monday</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Tuesday</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Wednesday</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Thursday</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Friday</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Saturday</a:t>
                      </a:r>
                      <a:endParaRPr sz="1800" u="none" cap="none" strike="noStrike"/>
                    </a:p>
                  </a:txBody>
                  <a:tcPr marT="45725" marB="45725" marR="91450" marL="91450" anchor="ctr"/>
                </a:tc>
              </a:tr>
              <a:tr h="661825">
                <a:tc>
                  <a:txBody>
                    <a:bodyPr/>
                    <a:lstStyle/>
                    <a:p>
                      <a:pPr indent="0" lvl="0" marL="0" marR="0" rtl="0" algn="ctr">
                        <a:spcBef>
                          <a:spcPts val="0"/>
                        </a:spcBef>
                        <a:spcAft>
                          <a:spcPts val="0"/>
                        </a:spcAft>
                        <a:buNone/>
                      </a:pPr>
                      <a:r>
                        <a:rPr lang="en-US" sz="1800" u="none" cap="none" strike="noStrike"/>
                        <a:t>16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17</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18</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19</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20</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21</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22</a:t>
                      </a:r>
                      <a:endParaRPr sz="1800" u="none" cap="none" strike="noStrike"/>
                    </a:p>
                  </a:txBody>
                  <a:tcPr marT="45725" marB="45725" marR="91450" marL="91450" anchor="ctr"/>
                </a:tc>
              </a:tr>
              <a:tr h="661825">
                <a:tc>
                  <a:txBody>
                    <a:bodyPr/>
                    <a:lstStyle/>
                    <a:p>
                      <a:pPr indent="0" lvl="0" marL="0" marR="0" rtl="0" algn="ctr">
                        <a:spcBef>
                          <a:spcPts val="0"/>
                        </a:spcBef>
                        <a:spcAft>
                          <a:spcPts val="0"/>
                        </a:spcAft>
                        <a:buNone/>
                      </a:pPr>
                      <a:r>
                        <a:rPr lang="en-US" sz="1800" u="none" cap="none" strike="noStrike"/>
                        <a:t>23</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25</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27</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28</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29</a:t>
                      </a:r>
                      <a:endParaRPr sz="1800" u="none" cap="none" strike="noStrike"/>
                    </a:p>
                  </a:txBody>
                  <a:tcPr marT="45725" marB="45725" marR="91450" marL="91450" anchor="ctr"/>
                </a:tc>
              </a:tr>
              <a:tr h="661825">
                <a:tc>
                  <a:txBody>
                    <a:bodyPr/>
                    <a:lstStyle/>
                    <a:p>
                      <a:pPr indent="0" lvl="0" marL="0" marR="0" rtl="0" algn="ctr">
                        <a:spcBef>
                          <a:spcPts val="0"/>
                        </a:spcBef>
                        <a:spcAft>
                          <a:spcPts val="0"/>
                        </a:spcAft>
                        <a:buNone/>
                      </a:pPr>
                      <a:r>
                        <a:rPr lang="en-US" sz="1800" u="none" cap="none" strike="noStrike"/>
                        <a:t>30</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31</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2</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3</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5</a:t>
                      </a:r>
                      <a:endParaRPr sz="1800" u="none" cap="none" strike="noStrike"/>
                    </a:p>
                  </a:txBody>
                  <a:tcPr marT="45725" marB="45725" marR="91450" marL="91450" anchor="ctr"/>
                </a:tc>
              </a:tr>
              <a:tr h="661825">
                <a:tc>
                  <a:txBody>
                    <a:bodyPr/>
                    <a:lstStyle/>
                    <a:p>
                      <a:pPr indent="0" lvl="0" marL="0" marR="0" rtl="0" algn="ctr">
                        <a:spcBef>
                          <a:spcPts val="0"/>
                        </a:spcBef>
                        <a:spcAft>
                          <a:spcPts val="0"/>
                        </a:spcAft>
                        <a:buNone/>
                      </a:pPr>
                      <a:r>
                        <a:rPr lang="en-US" sz="1800" u="none" cap="none" strike="noStrike"/>
                        <a:t>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7</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8</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9</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10</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11</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12</a:t>
                      </a:r>
                      <a:endParaRPr sz="1800" u="none" cap="none" strike="noStrike"/>
                    </a:p>
                  </a:txBody>
                  <a:tcPr marT="45725" marB="45725" marR="91450" marL="91450" anchor="ctr"/>
                </a:tc>
              </a:tr>
              <a:tr h="661825">
                <a:tc>
                  <a:txBody>
                    <a:bodyPr/>
                    <a:lstStyle/>
                    <a:p>
                      <a:pPr indent="0" lvl="0" marL="0" marR="0" rtl="0" algn="ctr">
                        <a:spcBef>
                          <a:spcPts val="0"/>
                        </a:spcBef>
                        <a:spcAft>
                          <a:spcPts val="0"/>
                        </a:spcAft>
                        <a:buNone/>
                      </a:pPr>
                      <a:r>
                        <a:rPr lang="en-US" sz="1800" u="none" cap="none" strike="noStrike"/>
                        <a:t>13</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14</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15</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16</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17</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18</a:t>
                      </a:r>
                      <a:endParaRPr sz="1800" u="none" cap="none" strike="noStrike"/>
                    </a:p>
                  </a:txBody>
                  <a:tcPr marT="45725" marB="45725" marR="91450" marL="91450" anchor="ctr"/>
                </a:tc>
                <a:tc>
                  <a:txBody>
                    <a:bodyPr/>
                    <a:lstStyle/>
                    <a:p>
                      <a:pPr indent="0" lvl="0" marL="0" marR="0" rtl="0" algn="ctr">
                        <a:spcBef>
                          <a:spcPts val="0"/>
                        </a:spcBef>
                        <a:spcAft>
                          <a:spcPts val="0"/>
                        </a:spcAft>
                        <a:buNone/>
                      </a:pPr>
                      <a:r>
                        <a:rPr lang="en-US" sz="1800" u="none" cap="none" strike="noStrike"/>
                        <a:t>19</a:t>
                      </a:r>
                      <a:endParaRPr sz="1800" u="none" cap="none" strike="noStrike"/>
                    </a:p>
                  </a:txBody>
                  <a:tcPr marT="45725" marB="45725" marR="91450" marL="91450" anchor="ct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0"/>
          <p:cNvSpPr txBox="1"/>
          <p:nvPr>
            <p:ph type="title"/>
          </p:nvPr>
        </p:nvSpPr>
        <p:spPr>
          <a:xfrm>
            <a:off x="115931" y="438924"/>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Home Language Survey (HLS)</a:t>
            </a:r>
            <a:endParaRPr/>
          </a:p>
        </p:txBody>
      </p:sp>
      <p:sp>
        <p:nvSpPr>
          <p:cNvPr id="484" name="Google Shape;484;p70"/>
          <p:cNvSpPr txBox="1"/>
          <p:nvPr>
            <p:ph idx="1" type="body"/>
          </p:nvPr>
        </p:nvSpPr>
        <p:spPr>
          <a:xfrm>
            <a:off x="165358" y="1739764"/>
            <a:ext cx="8558512" cy="448141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323F4F"/>
              </a:buClr>
              <a:buSzPts val="2400"/>
              <a:buChar char="•"/>
            </a:pPr>
            <a:r>
              <a:rPr lang="en-US" sz="2400">
                <a:solidFill>
                  <a:srgbClr val="323F4F"/>
                </a:solidFill>
                <a:latin typeface="Arial"/>
                <a:ea typeface="Arial"/>
                <a:cs typeface="Arial"/>
                <a:sym typeface="Arial"/>
              </a:rPr>
              <a:t>If the response on the HLS indicates that a language </a:t>
            </a:r>
            <a:r>
              <a:rPr b="1" lang="en-US" sz="2400">
                <a:solidFill>
                  <a:srgbClr val="323F4F"/>
                </a:solidFill>
                <a:latin typeface="Arial"/>
                <a:ea typeface="Arial"/>
                <a:cs typeface="Arial"/>
                <a:sym typeface="Arial"/>
              </a:rPr>
              <a:t>other than English </a:t>
            </a:r>
            <a:r>
              <a:rPr lang="en-US" sz="2400">
                <a:solidFill>
                  <a:srgbClr val="323F4F"/>
                </a:solidFill>
                <a:latin typeface="Arial"/>
                <a:ea typeface="Arial"/>
                <a:cs typeface="Arial"/>
                <a:sym typeface="Arial"/>
              </a:rPr>
              <a:t>is used, the student shall be tested in accordance with §89.1226 of this title (relating to Testing and Classification of Students).*</a:t>
            </a:r>
            <a:endParaRPr/>
          </a:p>
          <a:p>
            <a:pPr indent="-228600" lvl="0" marL="228600" rtl="0" algn="l">
              <a:lnSpc>
                <a:spcPct val="90000"/>
              </a:lnSpc>
              <a:spcBef>
                <a:spcPts val="1200"/>
              </a:spcBef>
              <a:spcAft>
                <a:spcPts val="0"/>
              </a:spcAft>
              <a:buClr>
                <a:srgbClr val="323F4F"/>
              </a:buClr>
              <a:buSzPts val="2400"/>
              <a:buChar char="•"/>
            </a:pPr>
            <a:r>
              <a:rPr lang="en-US" sz="2400">
                <a:solidFill>
                  <a:srgbClr val="323F4F"/>
                </a:solidFill>
                <a:latin typeface="Arial"/>
                <a:ea typeface="Arial"/>
                <a:cs typeface="Arial"/>
                <a:sym typeface="Arial"/>
              </a:rPr>
              <a:t>The HLS shall be administered in English and the primary language whenever possible. The HLS shall contain the following questions.</a:t>
            </a:r>
            <a:endParaRPr/>
          </a:p>
          <a:p>
            <a:pPr indent="0" lvl="1" marL="457200" rtl="0" algn="l">
              <a:lnSpc>
                <a:spcPct val="90000"/>
              </a:lnSpc>
              <a:spcBef>
                <a:spcPts val="1200"/>
              </a:spcBef>
              <a:spcAft>
                <a:spcPts val="0"/>
              </a:spcAft>
              <a:buClr>
                <a:srgbClr val="323F4F"/>
              </a:buClr>
              <a:buSzPts val="2400"/>
              <a:buNone/>
            </a:pPr>
            <a:r>
              <a:rPr lang="en-US">
                <a:solidFill>
                  <a:srgbClr val="323F4F"/>
                </a:solidFill>
                <a:latin typeface="Arial"/>
                <a:ea typeface="Arial"/>
                <a:cs typeface="Arial"/>
                <a:sym typeface="Arial"/>
              </a:rPr>
              <a:t>(1) What language is </a:t>
            </a:r>
            <a:r>
              <a:rPr b="1" lang="en-US">
                <a:solidFill>
                  <a:srgbClr val="323F4F"/>
                </a:solidFill>
                <a:latin typeface="Arial"/>
                <a:ea typeface="Arial"/>
                <a:cs typeface="Arial"/>
                <a:sym typeface="Arial"/>
              </a:rPr>
              <a:t>used</a:t>
            </a:r>
            <a:r>
              <a:rPr lang="en-US">
                <a:solidFill>
                  <a:srgbClr val="323F4F"/>
                </a:solidFill>
                <a:latin typeface="Arial"/>
                <a:ea typeface="Arial"/>
                <a:cs typeface="Arial"/>
                <a:sym typeface="Arial"/>
              </a:rPr>
              <a:t> in the child’s home </a:t>
            </a:r>
            <a:r>
              <a:rPr b="1" lang="en-US">
                <a:solidFill>
                  <a:srgbClr val="323F4F"/>
                </a:solidFill>
                <a:latin typeface="Arial"/>
                <a:ea typeface="Arial"/>
                <a:cs typeface="Arial"/>
                <a:sym typeface="Arial"/>
              </a:rPr>
              <a:t>most of the time</a:t>
            </a:r>
            <a:r>
              <a:rPr lang="en-US">
                <a:solidFill>
                  <a:srgbClr val="323F4F"/>
                </a:solidFill>
                <a:latin typeface="Arial"/>
                <a:ea typeface="Arial"/>
                <a:cs typeface="Arial"/>
                <a:sym typeface="Arial"/>
              </a:rPr>
              <a:t>? </a:t>
            </a:r>
            <a:endParaRPr/>
          </a:p>
          <a:p>
            <a:pPr indent="0" lvl="1" marL="457200" rtl="0" algn="l">
              <a:lnSpc>
                <a:spcPct val="90000"/>
              </a:lnSpc>
              <a:spcBef>
                <a:spcPts val="1200"/>
              </a:spcBef>
              <a:spcAft>
                <a:spcPts val="0"/>
              </a:spcAft>
              <a:buClr>
                <a:srgbClr val="323F4F"/>
              </a:buClr>
              <a:buSzPts val="2400"/>
              <a:buNone/>
            </a:pPr>
            <a:r>
              <a:rPr lang="en-US">
                <a:solidFill>
                  <a:srgbClr val="323F4F"/>
                </a:solidFill>
                <a:latin typeface="Arial"/>
                <a:ea typeface="Arial"/>
                <a:cs typeface="Arial"/>
                <a:sym typeface="Arial"/>
              </a:rPr>
              <a:t>(2) What language does the child </a:t>
            </a:r>
            <a:r>
              <a:rPr b="1" lang="en-US">
                <a:solidFill>
                  <a:srgbClr val="323F4F"/>
                </a:solidFill>
                <a:latin typeface="Arial"/>
                <a:ea typeface="Arial"/>
                <a:cs typeface="Arial"/>
                <a:sym typeface="Arial"/>
              </a:rPr>
              <a:t>use</a:t>
            </a:r>
            <a:r>
              <a:rPr lang="en-US">
                <a:solidFill>
                  <a:srgbClr val="323F4F"/>
                </a:solidFill>
                <a:latin typeface="Arial"/>
                <a:ea typeface="Arial"/>
                <a:cs typeface="Arial"/>
                <a:sym typeface="Arial"/>
              </a:rPr>
              <a:t> </a:t>
            </a:r>
            <a:r>
              <a:rPr b="1" lang="en-US">
                <a:solidFill>
                  <a:srgbClr val="323F4F"/>
                </a:solidFill>
                <a:latin typeface="Arial"/>
                <a:ea typeface="Arial"/>
                <a:cs typeface="Arial"/>
                <a:sym typeface="Arial"/>
              </a:rPr>
              <a:t>most of the time</a:t>
            </a:r>
            <a:r>
              <a:rPr lang="en-US">
                <a:solidFill>
                  <a:srgbClr val="323F4F"/>
                </a:solidFill>
                <a:latin typeface="Arial"/>
                <a:ea typeface="Arial"/>
                <a:cs typeface="Arial"/>
                <a:sym typeface="Arial"/>
              </a:rPr>
              <a:t>? </a:t>
            </a:r>
            <a:endParaRPr/>
          </a:p>
          <a:p>
            <a:pPr indent="-1588" lvl="0" marL="1588" rtl="0" algn="l">
              <a:lnSpc>
                <a:spcPct val="90000"/>
              </a:lnSpc>
              <a:spcBef>
                <a:spcPts val="1200"/>
              </a:spcBef>
              <a:spcAft>
                <a:spcPts val="0"/>
              </a:spcAft>
              <a:buClr>
                <a:srgbClr val="323F4F"/>
              </a:buClr>
              <a:buSzPts val="1800"/>
              <a:buNone/>
            </a:pPr>
            <a:r>
              <a:rPr i="1" lang="en-US" sz="1800">
                <a:solidFill>
                  <a:srgbClr val="323F4F"/>
                </a:solidFill>
                <a:latin typeface="Arial"/>
                <a:ea typeface="Arial"/>
                <a:cs typeface="Arial"/>
                <a:sym typeface="Arial"/>
              </a:rPr>
              <a:t>*Parent or guardian permission for language proficiency testing is not required.</a:t>
            </a:r>
            <a:endParaRPr/>
          </a:p>
          <a:p>
            <a:pPr indent="-228600" lvl="0" marL="228600" rtl="0" algn="l">
              <a:lnSpc>
                <a:spcPct val="90000"/>
              </a:lnSpc>
              <a:spcBef>
                <a:spcPts val="1200"/>
              </a:spcBef>
              <a:spcAft>
                <a:spcPts val="0"/>
              </a:spcAft>
              <a:buClr>
                <a:schemeClr val="dk1"/>
              </a:buClr>
              <a:buSzPts val="2000"/>
              <a:buNone/>
            </a:pPr>
            <a:r>
              <a:t/>
            </a:r>
            <a:endParaRPr sz="2000"/>
          </a:p>
          <a:p>
            <a:pPr indent="-228600" lvl="0" marL="228600" rtl="0" algn="l">
              <a:lnSpc>
                <a:spcPct val="90000"/>
              </a:lnSpc>
              <a:spcBef>
                <a:spcPts val="1200"/>
              </a:spcBef>
              <a:spcAft>
                <a:spcPts val="0"/>
              </a:spcAft>
              <a:buClr>
                <a:schemeClr val="dk1"/>
              </a:buClr>
              <a:buSzPts val="2000"/>
              <a:buNone/>
            </a:pPr>
            <a:r>
              <a:rPr lang="en-US" sz="2000"/>
              <a:t>                                                                     </a:t>
            </a:r>
            <a:endParaRPr i="1" sz="2000"/>
          </a:p>
          <a:p>
            <a:pPr indent="-101600" lvl="0" marL="228600" rtl="0" algn="l">
              <a:lnSpc>
                <a:spcPct val="90000"/>
              </a:lnSpc>
              <a:spcBef>
                <a:spcPts val="1200"/>
              </a:spcBef>
              <a:spcAft>
                <a:spcPts val="0"/>
              </a:spcAft>
              <a:buClr>
                <a:schemeClr val="dk1"/>
              </a:buClr>
              <a:buSzPts val="2000"/>
              <a:buNone/>
            </a:pPr>
            <a:r>
              <a:t/>
            </a:r>
            <a:endParaRPr i="1" sz="2000"/>
          </a:p>
          <a:p>
            <a:pPr indent="0" lvl="0" marL="228600" rtl="0" algn="l">
              <a:lnSpc>
                <a:spcPct val="90000"/>
              </a:lnSpc>
              <a:spcBef>
                <a:spcPts val="1200"/>
              </a:spcBef>
              <a:spcAft>
                <a:spcPts val="0"/>
              </a:spcAft>
              <a:buClr>
                <a:schemeClr val="dk1"/>
              </a:buClr>
              <a:buSzPts val="3600"/>
              <a:buNone/>
            </a:pPr>
            <a:r>
              <a:t/>
            </a:r>
            <a:endParaRPr sz="3600"/>
          </a:p>
          <a:p>
            <a:pPr indent="-228600" lvl="0" marL="228600" rtl="0" algn="l">
              <a:lnSpc>
                <a:spcPct val="90000"/>
              </a:lnSpc>
              <a:spcBef>
                <a:spcPts val="1200"/>
              </a:spcBef>
              <a:spcAft>
                <a:spcPts val="0"/>
              </a:spcAft>
              <a:buClr>
                <a:schemeClr val="dk1"/>
              </a:buClr>
              <a:buSzPts val="3600"/>
              <a:buNone/>
            </a:pPr>
            <a:r>
              <a:t/>
            </a:r>
            <a:endParaRPr sz="3600"/>
          </a:p>
          <a:p>
            <a:pPr indent="-228600" lvl="0" marL="228600" rtl="0" algn="l">
              <a:lnSpc>
                <a:spcPct val="90000"/>
              </a:lnSpc>
              <a:spcBef>
                <a:spcPts val="1200"/>
              </a:spcBef>
              <a:spcAft>
                <a:spcPts val="0"/>
              </a:spcAft>
              <a:buClr>
                <a:schemeClr val="dk1"/>
              </a:buClr>
              <a:buSzPts val="3600"/>
              <a:buNone/>
            </a:pPr>
            <a:r>
              <a:t/>
            </a:r>
            <a:endParaRPr sz="3600"/>
          </a:p>
        </p:txBody>
      </p:sp>
      <p:sp>
        <p:nvSpPr>
          <p:cNvPr id="485" name="Google Shape;485;p7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1"/>
          <p:cNvSpPr txBox="1"/>
          <p:nvPr>
            <p:ph type="title"/>
          </p:nvPr>
        </p:nvSpPr>
        <p:spPr>
          <a:xfrm>
            <a:off x="123570" y="418478"/>
            <a:ext cx="788707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latin typeface="Arial"/>
                <a:ea typeface="Arial"/>
                <a:cs typeface="Arial"/>
                <a:sym typeface="Arial"/>
              </a:rPr>
              <a:t>Purpose of the HLS</a:t>
            </a:r>
            <a:endParaRPr/>
          </a:p>
        </p:txBody>
      </p:sp>
      <p:sp>
        <p:nvSpPr>
          <p:cNvPr id="493" name="Google Shape;493;p7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
        <p:nvSpPr>
          <p:cNvPr id="494" name="Google Shape;494;p71"/>
          <p:cNvSpPr txBox="1"/>
          <p:nvPr/>
        </p:nvSpPr>
        <p:spPr>
          <a:xfrm>
            <a:off x="247140" y="1598810"/>
            <a:ext cx="8578889" cy="466049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Arial Narrow"/>
                <a:ea typeface="Arial Narrow"/>
                <a:cs typeface="Arial Narrow"/>
                <a:sym typeface="Arial Narrow"/>
              </a:rPr>
              <a:t>Dear Parent or Guardian:</a:t>
            </a:r>
            <a:endParaRPr/>
          </a:p>
          <a:p>
            <a:pPr indent="0" lvl="0" marL="0" marR="0" rtl="0" algn="l">
              <a:spcBef>
                <a:spcPts val="0"/>
              </a:spcBef>
              <a:spcAft>
                <a:spcPts val="0"/>
              </a:spcAft>
              <a:buNone/>
            </a:pPr>
            <a:r>
              <a:rPr lang="en-US" sz="1800">
                <a:solidFill>
                  <a:srgbClr val="000000"/>
                </a:solidFill>
                <a:latin typeface="Arial Narrow"/>
                <a:ea typeface="Arial Narrow"/>
                <a:cs typeface="Arial Narrow"/>
                <a:sym typeface="Arial Narrow"/>
              </a:rPr>
              <a:t> </a:t>
            </a:r>
            <a:endParaRPr/>
          </a:p>
          <a:p>
            <a:pPr indent="0" lvl="0" marL="0" marR="0" rtl="0" algn="l">
              <a:spcBef>
                <a:spcPts val="0"/>
              </a:spcBef>
              <a:spcAft>
                <a:spcPts val="0"/>
              </a:spcAft>
              <a:buNone/>
            </a:pPr>
            <a:r>
              <a:rPr lang="en-US" sz="1800">
                <a:solidFill>
                  <a:srgbClr val="000000"/>
                </a:solidFill>
                <a:latin typeface="Arial Narrow"/>
                <a:ea typeface="Arial Narrow"/>
                <a:cs typeface="Arial Narrow"/>
                <a:sym typeface="Arial Narrow"/>
              </a:rPr>
              <a:t>To determin</a:t>
            </a:r>
            <a:r>
              <a:rPr lang="en-US" sz="1800" strike="sngStrike">
                <a:solidFill>
                  <a:srgbClr val="000000"/>
                </a:solidFill>
                <a:latin typeface="Arial Narrow"/>
                <a:ea typeface="Arial Narrow"/>
                <a:cs typeface="Arial Narrow"/>
                <a:sym typeface="Arial Narrow"/>
              </a:rPr>
              <a:t>e</a:t>
            </a:r>
            <a:r>
              <a:rPr lang="en-US" sz="1800">
                <a:solidFill>
                  <a:srgbClr val="000000"/>
                </a:solidFill>
                <a:latin typeface="Arial Narrow"/>
                <a:ea typeface="Arial Narrow"/>
                <a:cs typeface="Arial Narrow"/>
                <a:sym typeface="Arial Narrow"/>
              </a:rPr>
              <a:t> if your child would benefit from Bilingual and/or English as a Second Language program services, please answer the two questions below.</a:t>
            </a:r>
            <a:endParaRPr/>
          </a:p>
          <a:p>
            <a:pPr indent="0" lvl="0" marL="0" marR="0" rtl="0" algn="l">
              <a:spcBef>
                <a:spcPts val="0"/>
              </a:spcBef>
              <a:spcAft>
                <a:spcPts val="0"/>
              </a:spcAft>
              <a:buNone/>
            </a:pPr>
            <a:r>
              <a:rPr lang="en-US" sz="1800">
                <a:solidFill>
                  <a:srgbClr val="000000"/>
                </a:solidFill>
                <a:latin typeface="Arial Narrow"/>
                <a:ea typeface="Arial Narrow"/>
                <a:cs typeface="Arial Narrow"/>
                <a:sym typeface="Arial Narrow"/>
              </a:rPr>
              <a:t> </a:t>
            </a:r>
            <a:endParaRPr/>
          </a:p>
          <a:p>
            <a:pPr indent="0" lvl="0" marL="0" marR="0" rtl="0" algn="l">
              <a:spcBef>
                <a:spcPts val="0"/>
              </a:spcBef>
              <a:spcAft>
                <a:spcPts val="0"/>
              </a:spcAft>
              <a:buNone/>
            </a:pPr>
            <a:r>
              <a:rPr lang="en-US" sz="1800">
                <a:solidFill>
                  <a:srgbClr val="000000"/>
                </a:solidFill>
                <a:latin typeface="Arial Narrow"/>
                <a:ea typeface="Arial Narrow"/>
                <a:cs typeface="Arial Narrow"/>
                <a:sym typeface="Arial Narrow"/>
              </a:rPr>
              <a:t>If either of your responses indicates the use of a language other than English, then the school district must conduct an assessment to determine how well your child communicates in English. This assessment information will be used to determine if Bilingual and/or English as a Second Language program services are appropriate and to inform instructional and program placement recommendations. If you have questions about the purpose and use of the Home Language Survey, or you would like assistance in completing the form, please contact your school/district personnel.</a:t>
            </a:r>
            <a:endParaRPr/>
          </a:p>
          <a:p>
            <a:pPr indent="0" lvl="0" marL="0" marR="0" rtl="0" algn="l">
              <a:spcBef>
                <a:spcPts val="0"/>
              </a:spcBef>
              <a:spcAft>
                <a:spcPts val="0"/>
              </a:spcAft>
              <a:buNone/>
            </a:pPr>
            <a:r>
              <a:rPr lang="en-US" sz="1800">
                <a:solidFill>
                  <a:srgbClr val="000000"/>
                </a:solidFill>
                <a:latin typeface="Arial Narrow"/>
                <a:ea typeface="Arial Narrow"/>
                <a:cs typeface="Arial Narrow"/>
                <a:sym typeface="Arial Narrow"/>
              </a:rPr>
              <a:t> </a:t>
            </a:r>
            <a:endParaRPr/>
          </a:p>
          <a:p>
            <a:pPr indent="0" lvl="0" marL="0" marR="0" rtl="0" algn="l">
              <a:spcBef>
                <a:spcPts val="0"/>
              </a:spcBef>
              <a:spcAft>
                <a:spcPts val="0"/>
              </a:spcAft>
              <a:buNone/>
            </a:pPr>
            <a:r>
              <a:rPr lang="en-US" sz="1800">
                <a:solidFill>
                  <a:srgbClr val="000000"/>
                </a:solidFill>
                <a:latin typeface="Arial Narrow"/>
                <a:ea typeface="Arial Narrow"/>
                <a:cs typeface="Arial Narrow"/>
                <a:sym typeface="Arial Narrow"/>
              </a:rPr>
              <a:t>For more information on the process that must be followed, please visit the following website: </a:t>
            </a:r>
            <a:endParaRPr/>
          </a:p>
          <a:p>
            <a:pPr indent="0" lvl="0" marL="0" marR="0" rtl="0" algn="l">
              <a:spcBef>
                <a:spcPts val="0"/>
              </a:spcBef>
              <a:spcAft>
                <a:spcPts val="0"/>
              </a:spcAft>
              <a:buNone/>
            </a:pPr>
            <a:r>
              <a:rPr lang="en-US" sz="1200">
                <a:solidFill>
                  <a:srgbClr val="000000"/>
                </a:solidFill>
                <a:latin typeface="Arial Narrow"/>
                <a:ea typeface="Arial Narrow"/>
                <a:cs typeface="Arial Narrow"/>
                <a:sym typeface="Arial Narrow"/>
              </a:rPr>
              <a:t> </a:t>
            </a:r>
            <a:r>
              <a:rPr lang="en-US" sz="1800" u="sng">
                <a:solidFill>
                  <a:schemeClr val="hlink"/>
                </a:solidFill>
                <a:latin typeface="Calibri"/>
                <a:ea typeface="Calibri"/>
                <a:cs typeface="Calibri"/>
                <a:sym typeface="Calibri"/>
                <a:hlinkClick r:id="rId3"/>
              </a:rPr>
              <a:t>https://www.txel.org/media/iufjinqt/english-learner-identification-reclassification-flowchart-1.pdf</a:t>
            </a:r>
            <a:endParaRPr sz="1800">
              <a:solidFill>
                <a:srgbClr val="000000"/>
              </a:solidFill>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6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