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3" r:id="rId4"/>
    <p:sldMasterId id="2147483704" r:id="rId5"/>
    <p:sldMasterId id="2147483705" r:id="rId6"/>
    <p:sldMasterId id="2147483706" r:id="rId7"/>
    <p:sldMasterId id="2147483707"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Lst>
  <p:sldSz cy="6858000" cx="9144000"/>
  <p:notesSz cx="6858000" cy="9144000"/>
  <p:embeddedFontLst>
    <p:embeddedFont>
      <p:font typeface="Open Sans"/>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060F5A0-2436-4937-9ADB-271613CED39E}">
  <a:tblStyle styleId="{2060F5A0-2436-4937-9ADB-271613CED39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slide" Target="slides/slide26.xml"/><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37" Type="http://schemas.openxmlformats.org/officeDocument/2006/relationships/font" Target="fonts/OpenSans-bold.fntdata"/><Relationship Id="rId14" Type="http://schemas.openxmlformats.org/officeDocument/2006/relationships/slide" Target="slides/slide5.xml"/><Relationship Id="rId36" Type="http://schemas.openxmlformats.org/officeDocument/2006/relationships/font" Target="fonts/OpenSans-regular.fntdata"/><Relationship Id="rId17" Type="http://schemas.openxmlformats.org/officeDocument/2006/relationships/slide" Target="slides/slide8.xml"/><Relationship Id="rId39" Type="http://schemas.openxmlformats.org/officeDocument/2006/relationships/font" Target="fonts/OpenSans-boldItalic.fntdata"/><Relationship Id="rId16" Type="http://schemas.openxmlformats.org/officeDocument/2006/relationships/slide" Target="slides/slide7.xml"/><Relationship Id="rId38" Type="http://schemas.openxmlformats.org/officeDocument/2006/relationships/font" Target="fonts/OpenSans-italic.fntdata"/><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ea.texas.gov/academics/special-student-populations/bilingual-esl-education" TargetMode="External"/><Relationship Id="rId3" Type="http://schemas.openxmlformats.org/officeDocument/2006/relationships/hyperlink" Target="https://tea.texas.gov/academics/special-student-populations/bilingual-esl-education" TargetMode="External"/><Relationship Id="rId4" Type="http://schemas.openxmlformats.org/officeDocument/2006/relationships/hyperlink" Target="https://tea.texas.gov/academics/special-student-populations/bilingual-esl-education"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tea.texas.gov/academics/special-student-populations/bilingual-esl-education"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3" name="Google Shape;403;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1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4" name="Google Shape;48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10</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visit the LPAC Decision-Making Resources located at the following link:</a:t>
            </a:r>
            <a:endParaRPr/>
          </a:p>
          <a:p>
            <a:pPr indent="0" lvl="0" marL="0" rtl="0" algn="l">
              <a:spcBef>
                <a:spcPts val="0"/>
              </a:spcBef>
              <a:spcAft>
                <a:spcPts val="0"/>
              </a:spcAft>
              <a:buNone/>
            </a:pPr>
            <a:r>
              <a:rPr lang="en-US">
                <a:latin typeface="Arial"/>
                <a:ea typeface="Arial"/>
                <a:cs typeface="Arial"/>
                <a:sym typeface="Arial"/>
              </a:rPr>
              <a:t>https://tea.texas.gov/student-assessment/testing/student-assessment-overview/accommodation-resources/language-proficiency-assessment-committee-resources</a:t>
            </a:r>
            <a:endParaRPr/>
          </a:p>
          <a:p>
            <a:pPr indent="0" lvl="0" marL="0" rtl="0" algn="l">
              <a:spcBef>
                <a:spcPts val="626"/>
              </a:spcBef>
              <a:spcAft>
                <a:spcPts val="0"/>
              </a:spcAft>
              <a:buNone/>
            </a:pPr>
            <a:r>
              <a:t/>
            </a:r>
            <a:endParaRPr b="1">
              <a:latin typeface="Arial"/>
              <a:ea typeface="Arial"/>
              <a:cs typeface="Arial"/>
              <a:sym typeface="Arial"/>
            </a:endParaRPr>
          </a:p>
          <a:p>
            <a:pPr indent="0" lvl="0" marL="0" marR="0" rtl="0" algn="l">
              <a:lnSpc>
                <a:spcPct val="100000"/>
              </a:lnSpc>
              <a:spcBef>
                <a:spcPts val="0"/>
              </a:spcBef>
              <a:spcAft>
                <a:spcPts val="0"/>
              </a:spcAft>
              <a:buClr>
                <a:srgbClr val="323F4F"/>
              </a:buClr>
              <a:buSzPts val="1100"/>
              <a:buFont typeface="Arial"/>
              <a:buNone/>
            </a:pPr>
            <a:r>
              <a:rPr lang="en-US" sz="1100">
                <a:solidFill>
                  <a:srgbClr val="323F4F"/>
                </a:solidFill>
                <a:latin typeface="Arial"/>
                <a:ea typeface="Arial"/>
                <a:cs typeface="Arial"/>
                <a:sym typeface="Arial"/>
              </a:rPr>
              <a:t>LPACs are responsible for making and documenting TELPAS participation decisions.</a:t>
            </a:r>
            <a:endParaRPr/>
          </a:p>
          <a:p>
            <a:pPr indent="0" lvl="0" marL="0" rtl="0" algn="l">
              <a:spcBef>
                <a:spcPts val="0"/>
              </a:spcBef>
              <a:spcAft>
                <a:spcPts val="0"/>
              </a:spcAft>
              <a:buNone/>
            </a:pPr>
            <a:r>
              <a:t/>
            </a:r>
            <a:endParaRPr b="1">
              <a:latin typeface="Arial"/>
              <a:ea typeface="Arial"/>
              <a:cs typeface="Arial"/>
              <a:sym typeface="Arial"/>
            </a:endParaRPr>
          </a:p>
        </p:txBody>
      </p:sp>
      <p:sp>
        <p:nvSpPr>
          <p:cNvPr id="485" name="Google Shape;485;p1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86" name="Google Shape;486;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p1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4" name="Google Shape;494;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11</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visit the LPAC Decision-Making Resources located at the following link:</a:t>
            </a:r>
            <a:endParaRPr/>
          </a:p>
          <a:p>
            <a:pPr indent="0" lvl="0" marL="0" rtl="0" algn="l">
              <a:spcBef>
                <a:spcPts val="0"/>
              </a:spcBef>
              <a:spcAft>
                <a:spcPts val="0"/>
              </a:spcAft>
              <a:buNone/>
            </a:pPr>
            <a:r>
              <a:rPr lang="en-US">
                <a:latin typeface="Arial"/>
                <a:ea typeface="Arial"/>
                <a:cs typeface="Arial"/>
                <a:sym typeface="Arial"/>
              </a:rPr>
              <a:t>https://tea.texas.gov/student-assessment/testing/student-assessment-overview/accommodation-resources/language-proficiency-assessment-committee-resources</a:t>
            </a:r>
            <a:endParaRPr/>
          </a:p>
          <a:p>
            <a:pPr indent="0" lvl="0" marL="0" rtl="0" algn="l">
              <a:spcBef>
                <a:spcPts val="626"/>
              </a:spcBef>
              <a:spcAft>
                <a:spcPts val="0"/>
              </a:spcAft>
              <a:buNone/>
            </a:pPr>
            <a:r>
              <a:t/>
            </a:r>
            <a:endParaRPr/>
          </a:p>
        </p:txBody>
      </p:sp>
      <p:sp>
        <p:nvSpPr>
          <p:cNvPr id="495" name="Google Shape;495;p1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96" name="Google Shape;496;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1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4" name="Google Shape;504;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12</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For more information please read the Guidance Related to ARD Committee and LPAC Collaboration located at the following link: https://tea.texas.gov/academics/special-student-populations/special-education/programs-and-services/state-guidance/guidance-related-to-ard-committee-and-lpac-collaboration</a:t>
            </a:r>
            <a:endParaRPr/>
          </a:p>
          <a:p>
            <a:pPr indent="0" lvl="0" marL="0" rtl="0" algn="l">
              <a:spcBef>
                <a:spcPts val="0"/>
              </a:spcBef>
              <a:spcAft>
                <a:spcPts val="0"/>
              </a:spcAft>
              <a:buNone/>
            </a:pPr>
            <a:r>
              <a:t/>
            </a:r>
            <a:endParaRPr b="0">
              <a:latin typeface="Arial"/>
              <a:ea typeface="Arial"/>
              <a:cs typeface="Arial"/>
              <a:sym typeface="Arial"/>
            </a:endParaRPr>
          </a:p>
        </p:txBody>
      </p:sp>
      <p:sp>
        <p:nvSpPr>
          <p:cNvPr id="505" name="Google Shape;505;p1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06" name="Google Shape;50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2" name="Shape 512"/>
        <p:cNvGrpSpPr/>
        <p:nvPr/>
      </p:nvGrpSpPr>
      <p:grpSpPr>
        <a:xfrm>
          <a:off x="0" y="0"/>
          <a:ext cx="0" cy="0"/>
          <a:chOff x="0" y="0"/>
          <a:chExt cx="0" cy="0"/>
        </a:xfrm>
      </p:grpSpPr>
      <p:sp>
        <p:nvSpPr>
          <p:cNvPr id="513" name="Google Shape;513;p1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14" name="Google Shape;514;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13</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For more information please visit the Accommodation Resources webpage:</a:t>
            </a:r>
            <a:endParaRPr/>
          </a:p>
          <a:p>
            <a:pPr indent="0" lvl="0" marL="0" rtl="0" algn="l">
              <a:spcBef>
                <a:spcPts val="0"/>
              </a:spcBef>
              <a:spcAft>
                <a:spcPts val="0"/>
              </a:spcAft>
              <a:buNone/>
            </a:pPr>
            <a:r>
              <a:rPr b="0" lang="en-US">
                <a:latin typeface="Arial"/>
                <a:ea typeface="Arial"/>
                <a:cs typeface="Arial"/>
                <a:sym typeface="Arial"/>
              </a:rPr>
              <a:t>https://tea.texas.gov/student-assessment/testing/student-assessment-overview/accommodation-resources</a:t>
            </a:r>
            <a:endParaRPr/>
          </a:p>
          <a:p>
            <a:pPr indent="0" lvl="0" marL="0" rtl="0" algn="l">
              <a:spcBef>
                <a:spcPts val="0"/>
              </a:spcBef>
              <a:spcAft>
                <a:spcPts val="0"/>
              </a:spcAft>
              <a:buNone/>
            </a:pPr>
            <a:r>
              <a:t/>
            </a:r>
            <a:endParaRPr b="0">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515" name="Google Shape;515;p1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16" name="Google Shape;516;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1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4" name="Google Shape;524;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14</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525" name="Google Shape;525;p1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26" name="Google Shape;526;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1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34" name="Google Shape;534;p15:notes"/>
          <p:cNvSpPr txBox="1"/>
          <p:nvPr>
            <p:ph idx="1" type="body"/>
          </p:nvPr>
        </p:nvSpPr>
        <p:spPr>
          <a:xfrm>
            <a:off x="702310" y="4480004"/>
            <a:ext cx="5618480" cy="355282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15</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LPAC end-of-year review may include:</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Benchmarks</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Classroom Tests</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State Criterion-Referenced Test Data </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Norm-referenced English and Spanish (when applicable) Standardized Achievement Test Data</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Oral Language/English Language Proficiency Test Data</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TELPAS, Primary Reading Assessments, etc.</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Passing grades in all subjects and courses taken</a:t>
            </a:r>
            <a:endParaRPr/>
          </a:p>
          <a:p>
            <a:pPr indent="-173038" lvl="1" marL="176213" rtl="0" algn="l">
              <a:spcBef>
                <a:spcPts val="0"/>
              </a:spcBef>
              <a:spcAft>
                <a:spcPts val="0"/>
              </a:spcAft>
              <a:buClr>
                <a:schemeClr val="dk1"/>
              </a:buClr>
              <a:buSzPts val="1200"/>
              <a:buFont typeface="Arial"/>
              <a:buChar char="•"/>
            </a:pPr>
            <a:r>
              <a:rPr lang="en-US">
                <a:latin typeface="Arial"/>
                <a:ea typeface="Arial"/>
                <a:cs typeface="Arial"/>
                <a:sym typeface="Arial"/>
              </a:rPr>
              <a:t>Any input that will give a well-rounded picture of the student’s growth and progress</a:t>
            </a:r>
            <a:endParaRPr/>
          </a:p>
          <a:p>
            <a:pPr indent="0" lvl="1" marL="3175" rtl="0" algn="l">
              <a:spcBef>
                <a:spcPts val="0"/>
              </a:spcBef>
              <a:spcAft>
                <a:spcPts val="0"/>
              </a:spcAft>
              <a:buNone/>
            </a:pPr>
            <a:r>
              <a:t/>
            </a:r>
            <a:endParaRPr b="1">
              <a:latin typeface="Arial"/>
              <a:ea typeface="Arial"/>
              <a:cs typeface="Arial"/>
              <a:sym typeface="Arial"/>
            </a:endParaRPr>
          </a:p>
          <a:p>
            <a:pPr indent="0" lvl="1" marL="3175" rtl="0" algn="l">
              <a:spcBef>
                <a:spcPts val="0"/>
              </a:spcBef>
              <a:spcAft>
                <a:spcPts val="0"/>
              </a:spcAft>
              <a:buNone/>
            </a:pPr>
            <a:r>
              <a:t/>
            </a:r>
            <a:endParaRPr>
              <a:latin typeface="Arial"/>
              <a:ea typeface="Arial"/>
              <a:cs typeface="Arial"/>
              <a:sym typeface="Arial"/>
            </a:endParaRPr>
          </a:p>
          <a:p>
            <a:pPr indent="0" lvl="1" marL="3175"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535" name="Google Shape;535;p1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36" name="Google Shape;536;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1" name="Shape 541"/>
        <p:cNvGrpSpPr/>
        <p:nvPr/>
      </p:nvGrpSpPr>
      <p:grpSpPr>
        <a:xfrm>
          <a:off x="0" y="0"/>
          <a:ext cx="0" cy="0"/>
          <a:chOff x="0" y="0"/>
          <a:chExt cx="0" cy="0"/>
        </a:xfrm>
      </p:grpSpPr>
      <p:sp>
        <p:nvSpPr>
          <p:cNvPr id="542" name="Google Shape;542;p1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43" name="Google Shape;543;p16:notes"/>
          <p:cNvSpPr txBox="1"/>
          <p:nvPr>
            <p:ph idx="1" type="body"/>
          </p:nvPr>
        </p:nvSpPr>
        <p:spPr>
          <a:xfrm>
            <a:off x="719217" y="4502311"/>
            <a:ext cx="5753740" cy="47418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16</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544" name="Google Shape;544;p1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45" name="Google Shape;545;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0" name="Shape 550"/>
        <p:cNvGrpSpPr/>
        <p:nvPr/>
      </p:nvGrpSpPr>
      <p:grpSpPr>
        <a:xfrm>
          <a:off x="0" y="0"/>
          <a:ext cx="0" cy="0"/>
          <a:chOff x="0" y="0"/>
          <a:chExt cx="0" cy="0"/>
        </a:xfrm>
      </p:grpSpPr>
      <p:sp>
        <p:nvSpPr>
          <p:cNvPr id="551" name="Google Shape;551;p1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52" name="Google Shape;552;p17:notes"/>
          <p:cNvSpPr txBox="1"/>
          <p:nvPr>
            <p:ph idx="1" type="body"/>
          </p:nvPr>
        </p:nvSpPr>
        <p:spPr>
          <a:xfrm>
            <a:off x="719217" y="4502311"/>
            <a:ext cx="5753740" cy="474182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a:t>
            </a:r>
            <a:r>
              <a:rPr b="1" lang="en-US">
                <a:latin typeface="Arial"/>
                <a:ea typeface="Arial"/>
                <a:cs typeface="Arial"/>
                <a:sym typeface="Arial"/>
              </a:rPr>
              <a:t>17</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marR="0" rtl="0" algn="l">
              <a:lnSpc>
                <a:spcPct val="114000"/>
              </a:lnSpc>
              <a:spcBef>
                <a:spcPts val="0"/>
              </a:spcBef>
              <a:spcAft>
                <a:spcPts val="0"/>
              </a:spcAft>
              <a:buClr>
                <a:schemeClr val="dk1"/>
              </a:buClr>
              <a:buSzPts val="1000"/>
              <a:buFont typeface="Arial"/>
              <a:buNone/>
            </a:pPr>
            <a:r>
              <a:rPr lang="en-US" sz="1000">
                <a:latin typeface="Arial"/>
                <a:ea typeface="Arial"/>
                <a:cs typeface="Arial"/>
                <a:sym typeface="Arial"/>
              </a:rPr>
              <a:t>See the </a:t>
            </a:r>
            <a:r>
              <a:rPr i="1" lang="en-US" sz="1000">
                <a:latin typeface="Arial"/>
                <a:ea typeface="Arial"/>
                <a:cs typeface="Arial"/>
                <a:sym typeface="Arial"/>
              </a:rPr>
              <a:t>English Learner Reclassification Rubric </a:t>
            </a:r>
            <a:r>
              <a:rPr lang="en-US" sz="1000">
                <a:latin typeface="Arial"/>
                <a:ea typeface="Arial"/>
                <a:cs typeface="Arial"/>
                <a:sym typeface="Arial"/>
              </a:rPr>
              <a:t>and </a:t>
            </a:r>
            <a:r>
              <a:rPr i="1" lang="en-US" sz="1000">
                <a:latin typeface="Arial"/>
                <a:ea typeface="Arial"/>
                <a:cs typeface="Arial"/>
                <a:sym typeface="Arial"/>
              </a:rPr>
              <a:t>English Learner Reclassification Rubric – Alternate </a:t>
            </a:r>
            <a:r>
              <a:rPr lang="en-US" sz="1000">
                <a:latin typeface="Arial"/>
                <a:ea typeface="Arial"/>
                <a:cs typeface="Arial"/>
                <a:sym typeface="Arial"/>
              </a:rPr>
              <a:t>on the TEA Bilingual/ESL Programs webpage: </a:t>
            </a:r>
            <a:r>
              <a:rPr lang="en-US" sz="1000" u="sng">
                <a:solidFill>
                  <a:schemeClr val="hlink"/>
                </a:solidFill>
                <a:hlinkClick r:id="rId2"/>
              </a:rPr>
              <a:t>https://tea.texas.gov/academics/special-student-populations/bilingual-esl-education</a:t>
            </a:r>
            <a:r>
              <a:rPr lang="en-US" sz="1000"/>
              <a:t>. </a:t>
            </a:r>
            <a:endParaRPr sz="1000" u="sng">
              <a:solidFill>
                <a:schemeClr val="hlink"/>
              </a:solidFill>
              <a:hlinkClick r:id="rId3"/>
            </a:endParaRPr>
          </a:p>
          <a:p>
            <a:pPr indent="0" lvl="0" marL="0" rtl="0" algn="l">
              <a:lnSpc>
                <a:spcPct val="114000"/>
              </a:lnSpc>
              <a:spcBef>
                <a:spcPts val="0"/>
              </a:spcBef>
              <a:spcAft>
                <a:spcPts val="0"/>
              </a:spcAft>
              <a:buNone/>
            </a:pPr>
            <a:r>
              <a:t/>
            </a:r>
            <a:endParaRPr sz="1000" u="sng">
              <a:solidFill>
                <a:schemeClr val="hlink"/>
              </a:solidFill>
              <a:hlinkClick r:id="rId4"/>
            </a:endParaRPr>
          </a:p>
          <a:p>
            <a:pPr indent="0" lvl="0" marL="0" rtl="0" algn="l">
              <a:spcBef>
                <a:spcPts val="0"/>
              </a:spcBef>
              <a:spcAft>
                <a:spcPts val="0"/>
              </a:spcAft>
              <a:buNone/>
            </a:pPr>
            <a:r>
              <a:t/>
            </a:r>
            <a:endParaRPr b="1" sz="1000">
              <a:latin typeface="Arial"/>
              <a:ea typeface="Arial"/>
              <a:cs typeface="Arial"/>
              <a:sym typeface="Arial"/>
            </a:endParaRPr>
          </a:p>
          <a:p>
            <a:pPr indent="0" lvl="0" marL="0" rtl="0" algn="l">
              <a:spcBef>
                <a:spcPts val="0"/>
              </a:spcBef>
              <a:spcAft>
                <a:spcPts val="0"/>
              </a:spcAft>
              <a:buNone/>
            </a:pPr>
            <a:r>
              <a:rPr b="0" lang="en-US" sz="1000">
                <a:latin typeface="Arial"/>
                <a:ea typeface="Arial"/>
                <a:cs typeface="Arial"/>
                <a:sym typeface="Arial"/>
              </a:rPr>
              <a:t>These rubrics are NOT suggested forms. They are </a:t>
            </a:r>
            <a:r>
              <a:rPr b="1" lang="en-US" sz="1000">
                <a:latin typeface="Arial"/>
                <a:ea typeface="Arial"/>
                <a:cs typeface="Arial"/>
                <a:sym typeface="Arial"/>
              </a:rPr>
              <a:t>required</a:t>
            </a:r>
            <a:r>
              <a:rPr b="0" lang="en-US" sz="1000">
                <a:latin typeface="Arial"/>
                <a:ea typeface="Arial"/>
                <a:cs typeface="Arial"/>
                <a:sym typeface="Arial"/>
              </a:rPr>
              <a:t> forms that must be used without modification and must be retained in the student’s records.</a:t>
            </a:r>
            <a:endParaRPr/>
          </a:p>
        </p:txBody>
      </p:sp>
      <p:sp>
        <p:nvSpPr>
          <p:cNvPr id="553" name="Google Shape;553;p1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54" name="Google Shape;554;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p1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61" name="Google Shape;561;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18</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This is NOT a suggested form. This is a </a:t>
            </a:r>
            <a:r>
              <a:rPr b="1" lang="en-US">
                <a:latin typeface="Arial"/>
                <a:ea typeface="Arial"/>
                <a:cs typeface="Arial"/>
                <a:sym typeface="Arial"/>
              </a:rPr>
              <a:t>required</a:t>
            </a:r>
            <a:r>
              <a:rPr b="0" lang="en-US">
                <a:latin typeface="Arial"/>
                <a:ea typeface="Arial"/>
                <a:cs typeface="Arial"/>
                <a:sym typeface="Arial"/>
              </a:rPr>
              <a:t> form that must be used, and not modified, and must be retained in the student’s records.</a:t>
            </a:r>
            <a:endParaRPr/>
          </a:p>
          <a:p>
            <a:pPr indent="0" lvl="0" marL="0" rtl="0" algn="l">
              <a:spcBef>
                <a:spcPts val="0"/>
              </a:spcBef>
              <a:spcAft>
                <a:spcPts val="0"/>
              </a:spcAft>
              <a:buNone/>
            </a:pPr>
            <a:r>
              <a:t/>
            </a:r>
            <a:endParaRPr b="0">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562" name="Google Shape;562;p1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63" name="Google Shape;563;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8" name="Shape 568"/>
        <p:cNvGrpSpPr/>
        <p:nvPr/>
      </p:nvGrpSpPr>
      <p:grpSpPr>
        <a:xfrm>
          <a:off x="0" y="0"/>
          <a:ext cx="0" cy="0"/>
          <a:chOff x="0" y="0"/>
          <a:chExt cx="0" cy="0"/>
        </a:xfrm>
      </p:grpSpPr>
      <p:sp>
        <p:nvSpPr>
          <p:cNvPr id="569" name="Google Shape;569;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0" name="Google Shape;570;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Arial"/>
              <a:buNone/>
            </a:pPr>
            <a:r>
              <a:rPr b="1" lang="en-US">
                <a:latin typeface="Arial"/>
                <a:ea typeface="Arial"/>
                <a:cs typeface="Arial"/>
                <a:sym typeface="Arial"/>
              </a:rPr>
              <a:t>Slide 19</a:t>
            </a:r>
            <a:endParaRPr b="1">
              <a:latin typeface="Arial"/>
              <a:ea typeface="Arial"/>
              <a:cs typeface="Arial"/>
              <a:sym typeface="Arial"/>
            </a:endParaRPr>
          </a:p>
          <a:p>
            <a:pPr indent="0" lvl="0" marL="0" rtl="0" algn="l">
              <a:spcBef>
                <a:spcPts val="0"/>
              </a:spcBef>
              <a:spcAft>
                <a:spcPts val="0"/>
              </a:spcAft>
              <a:buNone/>
            </a:pPr>
            <a:r>
              <a:t/>
            </a:r>
            <a:endParaRPr/>
          </a:p>
        </p:txBody>
      </p:sp>
      <p:sp>
        <p:nvSpPr>
          <p:cNvPr id="571" name="Google Shape;571;p1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72" name="Google Shape;572;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r>
              <a:rPr lang="en-US"/>
              <a:t> </a:t>
            </a: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2" name="Google Shape;41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t>Slide 2</a:t>
            </a:r>
            <a:endParaRPr b="1"/>
          </a:p>
        </p:txBody>
      </p:sp>
      <p:sp>
        <p:nvSpPr>
          <p:cNvPr id="413" name="Google Shape;41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7" name="Shape 577"/>
        <p:cNvGrpSpPr/>
        <p:nvPr/>
      </p:nvGrpSpPr>
      <p:grpSpPr>
        <a:xfrm>
          <a:off x="0" y="0"/>
          <a:ext cx="0" cy="0"/>
          <a:chOff x="0" y="0"/>
          <a:chExt cx="0" cy="0"/>
        </a:xfrm>
      </p:grpSpPr>
      <p:sp>
        <p:nvSpPr>
          <p:cNvPr id="578" name="Google Shape;578;p20: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79" name="Google Shape;579;p20:notes"/>
          <p:cNvSpPr txBox="1"/>
          <p:nvPr>
            <p:ph idx="1" type="body"/>
          </p:nvPr>
        </p:nvSpPr>
        <p:spPr>
          <a:xfrm>
            <a:off x="702310" y="4480005"/>
            <a:ext cx="5618480" cy="35528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20</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Clr>
                <a:schemeClr val="dk1"/>
              </a:buClr>
              <a:buSzPts val="1200"/>
              <a:buFont typeface="Arial"/>
              <a:buNone/>
            </a:pPr>
            <a:r>
              <a:rPr lang="en-US">
                <a:latin typeface="Arial"/>
                <a:ea typeface="Arial"/>
                <a:cs typeface="Arial"/>
                <a:sym typeface="Arial"/>
              </a:rPr>
              <a:t>The school district shall give </a:t>
            </a:r>
            <a:r>
              <a:rPr b="1" lang="en-US">
                <a:latin typeface="Arial"/>
                <a:ea typeface="Arial"/>
                <a:cs typeface="Arial"/>
                <a:sym typeface="Arial"/>
              </a:rPr>
              <a:t>written notification </a:t>
            </a:r>
            <a:r>
              <a:rPr lang="en-US">
                <a:latin typeface="Arial"/>
                <a:ea typeface="Arial"/>
                <a:cs typeface="Arial"/>
                <a:sym typeface="Arial"/>
              </a:rPr>
              <a:t>to the student's parent or guardian of the student's reclassification as English proficient and his or her exit from the bilingual education or ESL program and acquire written approval as required under the Texas Education Code, §29.056(a).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 </a:t>
            </a:r>
            <a:endParaRPr/>
          </a:p>
        </p:txBody>
      </p:sp>
      <p:sp>
        <p:nvSpPr>
          <p:cNvPr id="580" name="Google Shape;580;p20: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81" name="Google Shape;581;p2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p21: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88" name="Google Shape;588;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21</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589" name="Google Shape;589;p21: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90" name="Google Shape;590;p2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p2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597" name="Google Shape;597;p22:notes"/>
          <p:cNvSpPr txBox="1"/>
          <p:nvPr>
            <p:ph idx="1" type="body"/>
          </p:nvPr>
        </p:nvSpPr>
        <p:spPr>
          <a:xfrm>
            <a:off x="719217" y="4502315"/>
            <a:ext cx="5753740" cy="427029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22</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marR="0" rtl="0" algn="l">
              <a:lnSpc>
                <a:spcPct val="100000"/>
              </a:lnSpc>
              <a:spcBef>
                <a:spcPts val="0"/>
              </a:spcBef>
              <a:spcAft>
                <a:spcPts val="0"/>
              </a:spcAft>
              <a:buClr>
                <a:schemeClr val="dk1"/>
              </a:buClr>
              <a:buSzPts val="1200"/>
              <a:buFont typeface="Arial"/>
              <a:buNone/>
            </a:pPr>
            <a:r>
              <a:rPr b="0" lang="en-US">
                <a:latin typeface="Arial"/>
                <a:ea typeface="Arial"/>
                <a:cs typeface="Arial"/>
                <a:sym typeface="Arial"/>
              </a:rPr>
              <a:t>For more information please read the Guidance Related to ARD Committee and LPAC Collaboration located at the following link: https://tea.texas.gov/academics/special-student-populations/special-education/programs-and-services/state-guidance/guidance-related-to-ard-committee-and-lpac-collaboration.</a:t>
            </a:r>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lnSpc>
                <a:spcPct val="114000"/>
              </a:lnSpc>
              <a:spcBef>
                <a:spcPts val="0"/>
              </a:spcBef>
              <a:spcAft>
                <a:spcPts val="0"/>
              </a:spcAft>
              <a:buNone/>
            </a:pPr>
            <a:r>
              <a:t/>
            </a:r>
            <a:endParaRPr sz="1000">
              <a:latin typeface="Arial"/>
              <a:ea typeface="Arial"/>
              <a:cs typeface="Arial"/>
              <a:sym typeface="Arial"/>
            </a:endParaRPr>
          </a:p>
        </p:txBody>
      </p:sp>
      <p:sp>
        <p:nvSpPr>
          <p:cNvPr id="598" name="Google Shape;598;p22: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599" name="Google Shape;599;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4" name="Shape 604"/>
        <p:cNvGrpSpPr/>
        <p:nvPr/>
      </p:nvGrpSpPr>
      <p:grpSpPr>
        <a:xfrm>
          <a:off x="0" y="0"/>
          <a:ext cx="0" cy="0"/>
          <a:chOff x="0" y="0"/>
          <a:chExt cx="0" cy="0"/>
        </a:xfrm>
      </p:grpSpPr>
      <p:sp>
        <p:nvSpPr>
          <p:cNvPr id="605" name="Google Shape;605;p2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06" name="Google Shape;606;p23:notes"/>
          <p:cNvSpPr txBox="1"/>
          <p:nvPr>
            <p:ph idx="1" type="body"/>
          </p:nvPr>
        </p:nvSpPr>
        <p:spPr>
          <a:xfrm>
            <a:off x="719217" y="4502315"/>
            <a:ext cx="5753740" cy="4270291"/>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23</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review the Steps to the Individualized Reclassification Process for a Student with a Significant Cognitive Disability: Section 3</a:t>
            </a:r>
            <a:endParaRPr/>
          </a:p>
          <a:p>
            <a:pPr indent="0" lvl="0" marL="0" rtl="0" algn="l">
              <a:lnSpc>
                <a:spcPct val="114000"/>
              </a:lnSpc>
              <a:spcBef>
                <a:spcPts val="0"/>
              </a:spcBef>
              <a:spcAft>
                <a:spcPts val="0"/>
              </a:spcAft>
              <a:buNone/>
            </a:pPr>
            <a:r>
              <a:rPr lang="en-US" sz="1000">
                <a:latin typeface="Arial"/>
                <a:ea typeface="Arial"/>
                <a:cs typeface="Arial"/>
                <a:sym typeface="Arial"/>
              </a:rPr>
              <a:t>https://tea.texas.gov/sites/default/files/LPAC%20ARD%20Collaboration%20Guidance%20and%20Process%20for%20Reclassification.pdf</a:t>
            </a:r>
            <a:endParaRPr/>
          </a:p>
          <a:p>
            <a:pPr indent="0" lvl="0" marL="0" rtl="0" algn="l">
              <a:lnSpc>
                <a:spcPct val="114000"/>
              </a:lnSpc>
              <a:spcBef>
                <a:spcPts val="0"/>
              </a:spcBef>
              <a:spcAft>
                <a:spcPts val="0"/>
              </a:spcAft>
              <a:buNone/>
            </a:pPr>
            <a:r>
              <a:t/>
            </a:r>
            <a:endParaRPr sz="1000">
              <a:latin typeface="Arial"/>
              <a:ea typeface="Arial"/>
              <a:cs typeface="Arial"/>
              <a:sym typeface="Arial"/>
            </a:endParaRPr>
          </a:p>
        </p:txBody>
      </p:sp>
      <p:sp>
        <p:nvSpPr>
          <p:cNvPr id="607" name="Google Shape;607;p2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08" name="Google Shape;608;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p2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15" name="Google Shape;615;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24</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You can find the English Learner Reclassification Chart on TEAs Bilingual/ESL webpage:</a:t>
            </a:r>
            <a:endParaRPr/>
          </a:p>
          <a:p>
            <a:pPr indent="0" lvl="0" marL="0" rtl="0" algn="l">
              <a:spcBef>
                <a:spcPts val="0"/>
              </a:spcBef>
              <a:spcAft>
                <a:spcPts val="0"/>
              </a:spcAft>
              <a:buNone/>
            </a:pPr>
            <a:r>
              <a:rPr b="0" lang="en-US">
                <a:latin typeface="Arial"/>
                <a:ea typeface="Arial"/>
                <a:cs typeface="Arial"/>
                <a:sym typeface="Arial"/>
              </a:rPr>
              <a:t>https://tea.texas.gov/academics/special-student-populations/bilingual-esl-education</a:t>
            </a:r>
            <a:endParaRPr/>
          </a:p>
          <a:p>
            <a:pPr indent="0" lvl="0" marL="0" rtl="0" algn="l">
              <a:spcBef>
                <a:spcPts val="0"/>
              </a:spcBef>
              <a:spcAft>
                <a:spcPts val="0"/>
              </a:spcAft>
              <a:buNone/>
            </a:pPr>
            <a:r>
              <a:t/>
            </a:r>
            <a:endParaRPr b="0">
              <a:latin typeface="Arial"/>
              <a:ea typeface="Arial"/>
              <a:cs typeface="Arial"/>
              <a:sym typeface="Arial"/>
            </a:endParaRPr>
          </a:p>
          <a:p>
            <a:pPr indent="0" lvl="0" marL="0" rtl="0" algn="l">
              <a:spcBef>
                <a:spcPts val="0"/>
              </a:spcBef>
              <a:spcAft>
                <a:spcPts val="0"/>
              </a:spcAft>
              <a:buNone/>
            </a:pPr>
            <a:r>
              <a:t/>
            </a:r>
            <a:endParaRPr b="0">
              <a:latin typeface="Arial"/>
              <a:ea typeface="Arial"/>
              <a:cs typeface="Arial"/>
              <a:sym typeface="Arial"/>
            </a:endParaRPr>
          </a:p>
        </p:txBody>
      </p:sp>
      <p:sp>
        <p:nvSpPr>
          <p:cNvPr id="616" name="Google Shape;616;p2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17" name="Google Shape;617;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2" name="Shape 622"/>
        <p:cNvGrpSpPr/>
        <p:nvPr/>
      </p:nvGrpSpPr>
      <p:grpSpPr>
        <a:xfrm>
          <a:off x="0" y="0"/>
          <a:ext cx="0" cy="0"/>
          <a:chOff x="0" y="0"/>
          <a:chExt cx="0" cy="0"/>
        </a:xfrm>
      </p:grpSpPr>
      <p:sp>
        <p:nvSpPr>
          <p:cNvPr id="623" name="Google Shape;623;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4" name="Google Shape;624;p25:notes"/>
          <p:cNvSpPr txBox="1"/>
          <p:nvPr>
            <p:ph idx="1" type="body"/>
          </p:nvPr>
        </p:nvSpPr>
        <p:spPr>
          <a:xfrm>
            <a:off x="702310" y="4480002"/>
            <a:ext cx="5618480" cy="388849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25</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Emphasize that the LPAC determines student reclassification; the parents or guardians provide permission for program exit. Reclassification does not always equate with program exit. For example, for students participating in a dual language program, one-way or two-way, continued program participation after reclassification is a foundational expectation of the program model.</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According to TAC 89.1220 (m), a school district may </a:t>
            </a:r>
            <a:r>
              <a:rPr b="1" lang="en-US">
                <a:solidFill>
                  <a:schemeClr val="dk1"/>
                </a:solidFill>
                <a:latin typeface="Arial"/>
                <a:ea typeface="Arial"/>
                <a:cs typeface="Arial"/>
                <a:sym typeface="Arial"/>
              </a:rPr>
              <a:t>place or exit </a:t>
            </a:r>
            <a:r>
              <a:rPr lang="en-US">
                <a:solidFill>
                  <a:schemeClr val="dk1"/>
                </a:solidFill>
                <a:latin typeface="Arial"/>
                <a:ea typeface="Arial"/>
                <a:cs typeface="Arial"/>
                <a:sym typeface="Arial"/>
              </a:rPr>
              <a:t>a student in a program without written approval of the student's parent if:</a:t>
            </a:r>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rPr lang="en-US">
                <a:solidFill>
                  <a:schemeClr val="dk1"/>
                </a:solidFill>
                <a:latin typeface="Arial"/>
                <a:ea typeface="Arial"/>
                <a:cs typeface="Arial"/>
                <a:sym typeface="Arial"/>
              </a:rPr>
              <a:t>(1) the student is 18 years of age or has had the disabilities of minority removed;</a:t>
            </a:r>
            <a:endParaRPr/>
          </a:p>
          <a:p>
            <a:pPr indent="-168275" lvl="0" marL="168275" rtl="0" algn="l">
              <a:spcBef>
                <a:spcPts val="600"/>
              </a:spcBef>
              <a:spcAft>
                <a:spcPts val="0"/>
              </a:spcAft>
              <a:buNone/>
            </a:pPr>
            <a:r>
              <a:rPr lang="en-US">
                <a:solidFill>
                  <a:schemeClr val="dk1"/>
                </a:solidFill>
                <a:latin typeface="Arial"/>
                <a:ea typeface="Arial"/>
                <a:cs typeface="Arial"/>
                <a:sym typeface="Arial"/>
              </a:rPr>
              <a:t>(2) the parent provides approval through a phone conversation or e-mail that is documented in writing and retained; or</a:t>
            </a:r>
            <a:endParaRPr/>
          </a:p>
          <a:p>
            <a:pPr indent="-168275" lvl="0" marL="168275" rtl="0" algn="l">
              <a:spcBef>
                <a:spcPts val="600"/>
              </a:spcBef>
              <a:spcAft>
                <a:spcPts val="0"/>
              </a:spcAft>
              <a:buNone/>
            </a:pPr>
            <a:r>
              <a:rPr lang="en-US">
                <a:solidFill>
                  <a:schemeClr val="dk1"/>
                </a:solidFill>
                <a:latin typeface="Arial"/>
                <a:ea typeface="Arial"/>
                <a:cs typeface="Arial"/>
                <a:sym typeface="Arial"/>
              </a:rPr>
              <a:t>(3) an adult who the school district recognizes as standing in parental relation to the student provides</a:t>
            </a:r>
            <a:r>
              <a:rPr lang="en-US">
                <a:latin typeface="Arial"/>
                <a:ea typeface="Arial"/>
                <a:cs typeface="Arial"/>
                <a:sym typeface="Arial"/>
              </a:rPr>
              <a:t> </a:t>
            </a:r>
            <a:r>
              <a:rPr lang="en-US">
                <a:solidFill>
                  <a:schemeClr val="dk1"/>
                </a:solidFill>
                <a:latin typeface="Arial"/>
                <a:ea typeface="Arial"/>
                <a:cs typeface="Arial"/>
                <a:sym typeface="Arial"/>
              </a:rPr>
              <a:t>written approval. This may include a foster parent or employee of a state or local governmental agency with temporary possession or control of the student. </a:t>
            </a:r>
            <a:endParaRPr/>
          </a:p>
          <a:p>
            <a:pPr indent="-168275" lvl="0" marL="168275" rtl="0" algn="l">
              <a:spcBef>
                <a:spcPts val="600"/>
              </a:spcBef>
              <a:spcAft>
                <a:spcPts val="0"/>
              </a:spcAft>
              <a:buNone/>
            </a:pPr>
            <a:r>
              <a:t/>
            </a:r>
            <a:endParaRPr>
              <a:solidFill>
                <a:schemeClr val="dk1"/>
              </a:solidFill>
              <a:latin typeface="Arial"/>
              <a:ea typeface="Arial"/>
              <a:cs typeface="Arial"/>
              <a:sym typeface="Arial"/>
            </a:endParaRPr>
          </a:p>
          <a:p>
            <a:pPr indent="0" lvl="0" marL="0" rtl="0" algn="l">
              <a:spcBef>
                <a:spcPts val="60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625" name="Google Shape;625;p2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26" name="Google Shape;626;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1" name="Shape 631"/>
        <p:cNvGrpSpPr/>
        <p:nvPr/>
      </p:nvGrpSpPr>
      <p:grpSpPr>
        <a:xfrm>
          <a:off x="0" y="0"/>
          <a:ext cx="0" cy="0"/>
          <a:chOff x="0" y="0"/>
          <a:chExt cx="0" cy="0"/>
        </a:xfrm>
      </p:grpSpPr>
      <p:sp>
        <p:nvSpPr>
          <p:cNvPr id="632" name="Google Shape;632;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33" name="Google Shape;633;p2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solidFill>
                  <a:schemeClr val="dk1"/>
                </a:solidFill>
                <a:latin typeface="Arial"/>
                <a:ea typeface="Arial"/>
                <a:cs typeface="Arial"/>
                <a:sym typeface="Arial"/>
              </a:rPr>
              <a:t>Slide 26</a:t>
            </a:r>
            <a:endParaRPr b="1">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solidFill>
                <a:schemeClr val="dk1"/>
              </a:solidFill>
              <a:latin typeface="Arial"/>
              <a:ea typeface="Arial"/>
              <a:cs typeface="Arial"/>
              <a:sym typeface="Aria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634" name="Google Shape;634;p2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635" name="Google Shape;635;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9" name="Google Shape;41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3</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420" name="Google Shape;420;p3: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21" name="Google Shape;421;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4: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8" name="Google Shape;428;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4</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429" name="Google Shape;429;p4: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30" name="Google Shape;430;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5: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37" name="Google Shape;437;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5</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p:txBody>
      </p:sp>
      <p:sp>
        <p:nvSpPr>
          <p:cNvPr id="438" name="Google Shape;438;p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39" name="Google Shape;43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6: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46" name="Google Shape;44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6</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students’ teachers should be aware of which students have a parental denial of program services.</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The LPAC should continue to communicate with the students’ parents or guardians throughout the school year, providing updates on the students’ progress.</a:t>
            </a:r>
            <a:endParaRPr/>
          </a:p>
          <a:p>
            <a:pPr indent="0" lvl="0" marL="0" rtl="0" algn="l">
              <a:spcBef>
                <a:spcPts val="0"/>
              </a:spcBef>
              <a:spcAft>
                <a:spcPts val="0"/>
              </a:spcAft>
              <a:buNone/>
            </a:pPr>
            <a:r>
              <a:t/>
            </a:r>
            <a:endParaRPr i="1">
              <a:latin typeface="Arial"/>
              <a:ea typeface="Arial"/>
              <a:cs typeface="Arial"/>
              <a:sym typeface="Arial"/>
            </a:endParaRPr>
          </a:p>
          <a:p>
            <a:pPr indent="0" lvl="0" marL="0" rtl="0" algn="l">
              <a:lnSpc>
                <a:spcPct val="114000"/>
              </a:lnSpc>
              <a:spcBef>
                <a:spcPts val="0"/>
              </a:spcBef>
              <a:spcAft>
                <a:spcPts val="0"/>
              </a:spcAft>
              <a:buNone/>
            </a:pPr>
            <a:r>
              <a:t/>
            </a:r>
            <a:endParaRPr>
              <a:latin typeface="Arial"/>
              <a:ea typeface="Arial"/>
              <a:cs typeface="Arial"/>
              <a:sym typeface="Arial"/>
            </a:endParaRPr>
          </a:p>
          <a:p>
            <a:pPr indent="0" lvl="0" marL="0" rtl="0" algn="l">
              <a:lnSpc>
                <a:spcPct val="114000"/>
              </a:lnSpc>
              <a:spcBef>
                <a:spcPts val="0"/>
              </a:spcBef>
              <a:spcAft>
                <a:spcPts val="0"/>
              </a:spcAft>
              <a:buNone/>
            </a:pPr>
            <a:r>
              <a:t/>
            </a:r>
            <a:endParaRPr>
              <a:latin typeface="Arial"/>
              <a:ea typeface="Arial"/>
              <a:cs typeface="Arial"/>
              <a:sym typeface="Arial"/>
            </a:endParaRPr>
          </a:p>
          <a:p>
            <a:pPr indent="0" lvl="0" marL="0" rtl="0" algn="l">
              <a:lnSpc>
                <a:spcPct val="114000"/>
              </a:lnSpc>
              <a:spcBef>
                <a:spcPts val="0"/>
              </a:spcBef>
              <a:spcAft>
                <a:spcPts val="0"/>
              </a:spcAft>
              <a:buNone/>
            </a:pPr>
            <a:r>
              <a:t/>
            </a:r>
            <a:endParaRPr sz="1000">
              <a:latin typeface="Arial"/>
              <a:ea typeface="Arial"/>
              <a:cs typeface="Arial"/>
              <a:sym typeface="Arial"/>
            </a:endParaRPr>
          </a:p>
        </p:txBody>
      </p:sp>
      <p:sp>
        <p:nvSpPr>
          <p:cNvPr id="447" name="Google Shape;447;p6: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48" name="Google Shape;448;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7: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5" name="Google Shape;455;p7:notes"/>
          <p:cNvSpPr txBox="1"/>
          <p:nvPr>
            <p:ph idx="1" type="body"/>
          </p:nvPr>
        </p:nvSpPr>
        <p:spPr>
          <a:xfrm>
            <a:off x="702310" y="4480004"/>
            <a:ext cx="5618480" cy="453667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7</a:t>
            </a:r>
            <a:endParaRPr b="1">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LPACs are responsible for following administrative procedures in the guide, making decisions on an individual student basis, working as a committee to make decisions, and maintaining the required documentation.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LPACs must coordinate with subject-area teachers. Providing unfamiliar accommodations may hinder rather than help a student.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Designated support decisions should be made as close as possible to the assessment to account for the student’s progress in acquiring the English language. </a:t>
            </a:r>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LPACs may not recommend designated supports, special assessment considerations, or accountability provisions for an English learner whose parents or guardians have denied bilingual or ESL services. This includes no designated supports, no testing in Spanish, no English I special provision, and no unschooled asylee or refugee provisions. </a:t>
            </a:r>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visit the LPAC Decision-Making Resources located at the following link:</a:t>
            </a:r>
            <a:endParaRPr/>
          </a:p>
          <a:p>
            <a:pPr indent="0" lvl="0" marL="0" rtl="0" algn="l">
              <a:spcBef>
                <a:spcPts val="0"/>
              </a:spcBef>
              <a:spcAft>
                <a:spcPts val="0"/>
              </a:spcAft>
              <a:buNone/>
            </a:pPr>
            <a:r>
              <a:rPr lang="en-US">
                <a:latin typeface="Arial"/>
                <a:ea typeface="Arial"/>
                <a:cs typeface="Arial"/>
                <a:sym typeface="Arial"/>
              </a:rPr>
              <a:t>https://tea.texas.gov/student-assessment/testing/student-assessment-overview/accommodation-resources/language-proficiency-assessment-committee-resources.</a:t>
            </a:r>
            <a:endParaRPr/>
          </a:p>
          <a:p>
            <a:pPr indent="0" lvl="0" marL="0" rtl="0" algn="l">
              <a:spcBef>
                <a:spcPts val="626"/>
              </a:spcBef>
              <a:spcAft>
                <a:spcPts val="0"/>
              </a:spcAft>
              <a:buNone/>
            </a:pPr>
            <a:r>
              <a:t/>
            </a:r>
            <a:endParaRPr>
              <a:latin typeface="Arial"/>
              <a:ea typeface="Arial"/>
              <a:cs typeface="Arial"/>
              <a:sym typeface="Arial"/>
            </a:endParaRPr>
          </a:p>
        </p:txBody>
      </p:sp>
      <p:sp>
        <p:nvSpPr>
          <p:cNvPr id="456" name="Google Shape;456;p7: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57" name="Google Shape;457;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8: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64" name="Google Shape;46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8</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visit the LPAC Decision-Making Resources located at the following link:</a:t>
            </a:r>
            <a:endParaRPr/>
          </a:p>
          <a:p>
            <a:pPr indent="0" lvl="0" marL="0" rtl="0" algn="l">
              <a:spcBef>
                <a:spcPts val="0"/>
              </a:spcBef>
              <a:spcAft>
                <a:spcPts val="0"/>
              </a:spcAft>
              <a:buNone/>
            </a:pPr>
            <a:r>
              <a:rPr lang="en-US">
                <a:latin typeface="Arial"/>
                <a:ea typeface="Arial"/>
                <a:cs typeface="Arial"/>
                <a:sym typeface="Arial"/>
              </a:rPr>
              <a:t>https://tea.texas.gov/student-assessment/testing/student-assessment-overview/accommodation-resources/language-proficiency-assessment-committee-resources</a:t>
            </a:r>
            <a:endParaRPr/>
          </a:p>
          <a:p>
            <a:pPr indent="0" lvl="0" marL="0" rtl="0" algn="l">
              <a:spcBef>
                <a:spcPts val="626"/>
              </a:spcBef>
              <a:spcAft>
                <a:spcPts val="0"/>
              </a:spcAft>
              <a:buNone/>
            </a:pPr>
            <a:r>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See the English Learner Reclassification Criteria Chart for information on designated supports that prevent reclassification, located on the TEA Bilingual/ESL Programs webpage: </a:t>
            </a:r>
            <a:r>
              <a:rPr lang="en-US" u="sng">
                <a:solidFill>
                  <a:schemeClr val="hlink"/>
                </a:solidFill>
                <a:hlinkClick r:id="rId2"/>
              </a:rPr>
              <a:t>https://tea.texas.gov/academics/special-student-populations/bilingual-esl-education</a:t>
            </a:r>
            <a:r>
              <a:rPr lang="en-US"/>
              <a:t>. </a:t>
            </a:r>
            <a:endParaRPr>
              <a:latin typeface="Arial"/>
              <a:ea typeface="Arial"/>
              <a:cs typeface="Arial"/>
              <a:sym typeface="Arial"/>
            </a:endParaRPr>
          </a:p>
        </p:txBody>
      </p:sp>
      <p:sp>
        <p:nvSpPr>
          <p:cNvPr id="465" name="Google Shape;465;p8: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66" name="Google Shape;46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9: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4" name="Google Shape;474;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a:latin typeface="Arial"/>
                <a:ea typeface="Arial"/>
                <a:cs typeface="Arial"/>
                <a:sym typeface="Arial"/>
              </a:rPr>
              <a:t>Slide 9</a:t>
            </a:r>
            <a:endParaRPr b="1">
              <a:latin typeface="Arial"/>
              <a:ea typeface="Arial"/>
              <a:cs typeface="Arial"/>
              <a:sym typeface="Arial"/>
            </a:endParaRPr>
          </a:p>
          <a:p>
            <a:pPr indent="0" lvl="0" marL="0" rtl="0" algn="l">
              <a:spcBef>
                <a:spcPts val="0"/>
              </a:spcBef>
              <a:spcAft>
                <a:spcPts val="0"/>
              </a:spcAft>
              <a:buNone/>
            </a:pPr>
            <a:r>
              <a:t/>
            </a:r>
            <a:endParaRPr b="1">
              <a:latin typeface="Arial"/>
              <a:ea typeface="Arial"/>
              <a:cs typeface="Arial"/>
              <a:sym typeface="Arial"/>
            </a:endParaRPr>
          </a:p>
          <a:p>
            <a:pPr indent="0" lvl="0" marL="0" rtl="0" algn="l">
              <a:spcBef>
                <a:spcPts val="0"/>
              </a:spcBef>
              <a:spcAft>
                <a:spcPts val="0"/>
              </a:spcAft>
              <a:buNone/>
            </a:pPr>
            <a:r>
              <a:rPr b="0" lang="en-US">
                <a:latin typeface="Arial"/>
                <a:ea typeface="Arial"/>
                <a:cs typeface="Arial"/>
                <a:sym typeface="Arial"/>
              </a:rPr>
              <a:t>Please visit the LPAC Decision-Making Resources located at the following link:</a:t>
            </a:r>
            <a:endParaRPr/>
          </a:p>
          <a:p>
            <a:pPr indent="0" lvl="0" marL="0" rtl="0" algn="l">
              <a:spcBef>
                <a:spcPts val="0"/>
              </a:spcBef>
              <a:spcAft>
                <a:spcPts val="0"/>
              </a:spcAft>
              <a:buNone/>
            </a:pPr>
            <a:r>
              <a:rPr lang="en-US">
                <a:latin typeface="Arial"/>
                <a:ea typeface="Arial"/>
                <a:cs typeface="Arial"/>
                <a:sym typeface="Arial"/>
              </a:rPr>
              <a:t>https://tea.texas.gov/student-assessment/testing/student-assessment-overview/accommodation-resources/language-proficiency-assessment-committee-resources</a:t>
            </a:r>
            <a:endParaRPr/>
          </a:p>
          <a:p>
            <a:pPr indent="0" lvl="0" marL="0" rtl="0" algn="l">
              <a:spcBef>
                <a:spcPts val="626"/>
              </a:spcBef>
              <a:spcAft>
                <a:spcPts val="0"/>
              </a:spcAft>
              <a:buNone/>
            </a:pPr>
            <a:r>
              <a:t/>
            </a:r>
            <a:endParaRPr b="1">
              <a:latin typeface="Arial"/>
              <a:ea typeface="Arial"/>
              <a:cs typeface="Arial"/>
              <a:sym typeface="Arial"/>
            </a:endParaRPr>
          </a:p>
        </p:txBody>
      </p:sp>
      <p:sp>
        <p:nvSpPr>
          <p:cNvPr id="475" name="Google Shape;475;p9: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rPr lang="en-US"/>
              <a:t>Texas Education Agency Division of English Learner Support 2019-2020                                                                                                   Slide</a:t>
            </a:r>
            <a:endParaRPr/>
          </a:p>
        </p:txBody>
      </p:sp>
      <p:sp>
        <p:nvSpPr>
          <p:cNvPr id="476" name="Google Shape;47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2"/>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1" name="Google Shape;21;p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1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8" name="Shape 98"/>
        <p:cNvGrpSpPr/>
        <p:nvPr/>
      </p:nvGrpSpPr>
      <p:grpSpPr>
        <a:xfrm>
          <a:off x="0" y="0"/>
          <a:ext cx="0" cy="0"/>
          <a:chOff x="0" y="0"/>
          <a:chExt cx="0" cy="0"/>
        </a:xfrm>
      </p:grpSpPr>
      <p:sp>
        <p:nvSpPr>
          <p:cNvPr id="99" name="Google Shape;99;p14"/>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1" name="Google Shape;101;p1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4" name="Shape 104"/>
        <p:cNvGrpSpPr/>
        <p:nvPr/>
      </p:nvGrpSpPr>
      <p:grpSpPr>
        <a:xfrm>
          <a:off x="0" y="0"/>
          <a:ext cx="0" cy="0"/>
          <a:chOff x="0" y="0"/>
          <a:chExt cx="0" cy="0"/>
        </a:xfrm>
      </p:grpSpPr>
      <p:sp>
        <p:nvSpPr>
          <p:cNvPr id="105" name="Google Shape;105;p15"/>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15"/>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07" name="Google Shape;107;p1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0" name="Shape 110"/>
        <p:cNvGrpSpPr/>
        <p:nvPr/>
      </p:nvGrpSpPr>
      <p:grpSpPr>
        <a:xfrm>
          <a:off x="0" y="0"/>
          <a:ext cx="0" cy="0"/>
          <a:chOff x="0" y="0"/>
          <a:chExt cx="0" cy="0"/>
        </a:xfrm>
      </p:grpSpPr>
      <p:sp>
        <p:nvSpPr>
          <p:cNvPr id="111" name="Google Shape;111;p16"/>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2" name="Google Shape;112;p16"/>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13" name="Google Shape;113;p1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6" name="Shape 116"/>
        <p:cNvGrpSpPr/>
        <p:nvPr/>
      </p:nvGrpSpPr>
      <p:grpSpPr>
        <a:xfrm>
          <a:off x="0" y="0"/>
          <a:ext cx="0" cy="0"/>
          <a:chOff x="0" y="0"/>
          <a:chExt cx="0" cy="0"/>
        </a:xfrm>
      </p:grpSpPr>
      <p:sp>
        <p:nvSpPr>
          <p:cNvPr id="117" name="Google Shape;117;p1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8" name="Google Shape;118;p17"/>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9" name="Google Shape;119;p17"/>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0" name="Google Shape;120;p1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3" name="Shape 123"/>
        <p:cNvGrpSpPr/>
        <p:nvPr/>
      </p:nvGrpSpPr>
      <p:grpSpPr>
        <a:xfrm>
          <a:off x="0" y="0"/>
          <a:ext cx="0" cy="0"/>
          <a:chOff x="0" y="0"/>
          <a:chExt cx="0" cy="0"/>
        </a:xfrm>
      </p:grpSpPr>
      <p:sp>
        <p:nvSpPr>
          <p:cNvPr id="124" name="Google Shape;124;p18"/>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18"/>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6" name="Google Shape;126;p18"/>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7" name="Google Shape;127;p18"/>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8" name="Google Shape;128;p18"/>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1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2" name="Shape 132"/>
        <p:cNvGrpSpPr/>
        <p:nvPr/>
      </p:nvGrpSpPr>
      <p:grpSpPr>
        <a:xfrm>
          <a:off x="0" y="0"/>
          <a:ext cx="0" cy="0"/>
          <a:chOff x="0" y="0"/>
          <a:chExt cx="0" cy="0"/>
        </a:xfrm>
      </p:grpSpPr>
      <p:sp>
        <p:nvSpPr>
          <p:cNvPr id="133" name="Google Shape;133;p1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4" name="Google Shape;134;p1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7" name="Shape 137"/>
        <p:cNvGrpSpPr/>
        <p:nvPr/>
      </p:nvGrpSpPr>
      <p:grpSpPr>
        <a:xfrm>
          <a:off x="0" y="0"/>
          <a:ext cx="0" cy="0"/>
          <a:chOff x="0" y="0"/>
          <a:chExt cx="0" cy="0"/>
        </a:xfrm>
      </p:grpSpPr>
      <p:sp>
        <p:nvSpPr>
          <p:cNvPr id="138" name="Google Shape;138;p2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2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41" name="Shape 141"/>
        <p:cNvGrpSpPr/>
        <p:nvPr/>
      </p:nvGrpSpPr>
      <p:grpSpPr>
        <a:xfrm>
          <a:off x="0" y="0"/>
          <a:ext cx="0" cy="0"/>
          <a:chOff x="0" y="0"/>
          <a:chExt cx="0" cy="0"/>
        </a:xfrm>
      </p:grpSpPr>
      <p:sp>
        <p:nvSpPr>
          <p:cNvPr id="142" name="Google Shape;142;p21"/>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3" name="Google Shape;143;p21"/>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44" name="Google Shape;144;p21"/>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5" name="Google Shape;145;p2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2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8" name="Shape 148"/>
        <p:cNvGrpSpPr/>
        <p:nvPr/>
      </p:nvGrpSpPr>
      <p:grpSpPr>
        <a:xfrm>
          <a:off x="0" y="0"/>
          <a:ext cx="0" cy="0"/>
          <a:chOff x="0" y="0"/>
          <a:chExt cx="0" cy="0"/>
        </a:xfrm>
      </p:grpSpPr>
      <p:sp>
        <p:nvSpPr>
          <p:cNvPr id="149" name="Google Shape;149;p22"/>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0" name="Google Shape;150;p22"/>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51" name="Google Shape;151;p22"/>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2" name="Google Shape;152;p2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2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55" name="Shape 155"/>
        <p:cNvGrpSpPr/>
        <p:nvPr/>
      </p:nvGrpSpPr>
      <p:grpSpPr>
        <a:xfrm>
          <a:off x="0" y="0"/>
          <a:ext cx="0" cy="0"/>
          <a:chOff x="0" y="0"/>
          <a:chExt cx="0" cy="0"/>
        </a:xfrm>
      </p:grpSpPr>
      <p:sp>
        <p:nvSpPr>
          <p:cNvPr id="156" name="Google Shape;156;p2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7" name="Google Shape;157;p23"/>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8" name="Google Shape;158;p2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2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61" name="Shape 161"/>
        <p:cNvGrpSpPr/>
        <p:nvPr/>
      </p:nvGrpSpPr>
      <p:grpSpPr>
        <a:xfrm>
          <a:off x="0" y="0"/>
          <a:ext cx="0" cy="0"/>
          <a:chOff x="0" y="0"/>
          <a:chExt cx="0" cy="0"/>
        </a:xfrm>
      </p:grpSpPr>
      <p:sp>
        <p:nvSpPr>
          <p:cNvPr id="162" name="Google Shape;162;p24"/>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3" name="Google Shape;163;p24"/>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4" name="Google Shape;164;p2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2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76" name="Shape 176"/>
        <p:cNvGrpSpPr/>
        <p:nvPr/>
      </p:nvGrpSpPr>
      <p:grpSpPr>
        <a:xfrm>
          <a:off x="0" y="0"/>
          <a:ext cx="0" cy="0"/>
          <a:chOff x="0" y="0"/>
          <a:chExt cx="0" cy="0"/>
        </a:xfrm>
      </p:grpSpPr>
      <p:sp>
        <p:nvSpPr>
          <p:cNvPr id="177" name="Google Shape;177;p26"/>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8" name="Google Shape;178;p26"/>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79" name="Google Shape;179;p2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2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2" name="Shape 182"/>
        <p:cNvGrpSpPr/>
        <p:nvPr/>
      </p:nvGrpSpPr>
      <p:grpSpPr>
        <a:xfrm>
          <a:off x="0" y="0"/>
          <a:ext cx="0" cy="0"/>
          <a:chOff x="0" y="0"/>
          <a:chExt cx="0" cy="0"/>
        </a:xfrm>
      </p:grpSpPr>
      <p:sp>
        <p:nvSpPr>
          <p:cNvPr id="183" name="Google Shape;183;p2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2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5" name="Google Shape;185;p2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6" name="Google Shape;186;p2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7" name="Google Shape;187;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8" name="Shape 188"/>
        <p:cNvGrpSpPr/>
        <p:nvPr/>
      </p:nvGrpSpPr>
      <p:grpSpPr>
        <a:xfrm>
          <a:off x="0" y="0"/>
          <a:ext cx="0" cy="0"/>
          <a:chOff x="0" y="0"/>
          <a:chExt cx="0" cy="0"/>
        </a:xfrm>
      </p:grpSpPr>
      <p:sp>
        <p:nvSpPr>
          <p:cNvPr id="189" name="Google Shape;189;p28"/>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0" name="Google Shape;190;p28"/>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91" name="Google Shape;191;p2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3" name="Google Shape;193;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94" name="Shape 194"/>
        <p:cNvGrpSpPr/>
        <p:nvPr/>
      </p:nvGrpSpPr>
      <p:grpSpPr>
        <a:xfrm>
          <a:off x="0" y="0"/>
          <a:ext cx="0" cy="0"/>
          <a:chOff x="0" y="0"/>
          <a:chExt cx="0" cy="0"/>
        </a:xfrm>
      </p:grpSpPr>
      <p:sp>
        <p:nvSpPr>
          <p:cNvPr id="195" name="Google Shape;195;p2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6" name="Google Shape;196;p29"/>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7" name="Google Shape;197;p29"/>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8" name="Google Shape;198;p2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9" name="Google Shape;199;p2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0" name="Google Shape;200;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01" name="Shape 201"/>
        <p:cNvGrpSpPr/>
        <p:nvPr/>
      </p:nvGrpSpPr>
      <p:grpSpPr>
        <a:xfrm>
          <a:off x="0" y="0"/>
          <a:ext cx="0" cy="0"/>
          <a:chOff x="0" y="0"/>
          <a:chExt cx="0" cy="0"/>
        </a:xfrm>
      </p:grpSpPr>
      <p:sp>
        <p:nvSpPr>
          <p:cNvPr id="202" name="Google Shape;202;p30"/>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3" name="Google Shape;203;p30"/>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04" name="Google Shape;204;p30"/>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5" name="Google Shape;205;p30"/>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06" name="Google Shape;206;p30"/>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7" name="Google Shape;207;p3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8" name="Google Shape;208;p3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9" name="Google Shape;209;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0" name="Shape 210"/>
        <p:cNvGrpSpPr/>
        <p:nvPr/>
      </p:nvGrpSpPr>
      <p:grpSpPr>
        <a:xfrm>
          <a:off x="0" y="0"/>
          <a:ext cx="0" cy="0"/>
          <a:chOff x="0" y="0"/>
          <a:chExt cx="0" cy="0"/>
        </a:xfrm>
      </p:grpSpPr>
      <p:sp>
        <p:nvSpPr>
          <p:cNvPr id="211" name="Google Shape;211;p3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2" name="Google Shape;212;p3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3" name="Google Shape;213;p3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4" name="Google Shape;214;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5" name="Shape 215"/>
        <p:cNvGrpSpPr/>
        <p:nvPr/>
      </p:nvGrpSpPr>
      <p:grpSpPr>
        <a:xfrm>
          <a:off x="0" y="0"/>
          <a:ext cx="0" cy="0"/>
          <a:chOff x="0" y="0"/>
          <a:chExt cx="0" cy="0"/>
        </a:xfrm>
      </p:grpSpPr>
      <p:sp>
        <p:nvSpPr>
          <p:cNvPr id="216" name="Google Shape;216;p3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7" name="Google Shape;217;p3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8" name="Google Shape;218;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4"/>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19" name="Shape 219"/>
        <p:cNvGrpSpPr/>
        <p:nvPr/>
      </p:nvGrpSpPr>
      <p:grpSpPr>
        <a:xfrm>
          <a:off x="0" y="0"/>
          <a:ext cx="0" cy="0"/>
          <a:chOff x="0" y="0"/>
          <a:chExt cx="0" cy="0"/>
        </a:xfrm>
      </p:grpSpPr>
      <p:sp>
        <p:nvSpPr>
          <p:cNvPr id="220" name="Google Shape;220;p33"/>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1" name="Google Shape;221;p33"/>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222" name="Google Shape;222;p33"/>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23" name="Google Shape;223;p3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4" name="Google Shape;224;p3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5" name="Google Shape;225;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6" name="Shape 226"/>
        <p:cNvGrpSpPr/>
        <p:nvPr/>
      </p:nvGrpSpPr>
      <p:grpSpPr>
        <a:xfrm>
          <a:off x="0" y="0"/>
          <a:ext cx="0" cy="0"/>
          <a:chOff x="0" y="0"/>
          <a:chExt cx="0" cy="0"/>
        </a:xfrm>
      </p:grpSpPr>
      <p:sp>
        <p:nvSpPr>
          <p:cNvPr id="227" name="Google Shape;227;p34"/>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34"/>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29" name="Google Shape;229;p34"/>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30" name="Google Shape;230;p3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3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2" name="Google Shape;232;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3" name="Shape 233"/>
        <p:cNvGrpSpPr/>
        <p:nvPr/>
      </p:nvGrpSpPr>
      <p:grpSpPr>
        <a:xfrm>
          <a:off x="0" y="0"/>
          <a:ext cx="0" cy="0"/>
          <a:chOff x="0" y="0"/>
          <a:chExt cx="0" cy="0"/>
        </a:xfrm>
      </p:grpSpPr>
      <p:sp>
        <p:nvSpPr>
          <p:cNvPr id="234" name="Google Shape;234;p3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5" name="Google Shape;235;p35"/>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6" name="Google Shape;236;p3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7" name="Google Shape;237;p3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8" name="Google Shape;238;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9" name="Shape 239"/>
        <p:cNvGrpSpPr/>
        <p:nvPr/>
      </p:nvGrpSpPr>
      <p:grpSpPr>
        <a:xfrm>
          <a:off x="0" y="0"/>
          <a:ext cx="0" cy="0"/>
          <a:chOff x="0" y="0"/>
          <a:chExt cx="0" cy="0"/>
        </a:xfrm>
      </p:grpSpPr>
      <p:sp>
        <p:nvSpPr>
          <p:cNvPr id="240" name="Google Shape;240;p36"/>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1" name="Google Shape;241;p36"/>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2" name="Google Shape;242;p3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3" name="Google Shape;243;p3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4" name="Google Shape;244;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4" name="Shape 254"/>
        <p:cNvGrpSpPr/>
        <p:nvPr/>
      </p:nvGrpSpPr>
      <p:grpSpPr>
        <a:xfrm>
          <a:off x="0" y="0"/>
          <a:ext cx="0" cy="0"/>
          <a:chOff x="0" y="0"/>
          <a:chExt cx="0" cy="0"/>
        </a:xfrm>
      </p:grpSpPr>
      <p:sp>
        <p:nvSpPr>
          <p:cNvPr id="255" name="Google Shape;255;p38"/>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6" name="Google Shape;256;p38"/>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7" name="Google Shape;257;p3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8" name="Google Shape;258;p3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9" name="Google Shape;259;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0" name="Shape 260"/>
        <p:cNvGrpSpPr/>
        <p:nvPr/>
      </p:nvGrpSpPr>
      <p:grpSpPr>
        <a:xfrm>
          <a:off x="0" y="0"/>
          <a:ext cx="0" cy="0"/>
          <a:chOff x="0" y="0"/>
          <a:chExt cx="0" cy="0"/>
        </a:xfrm>
      </p:grpSpPr>
      <p:sp>
        <p:nvSpPr>
          <p:cNvPr id="261" name="Google Shape;261;p3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2" name="Google Shape;262;p3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3" name="Google Shape;263;p3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4" name="Google Shape;264;p3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5" name="Google Shape;265;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6" name="Shape 266"/>
        <p:cNvGrpSpPr/>
        <p:nvPr/>
      </p:nvGrpSpPr>
      <p:grpSpPr>
        <a:xfrm>
          <a:off x="0" y="0"/>
          <a:ext cx="0" cy="0"/>
          <a:chOff x="0" y="0"/>
          <a:chExt cx="0" cy="0"/>
        </a:xfrm>
      </p:grpSpPr>
      <p:sp>
        <p:nvSpPr>
          <p:cNvPr id="267" name="Google Shape;267;p40"/>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8" name="Google Shape;268;p40"/>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9" name="Google Shape;269;p4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0" name="Google Shape;270;p4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1" name="Google Shape;271;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2" name="Shape 272"/>
        <p:cNvGrpSpPr/>
        <p:nvPr/>
      </p:nvGrpSpPr>
      <p:grpSpPr>
        <a:xfrm>
          <a:off x="0" y="0"/>
          <a:ext cx="0" cy="0"/>
          <a:chOff x="0" y="0"/>
          <a:chExt cx="0" cy="0"/>
        </a:xfrm>
      </p:grpSpPr>
      <p:sp>
        <p:nvSpPr>
          <p:cNvPr id="273" name="Google Shape;273;p4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4" name="Google Shape;274;p41"/>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5" name="Google Shape;275;p41"/>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6" name="Google Shape;276;p4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7" name="Google Shape;277;p4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8" name="Google Shape;278;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79" name="Shape 279"/>
        <p:cNvGrpSpPr/>
        <p:nvPr/>
      </p:nvGrpSpPr>
      <p:grpSpPr>
        <a:xfrm>
          <a:off x="0" y="0"/>
          <a:ext cx="0" cy="0"/>
          <a:chOff x="0" y="0"/>
          <a:chExt cx="0" cy="0"/>
        </a:xfrm>
      </p:grpSpPr>
      <p:sp>
        <p:nvSpPr>
          <p:cNvPr id="280" name="Google Shape;280;p42"/>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1" name="Google Shape;281;p42"/>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2" name="Google Shape;282;p42"/>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3" name="Google Shape;283;p42"/>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4" name="Google Shape;284;p42"/>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5" name="Google Shape;285;p4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6" name="Google Shape;286;p4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7" name="Google Shape;287;p4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8" name="Shape 288"/>
        <p:cNvGrpSpPr/>
        <p:nvPr/>
      </p:nvGrpSpPr>
      <p:grpSpPr>
        <a:xfrm>
          <a:off x="0" y="0"/>
          <a:ext cx="0" cy="0"/>
          <a:chOff x="0" y="0"/>
          <a:chExt cx="0" cy="0"/>
        </a:xfrm>
      </p:grpSpPr>
      <p:sp>
        <p:nvSpPr>
          <p:cNvPr id="289" name="Google Shape;289;p4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0" name="Google Shape;290;p4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1" name="Google Shape;291;p4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2" name="Google Shape;292;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5"/>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3" name="Shape 293"/>
        <p:cNvGrpSpPr/>
        <p:nvPr/>
      </p:nvGrpSpPr>
      <p:grpSpPr>
        <a:xfrm>
          <a:off x="0" y="0"/>
          <a:ext cx="0" cy="0"/>
          <a:chOff x="0" y="0"/>
          <a:chExt cx="0" cy="0"/>
        </a:xfrm>
      </p:grpSpPr>
      <p:sp>
        <p:nvSpPr>
          <p:cNvPr id="294" name="Google Shape;294;p4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5" name="Google Shape;295;p4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6" name="Google Shape;296;p4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97" name="Shape 297"/>
        <p:cNvGrpSpPr/>
        <p:nvPr/>
      </p:nvGrpSpPr>
      <p:grpSpPr>
        <a:xfrm>
          <a:off x="0" y="0"/>
          <a:ext cx="0" cy="0"/>
          <a:chOff x="0" y="0"/>
          <a:chExt cx="0" cy="0"/>
        </a:xfrm>
      </p:grpSpPr>
      <p:sp>
        <p:nvSpPr>
          <p:cNvPr id="298" name="Google Shape;298;p45"/>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9" name="Google Shape;299;p45"/>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00" name="Google Shape;300;p45"/>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01" name="Google Shape;301;p4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2" name="Google Shape;302;p4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3" name="Google Shape;303;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04" name="Shape 304"/>
        <p:cNvGrpSpPr/>
        <p:nvPr/>
      </p:nvGrpSpPr>
      <p:grpSpPr>
        <a:xfrm>
          <a:off x="0" y="0"/>
          <a:ext cx="0" cy="0"/>
          <a:chOff x="0" y="0"/>
          <a:chExt cx="0" cy="0"/>
        </a:xfrm>
      </p:grpSpPr>
      <p:sp>
        <p:nvSpPr>
          <p:cNvPr id="305" name="Google Shape;305;p46"/>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6" name="Google Shape;306;p46"/>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07" name="Google Shape;307;p46"/>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08" name="Google Shape;308;p4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9" name="Google Shape;309;p4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0" name="Google Shape;310;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11" name="Shape 311"/>
        <p:cNvGrpSpPr/>
        <p:nvPr/>
      </p:nvGrpSpPr>
      <p:grpSpPr>
        <a:xfrm>
          <a:off x="0" y="0"/>
          <a:ext cx="0" cy="0"/>
          <a:chOff x="0" y="0"/>
          <a:chExt cx="0" cy="0"/>
        </a:xfrm>
      </p:grpSpPr>
      <p:sp>
        <p:nvSpPr>
          <p:cNvPr id="312" name="Google Shape;312;p4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3" name="Google Shape;313;p47"/>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4" name="Google Shape;314;p4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5" name="Google Shape;315;p4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6" name="Google Shape;316;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17" name="Shape 317"/>
        <p:cNvGrpSpPr/>
        <p:nvPr/>
      </p:nvGrpSpPr>
      <p:grpSpPr>
        <a:xfrm>
          <a:off x="0" y="0"/>
          <a:ext cx="0" cy="0"/>
          <a:chOff x="0" y="0"/>
          <a:chExt cx="0" cy="0"/>
        </a:xfrm>
      </p:grpSpPr>
      <p:sp>
        <p:nvSpPr>
          <p:cNvPr id="318" name="Google Shape;318;p48"/>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9" name="Google Shape;319;p48"/>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0" name="Google Shape;320;p4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1" name="Google Shape;321;p4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2" name="Google Shape;322;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32" name="Shape 332"/>
        <p:cNvGrpSpPr/>
        <p:nvPr/>
      </p:nvGrpSpPr>
      <p:grpSpPr>
        <a:xfrm>
          <a:off x="0" y="0"/>
          <a:ext cx="0" cy="0"/>
          <a:chOff x="0" y="0"/>
          <a:chExt cx="0" cy="0"/>
        </a:xfrm>
      </p:grpSpPr>
      <p:sp>
        <p:nvSpPr>
          <p:cNvPr id="333" name="Google Shape;333;p50"/>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4" name="Google Shape;334;p50"/>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35" name="Google Shape;335;p5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6" name="Google Shape;336;p5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7" name="Google Shape;337;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8" name="Shape 338"/>
        <p:cNvGrpSpPr/>
        <p:nvPr/>
      </p:nvGrpSpPr>
      <p:grpSpPr>
        <a:xfrm>
          <a:off x="0" y="0"/>
          <a:ext cx="0" cy="0"/>
          <a:chOff x="0" y="0"/>
          <a:chExt cx="0" cy="0"/>
        </a:xfrm>
      </p:grpSpPr>
      <p:sp>
        <p:nvSpPr>
          <p:cNvPr id="339" name="Google Shape;339;p5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0" name="Google Shape;340;p5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1" name="Google Shape;341;p5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2" name="Google Shape;342;p5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3" name="Google Shape;343;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4" name="Shape 344"/>
        <p:cNvGrpSpPr/>
        <p:nvPr/>
      </p:nvGrpSpPr>
      <p:grpSpPr>
        <a:xfrm>
          <a:off x="0" y="0"/>
          <a:ext cx="0" cy="0"/>
          <a:chOff x="0" y="0"/>
          <a:chExt cx="0" cy="0"/>
        </a:xfrm>
      </p:grpSpPr>
      <p:sp>
        <p:nvSpPr>
          <p:cNvPr id="345" name="Google Shape;345;p52"/>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6" name="Google Shape;346;p52"/>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7" name="Google Shape;347;p52"/>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8" name="Google Shape;348;p52"/>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9" name="Google Shape;349;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0" name="Shape 350"/>
        <p:cNvGrpSpPr/>
        <p:nvPr/>
      </p:nvGrpSpPr>
      <p:grpSpPr>
        <a:xfrm>
          <a:off x="0" y="0"/>
          <a:ext cx="0" cy="0"/>
          <a:chOff x="0" y="0"/>
          <a:chExt cx="0" cy="0"/>
        </a:xfrm>
      </p:grpSpPr>
      <p:sp>
        <p:nvSpPr>
          <p:cNvPr id="351" name="Google Shape;351;p5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2" name="Google Shape;352;p53"/>
          <p:cNvSpPr txBox="1"/>
          <p:nvPr>
            <p:ph idx="1" type="body"/>
          </p:nvPr>
        </p:nvSpPr>
        <p:spPr>
          <a:xfrm>
            <a:off x="62865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3" name="Google Shape;353;p53"/>
          <p:cNvSpPr txBox="1"/>
          <p:nvPr>
            <p:ph idx="2" type="body"/>
          </p:nvPr>
        </p:nvSpPr>
        <p:spPr>
          <a:xfrm>
            <a:off x="4648200" y="1825625"/>
            <a:ext cx="386715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4" name="Google Shape;354;p5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5" name="Google Shape;355;p5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6" name="Google Shape;356;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7" name="Shape 357"/>
        <p:cNvGrpSpPr/>
        <p:nvPr/>
      </p:nvGrpSpPr>
      <p:grpSpPr>
        <a:xfrm>
          <a:off x="0" y="0"/>
          <a:ext cx="0" cy="0"/>
          <a:chOff x="0" y="0"/>
          <a:chExt cx="0" cy="0"/>
        </a:xfrm>
      </p:grpSpPr>
      <p:sp>
        <p:nvSpPr>
          <p:cNvPr id="358" name="Google Shape;358;p54"/>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9" name="Google Shape;359;p54"/>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0" name="Google Shape;360;p54"/>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1" name="Google Shape;361;p54"/>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2" name="Google Shape;362;p54"/>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3" name="Google Shape;363;p54"/>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4" name="Google Shape;364;p54"/>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5" name="Google Shape;365;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6"/>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6"/>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6"/>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6" name="Shape 366"/>
        <p:cNvGrpSpPr/>
        <p:nvPr/>
      </p:nvGrpSpPr>
      <p:grpSpPr>
        <a:xfrm>
          <a:off x="0" y="0"/>
          <a:ext cx="0" cy="0"/>
          <a:chOff x="0" y="0"/>
          <a:chExt cx="0" cy="0"/>
        </a:xfrm>
      </p:grpSpPr>
      <p:sp>
        <p:nvSpPr>
          <p:cNvPr id="367" name="Google Shape;367;p5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8" name="Google Shape;368;p5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9" name="Google Shape;369;p5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0" name="Google Shape;370;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71" name="Shape 371"/>
        <p:cNvGrpSpPr/>
        <p:nvPr/>
      </p:nvGrpSpPr>
      <p:grpSpPr>
        <a:xfrm>
          <a:off x="0" y="0"/>
          <a:ext cx="0" cy="0"/>
          <a:chOff x="0" y="0"/>
          <a:chExt cx="0" cy="0"/>
        </a:xfrm>
      </p:grpSpPr>
      <p:sp>
        <p:nvSpPr>
          <p:cNvPr id="372" name="Google Shape;372;p56"/>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3" name="Google Shape;373;p56"/>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4" name="Google Shape;374;p5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75" name="Shape 375"/>
        <p:cNvGrpSpPr/>
        <p:nvPr/>
      </p:nvGrpSpPr>
      <p:grpSpPr>
        <a:xfrm>
          <a:off x="0" y="0"/>
          <a:ext cx="0" cy="0"/>
          <a:chOff x="0" y="0"/>
          <a:chExt cx="0" cy="0"/>
        </a:xfrm>
      </p:grpSpPr>
      <p:sp>
        <p:nvSpPr>
          <p:cNvPr id="376" name="Google Shape;376;p57"/>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7" name="Google Shape;377;p57"/>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78" name="Google Shape;378;p57"/>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79" name="Google Shape;379;p5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0" name="Google Shape;380;p5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1" name="Google Shape;381;p5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82" name="Shape 382"/>
        <p:cNvGrpSpPr/>
        <p:nvPr/>
      </p:nvGrpSpPr>
      <p:grpSpPr>
        <a:xfrm>
          <a:off x="0" y="0"/>
          <a:ext cx="0" cy="0"/>
          <a:chOff x="0" y="0"/>
          <a:chExt cx="0" cy="0"/>
        </a:xfrm>
      </p:grpSpPr>
      <p:sp>
        <p:nvSpPr>
          <p:cNvPr id="383" name="Google Shape;383;p58"/>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4" name="Google Shape;384;p58"/>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85" name="Google Shape;385;p5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86" name="Google Shape;386;p5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7" name="Google Shape;387;p5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8" name="Google Shape;388;p5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89" name="Shape 389"/>
        <p:cNvGrpSpPr/>
        <p:nvPr/>
      </p:nvGrpSpPr>
      <p:grpSpPr>
        <a:xfrm>
          <a:off x="0" y="0"/>
          <a:ext cx="0" cy="0"/>
          <a:chOff x="0" y="0"/>
          <a:chExt cx="0" cy="0"/>
        </a:xfrm>
      </p:grpSpPr>
      <p:sp>
        <p:nvSpPr>
          <p:cNvPr id="390" name="Google Shape;390;p5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1" name="Google Shape;391;p5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2" name="Google Shape;392;p5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3" name="Google Shape;393;p5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4" name="Google Shape;394;p5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95" name="Shape 395"/>
        <p:cNvGrpSpPr/>
        <p:nvPr/>
      </p:nvGrpSpPr>
      <p:grpSpPr>
        <a:xfrm>
          <a:off x="0" y="0"/>
          <a:ext cx="0" cy="0"/>
          <a:chOff x="0" y="0"/>
          <a:chExt cx="0" cy="0"/>
        </a:xfrm>
      </p:grpSpPr>
      <p:sp>
        <p:nvSpPr>
          <p:cNvPr id="396" name="Google Shape;396;p6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7" name="Google Shape;397;p60"/>
          <p:cNvSpPr txBox="1"/>
          <p:nvPr>
            <p:ph idx="1" type="body"/>
          </p:nvPr>
        </p:nvSpPr>
        <p:spPr>
          <a:xfrm rot="5400000">
            <a:off x="604044" y="389732"/>
            <a:ext cx="5811838" cy="57626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8" name="Google Shape;398;p6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9" name="Google Shape;399;p6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0" name="Google Shape;400;p6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8"/>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 name="Google Shape;71;p10"/>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10"/>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9.xml"/><Relationship Id="rId10" Type="http://schemas.openxmlformats.org/officeDocument/2006/relationships/slideLayout" Target="../slideLayouts/slideLayout18.xml"/><Relationship Id="rId13" Type="http://schemas.openxmlformats.org/officeDocument/2006/relationships/slideLayout" Target="../slideLayouts/slideLayout21.xml"/><Relationship Id="rId12" Type="http://schemas.openxmlformats.org/officeDocument/2006/relationships/slideLayout" Target="../slideLayouts/slideLayout20.xml"/><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slideLayout" Target="../slideLayouts/slideLayout17.xml"/><Relationship Id="rId15" Type="http://schemas.openxmlformats.org/officeDocument/2006/relationships/theme" Target="../theme/theme1.xml"/><Relationship Id="rId14" Type="http://schemas.openxmlformats.org/officeDocument/2006/relationships/slideLayout" Target="../slideLayouts/slideLayout2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3" Type="http://schemas.openxmlformats.org/officeDocument/2006/relationships/theme" Target="../theme/theme6.xml"/><Relationship Id="rId12" Type="http://schemas.openxmlformats.org/officeDocument/2006/relationships/slideLayout" Target="../slideLayouts/slideLayout33.xml"/><Relationship Id="rId1" Type="http://schemas.openxmlformats.org/officeDocument/2006/relationships/image" Target="../media/image3.png"/><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3.xml"/><Relationship Id="rId10" Type="http://schemas.openxmlformats.org/officeDocument/2006/relationships/slideLayout" Target="../slideLayouts/slideLayout42.xml"/><Relationship Id="rId13" Type="http://schemas.openxmlformats.org/officeDocument/2006/relationships/theme" Target="../theme/theme3.xml"/><Relationship Id="rId12" Type="http://schemas.openxmlformats.org/officeDocument/2006/relationships/slideLayout" Target="../slideLayouts/slideLayout44.xml"/><Relationship Id="rId1" Type="http://schemas.openxmlformats.org/officeDocument/2006/relationships/image" Target="../media/image3.png"/><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9" Type="http://schemas.openxmlformats.org/officeDocument/2006/relationships/slideLayout" Target="../slideLayouts/slideLayout41.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4.xml"/><Relationship Id="rId10" Type="http://schemas.openxmlformats.org/officeDocument/2006/relationships/slideLayout" Target="../slideLayouts/slideLayout53.xml"/><Relationship Id="rId13" Type="http://schemas.openxmlformats.org/officeDocument/2006/relationships/theme" Target="../theme/theme5.xml"/><Relationship Id="rId12" Type="http://schemas.openxmlformats.org/officeDocument/2006/relationships/slideLayout" Target="../slideLayouts/slideLayout55.xml"/><Relationship Id="rId1" Type="http://schemas.openxmlformats.org/officeDocument/2006/relationships/image" Target="../media/image3.png"/><Relationship Id="rId2" Type="http://schemas.openxmlformats.org/officeDocument/2006/relationships/slideLayout" Target="../slideLayouts/slideLayout45.xml"/><Relationship Id="rId3" Type="http://schemas.openxmlformats.org/officeDocument/2006/relationships/slideLayout" Target="../slideLayouts/slideLayout46.xml"/><Relationship Id="rId4" Type="http://schemas.openxmlformats.org/officeDocument/2006/relationships/slideLayout" Target="../slideLayouts/slideLayout47.xml"/><Relationship Id="rId9" Type="http://schemas.openxmlformats.org/officeDocument/2006/relationships/slideLayout" Target="../slideLayouts/slideLayout52.xml"/><Relationship Id="rId5" Type="http://schemas.openxmlformats.org/officeDocument/2006/relationships/slideLayout" Target="../slideLayouts/slideLayout48.xml"/><Relationship Id="rId6" Type="http://schemas.openxmlformats.org/officeDocument/2006/relationships/slideLayout" Target="../slideLayouts/slideLayout49.xml"/><Relationship Id="rId7" Type="http://schemas.openxmlformats.org/officeDocument/2006/relationships/slideLayout" Target="../slideLayouts/slideLayout50.xml"/><Relationship Id="rId8"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5" name="Google Shape;15;p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6" name="Google Shape;16;p1"/>
          <p:cNvSpPr/>
          <p:nvPr/>
        </p:nvSpPr>
        <p:spPr>
          <a:xfrm>
            <a:off x="0" y="0"/>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 name="Google Shape;17;p1"/>
          <p:cNvSpPr/>
          <p:nvPr/>
        </p:nvSpPr>
        <p:spPr>
          <a:xfrm>
            <a:off x="0" y="6406444"/>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sp>
        <p:nvSpPr>
          <p:cNvPr id="88" name="Google Shape;88;p13"/>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1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90" name="Google Shape;90;p13"/>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1" name="Google Shape;91;p13"/>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2" name="Google Shape;92;p1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93" name="Google Shape;93;p13"/>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94" name="Google Shape;94;p13"/>
          <p:cNvSpPr/>
          <p:nvPr/>
        </p:nvSpPr>
        <p:spPr>
          <a:xfrm>
            <a:off x="-11289" y="340321"/>
            <a:ext cx="7405511" cy="999595"/>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486E"/>
              </a:solidFill>
              <a:latin typeface="Calibri"/>
              <a:ea typeface="Calibri"/>
              <a:cs typeface="Calibri"/>
              <a:sym typeface="Calibri"/>
            </a:endParaRPr>
          </a:p>
        </p:txBody>
      </p:sp>
      <p:sp>
        <p:nvSpPr>
          <p:cNvPr id="95" name="Google Shape;95;p13"/>
          <p:cNvSpPr/>
          <p:nvPr/>
        </p:nvSpPr>
        <p:spPr>
          <a:xfrm>
            <a:off x="0" y="6406444"/>
            <a:ext cx="9144000" cy="451556"/>
          </a:xfrm>
          <a:prstGeom prst="rect">
            <a:avLst/>
          </a:prstGeom>
          <a:solidFill>
            <a:srgbClr val="04858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close up of a sign&#10;&#10;Description automatically generated" id="96" name="Google Shape;96;p13"/>
          <p:cNvPicPr preferRelativeResize="0"/>
          <p:nvPr/>
        </p:nvPicPr>
        <p:blipFill rotWithShape="1">
          <a:blip r:embed="rId2">
            <a:alphaModFix/>
          </a:blip>
          <a:srcRect b="0" l="0" r="0" t="0"/>
          <a:stretch/>
        </p:blipFill>
        <p:spPr>
          <a:xfrm>
            <a:off x="7745766" y="102576"/>
            <a:ext cx="1007945" cy="997335"/>
          </a:xfrm>
          <a:prstGeom prst="rect">
            <a:avLst/>
          </a:prstGeom>
          <a:noFill/>
          <a:ln>
            <a:noFill/>
          </a:ln>
        </p:spPr>
      </p:pic>
      <p:pic>
        <p:nvPicPr>
          <p:cNvPr descr="A picture containing food, drawing&#10;&#10;Description automatically generated" id="97" name="Google Shape;97;p13"/>
          <p:cNvPicPr preferRelativeResize="0"/>
          <p:nvPr/>
        </p:nvPicPr>
        <p:blipFill rotWithShape="1">
          <a:blip r:embed="rId3">
            <a:alphaModFix/>
          </a:blip>
          <a:srcRect b="0" l="0" r="0" t="0"/>
          <a:stretch/>
        </p:blipFill>
        <p:spPr>
          <a:xfrm>
            <a:off x="7357916" y="805016"/>
            <a:ext cx="1783644" cy="114822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7" name="Shape 167"/>
        <p:cNvGrpSpPr/>
        <p:nvPr/>
      </p:nvGrpSpPr>
      <p:grpSpPr>
        <a:xfrm>
          <a:off x="0" y="0"/>
          <a:ext cx="0" cy="0"/>
          <a:chOff x="0" y="0"/>
          <a:chExt cx="0" cy="0"/>
        </a:xfrm>
      </p:grpSpPr>
      <p:sp>
        <p:nvSpPr>
          <p:cNvPr id="168" name="Google Shape;168;p25"/>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69" name="Google Shape;169;p2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70" name="Google Shape;170;p25"/>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1" name="Google Shape;171;p25"/>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72" name="Google Shape;172;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173" name="Google Shape;173;p25"/>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74" name="Google Shape;174;p25"/>
          <p:cNvSpPr/>
          <p:nvPr/>
        </p:nvSpPr>
        <p:spPr>
          <a:xfrm>
            <a:off x="0" y="0"/>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5" name="Google Shape;175;p25"/>
          <p:cNvSpPr/>
          <p:nvPr/>
        </p:nvSpPr>
        <p:spPr>
          <a:xfrm>
            <a:off x="0" y="6406444"/>
            <a:ext cx="9144000" cy="451556"/>
          </a:xfrm>
          <a:prstGeom prst="rect">
            <a:avLst/>
          </a:prstGeom>
          <a:solidFill>
            <a:srgbClr val="F89F1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5" name="Shape 245"/>
        <p:cNvGrpSpPr/>
        <p:nvPr/>
      </p:nvGrpSpPr>
      <p:grpSpPr>
        <a:xfrm>
          <a:off x="0" y="0"/>
          <a:ext cx="0" cy="0"/>
          <a:chOff x="0" y="0"/>
          <a:chExt cx="0" cy="0"/>
        </a:xfrm>
      </p:grpSpPr>
      <p:sp>
        <p:nvSpPr>
          <p:cNvPr id="246" name="Google Shape;246;p37"/>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47" name="Google Shape;247;p3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48" name="Google Shape;248;p37"/>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49" name="Google Shape;249;p37"/>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50" name="Google Shape;250;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251" name="Google Shape;251;p37"/>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252" name="Google Shape;252;p37"/>
          <p:cNvSpPr/>
          <p:nvPr/>
        </p:nvSpPr>
        <p:spPr>
          <a:xfrm>
            <a:off x="0" y="0"/>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37"/>
          <p:cNvSpPr/>
          <p:nvPr/>
        </p:nvSpPr>
        <p:spPr>
          <a:xfrm>
            <a:off x="0" y="6406444"/>
            <a:ext cx="9144000" cy="451556"/>
          </a:xfrm>
          <a:prstGeom prst="rect">
            <a:avLst/>
          </a:prstGeom>
          <a:solidFill>
            <a:srgbClr val="DA40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3" name="Shape 323"/>
        <p:cNvGrpSpPr/>
        <p:nvPr/>
      </p:nvGrpSpPr>
      <p:grpSpPr>
        <a:xfrm>
          <a:off x="0" y="0"/>
          <a:ext cx="0" cy="0"/>
          <a:chOff x="0" y="0"/>
          <a:chExt cx="0" cy="0"/>
        </a:xfrm>
      </p:grpSpPr>
      <p:sp>
        <p:nvSpPr>
          <p:cNvPr id="324" name="Google Shape;324;p49"/>
          <p:cNvSpPr txBox="1"/>
          <p:nvPr>
            <p:ph type="title"/>
          </p:nvPr>
        </p:nvSpPr>
        <p:spPr>
          <a:xfrm>
            <a:off x="628650" y="365125"/>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5" name="Google Shape;325;p4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26" name="Google Shape;326;p49"/>
          <p:cNvSpPr txBox="1"/>
          <p:nvPr>
            <p:ph idx="10" type="dt"/>
          </p:nvPr>
        </p:nvSpPr>
        <p:spPr>
          <a:xfrm>
            <a:off x="628650" y="6356350"/>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7" name="Google Shape;327;p49"/>
          <p:cNvSpPr txBox="1"/>
          <p:nvPr>
            <p:ph idx="11" type="ftr"/>
          </p:nvPr>
        </p:nvSpPr>
        <p:spPr>
          <a:xfrm>
            <a:off x="3028950" y="6356350"/>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28" name="Google Shape;328;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A picture containing white&#10;&#10;Description automatically generated" id="329" name="Google Shape;329;p49"/>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330" name="Google Shape;330;p49"/>
          <p:cNvSpPr/>
          <p:nvPr/>
        </p:nvSpPr>
        <p:spPr>
          <a:xfrm>
            <a:off x="0" y="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1" name="Google Shape;331;p49"/>
          <p:cNvSpPr/>
          <p:nvPr/>
        </p:nvSpPr>
        <p:spPr>
          <a:xfrm>
            <a:off x="0" y="6413500"/>
            <a:ext cx="9144000" cy="451556"/>
          </a:xfrm>
          <a:prstGeom prst="rect">
            <a:avLst/>
          </a:prstGeom>
          <a:solidFill>
            <a:srgbClr val="00ABB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hyperlink" Target="https://tea.texas.gov/Student_Testing_and_Accountability/Testing/Texas_English_Language_Proficiency_Assessment_System_(TELPAS)/TELPAS_Alternat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hyperlink" Target="https://tea.texas.gov/student.assessment/ell/lpac/" TargetMode="External"/><Relationship Id="rId4" Type="http://schemas.openxmlformats.org/officeDocument/2006/relationships/hyperlink" Target="https://tea.texas.gov/accommodation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hyperlink" Target="https://tea.texas.gov/WorkArea/DownloadAsset.aspx?id=51539627831" TargetMode="External"/><Relationship Id="rId4" Type="http://schemas.openxmlformats.org/officeDocument/2006/relationships/hyperlink" Target="https://tea.texas.gov/WorkArea/linkit.aspx?LinkIdentifier=id&amp;ItemID=51539630938&amp;libID=51539630931" TargetMode="External"/><Relationship Id="rId5" Type="http://schemas.openxmlformats.org/officeDocument/2006/relationships/hyperlink" Target="https://www.riverside-assessments.com/texas-assessment" TargetMode="External"/><Relationship Id="rId6" Type="http://schemas.openxmlformats.org/officeDocument/2006/relationships/hyperlink" Target="https://tea.texas.gov/student-assessment/testing/student-assessment-overview/accommodation-resources/information-on-state-assessments-for-english-learner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pic>
        <p:nvPicPr>
          <p:cNvPr descr="A close up of a sign&#10;&#10;Description automatically generated" id="405" name="Google Shape;405;p61"/>
          <p:cNvPicPr preferRelativeResize="0"/>
          <p:nvPr/>
        </p:nvPicPr>
        <p:blipFill rotWithShape="1">
          <a:blip r:embed="rId3">
            <a:alphaModFix/>
          </a:blip>
          <a:srcRect b="0" l="0" r="0" t="0"/>
          <a:stretch/>
        </p:blipFill>
        <p:spPr>
          <a:xfrm>
            <a:off x="7304664" y="5570620"/>
            <a:ext cx="1333500" cy="635000"/>
          </a:xfrm>
          <a:prstGeom prst="rect">
            <a:avLst/>
          </a:prstGeom>
          <a:noFill/>
          <a:ln>
            <a:noFill/>
          </a:ln>
        </p:spPr>
      </p:pic>
      <p:pic>
        <p:nvPicPr>
          <p:cNvPr descr="A close up of a sign&#10;&#10;Description automatically generated" id="406" name="Google Shape;406;p61"/>
          <p:cNvPicPr preferRelativeResize="0"/>
          <p:nvPr/>
        </p:nvPicPr>
        <p:blipFill rotWithShape="1">
          <a:blip r:embed="rId4">
            <a:alphaModFix/>
          </a:blip>
          <a:srcRect b="0" l="0" r="0" t="0"/>
          <a:stretch/>
        </p:blipFill>
        <p:spPr>
          <a:xfrm>
            <a:off x="134392" y="380939"/>
            <a:ext cx="8844741" cy="3565419"/>
          </a:xfrm>
          <a:prstGeom prst="rect">
            <a:avLst/>
          </a:prstGeom>
          <a:noFill/>
          <a:ln>
            <a:noFill/>
          </a:ln>
        </p:spPr>
      </p:pic>
      <p:sp>
        <p:nvSpPr>
          <p:cNvPr id="407" name="Google Shape;407;p61"/>
          <p:cNvSpPr txBox="1"/>
          <p:nvPr/>
        </p:nvSpPr>
        <p:spPr>
          <a:xfrm>
            <a:off x="0" y="4730412"/>
            <a:ext cx="9144001" cy="529389"/>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486E"/>
              </a:buClr>
              <a:buSzPts val="3600"/>
              <a:buFont typeface="Arial"/>
              <a:buNone/>
            </a:pPr>
            <a:r>
              <a:rPr b="1" i="0" lang="en-US" sz="3600" u="none" cap="none" strike="noStrike">
                <a:solidFill>
                  <a:srgbClr val="00486E"/>
                </a:solidFill>
                <a:latin typeface="Calibri"/>
                <a:ea typeface="Calibri"/>
                <a:cs typeface="Calibri"/>
                <a:sym typeface="Calibri"/>
              </a:rPr>
              <a:t>Review and Reclassification</a:t>
            </a:r>
            <a:endParaRPr/>
          </a:p>
        </p:txBody>
      </p:sp>
      <p:sp>
        <p:nvSpPr>
          <p:cNvPr id="408" name="Google Shape;408;p61"/>
          <p:cNvSpPr/>
          <p:nvPr/>
        </p:nvSpPr>
        <p:spPr>
          <a:xfrm>
            <a:off x="1744579" y="4656221"/>
            <a:ext cx="5642809" cy="711868"/>
          </a:xfrm>
          <a:prstGeom prst="rect">
            <a:avLst/>
          </a:prstGeom>
          <a:noFill/>
          <a:ln cap="flat" cmpd="sng" w="50800">
            <a:solidFill>
              <a:srgbClr val="04858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9" name="Google Shape;409;p61"/>
          <p:cNvSpPr txBox="1"/>
          <p:nvPr>
            <p:ph idx="1" type="subTitle"/>
          </p:nvPr>
        </p:nvSpPr>
        <p:spPr>
          <a:xfrm>
            <a:off x="0" y="3655260"/>
            <a:ext cx="6677526" cy="38033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rgbClr val="00486E"/>
              </a:buClr>
              <a:buSzPts val="2000"/>
              <a:buNone/>
            </a:pPr>
            <a:r>
              <a:rPr b="1" lang="en-US" sz="2000">
                <a:solidFill>
                  <a:srgbClr val="00486E"/>
                </a:solidFill>
                <a:latin typeface="Open Sans"/>
                <a:ea typeface="Open Sans"/>
                <a:cs typeface="Open Sans"/>
                <a:sym typeface="Open Sans"/>
              </a:rPr>
              <a:t>FRAMEWORK</a:t>
            </a:r>
            <a:endParaRPr b="1" sz="2000">
              <a:solidFill>
                <a:srgbClr val="00486E"/>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70"/>
          <p:cNvSpPr txBox="1"/>
          <p:nvPr>
            <p:ph idx="1" type="body"/>
          </p:nvPr>
        </p:nvSpPr>
        <p:spPr>
          <a:xfrm>
            <a:off x="352926" y="1624648"/>
            <a:ext cx="8333874" cy="440650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200"/>
              <a:buChar char="•"/>
            </a:pPr>
            <a:r>
              <a:rPr lang="en-US" sz="2200">
                <a:solidFill>
                  <a:srgbClr val="323F4F"/>
                </a:solidFill>
                <a:latin typeface="Arial"/>
                <a:ea typeface="Arial"/>
                <a:cs typeface="Arial"/>
                <a:sym typeface="Arial"/>
              </a:rPr>
              <a:t>Texas English Language Proficiency Assessment System (TELPAS) and TELPAS Alternate:</a:t>
            </a:r>
            <a:endParaRPr/>
          </a:p>
          <a:p>
            <a:pPr indent="-228600" lvl="1" marL="6858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Fulfill federal requirements for annually assessing English language proficiency of ELs in K-12</a:t>
            </a:r>
            <a:endParaRPr/>
          </a:p>
          <a:p>
            <a:pPr indent="-228600" lvl="1" marL="6858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Assess language proficiency in listening, speaking, reading and writing</a:t>
            </a:r>
            <a:endParaRPr/>
          </a:p>
          <a:p>
            <a:pPr indent="-228600" lvl="0" marL="2286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For TELPAS assessments, all English learners are assessed, regardless of whether parents or guardians have denied bilingual education or ESL program services.</a:t>
            </a:r>
            <a:endParaRPr/>
          </a:p>
          <a:p>
            <a:pPr indent="-228600" lvl="0" marL="2286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For ELs receiving special education services, the LPAC works in conjunction with the admission, review, and dismissal (ARD) committee.</a:t>
            </a:r>
            <a:endParaRPr/>
          </a:p>
        </p:txBody>
      </p:sp>
      <p:sp>
        <p:nvSpPr>
          <p:cNvPr id="489" name="Google Shape;489;p70"/>
          <p:cNvSpPr txBox="1"/>
          <p:nvPr/>
        </p:nvSpPr>
        <p:spPr>
          <a:xfrm>
            <a:off x="163784" y="457255"/>
            <a:ext cx="7897222" cy="762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3600" u="none" cap="none" strike="noStrike">
                <a:solidFill>
                  <a:schemeClr val="lt1"/>
                </a:solidFill>
                <a:latin typeface="Arial"/>
                <a:ea typeface="Arial"/>
                <a:cs typeface="Arial"/>
                <a:sym typeface="Arial"/>
              </a:rPr>
              <a:t>TELPAS Participation</a:t>
            </a:r>
            <a:endParaRPr/>
          </a:p>
        </p:txBody>
      </p:sp>
      <p:sp>
        <p:nvSpPr>
          <p:cNvPr id="490" name="Google Shape;490;p7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491" name="Google Shape;491;p70"/>
          <p:cNvSpPr txBox="1"/>
          <p:nvPr/>
        </p:nvSpPr>
        <p:spPr>
          <a:xfrm>
            <a:off x="4373881" y="6015194"/>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71"/>
          <p:cNvSpPr txBox="1"/>
          <p:nvPr>
            <p:ph idx="1" type="body"/>
          </p:nvPr>
        </p:nvSpPr>
        <p:spPr>
          <a:xfrm>
            <a:off x="265471" y="1694080"/>
            <a:ext cx="8421329" cy="439849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400"/>
              <a:buNone/>
            </a:pPr>
            <a:r>
              <a:rPr lang="en-US" sz="2400">
                <a:solidFill>
                  <a:srgbClr val="323F4F"/>
                </a:solidFill>
                <a:latin typeface="Arial"/>
                <a:ea typeface="Arial"/>
                <a:cs typeface="Arial"/>
                <a:sym typeface="Arial"/>
              </a:rPr>
              <a:t>34 CFR §200.6(h)(5) requires that a State administer an alternate ELP assessment for English learners with the most significant cognitive disabilities who cannot participate in the ELP assessment, even with appropriate accommodations.</a:t>
            </a:r>
            <a:endParaRPr/>
          </a:p>
          <a:p>
            <a:pPr indent="0" lvl="0" marL="0" rtl="0" algn="l">
              <a:lnSpc>
                <a:spcPct val="90000"/>
              </a:lnSpc>
              <a:spcBef>
                <a:spcPts val="2400"/>
              </a:spcBef>
              <a:spcAft>
                <a:spcPts val="0"/>
              </a:spcAft>
              <a:buClr>
                <a:srgbClr val="323F4F"/>
              </a:buClr>
              <a:buSzPts val="2400"/>
              <a:buNone/>
            </a:pPr>
            <a:r>
              <a:rPr lang="en-US" sz="2400">
                <a:solidFill>
                  <a:srgbClr val="323F4F"/>
                </a:solidFill>
                <a:latin typeface="Arial"/>
                <a:ea typeface="Arial"/>
                <a:cs typeface="Arial"/>
                <a:sym typeface="Arial"/>
              </a:rPr>
              <a:t>Texas developed the </a:t>
            </a:r>
            <a:r>
              <a:rPr b="1" lang="en-US" sz="2400">
                <a:solidFill>
                  <a:srgbClr val="323F4F"/>
                </a:solidFill>
                <a:latin typeface="Arial"/>
                <a:ea typeface="Arial"/>
                <a:cs typeface="Arial"/>
                <a:sym typeface="Arial"/>
              </a:rPr>
              <a:t>TELPAS Alternate</a:t>
            </a:r>
            <a:r>
              <a:rPr lang="en-US" sz="2400">
                <a:solidFill>
                  <a:srgbClr val="323F4F"/>
                </a:solidFill>
                <a:latin typeface="Arial"/>
                <a:ea typeface="Arial"/>
                <a:cs typeface="Arial"/>
                <a:sym typeface="Arial"/>
              </a:rPr>
              <a:t>, a holistic inventory that assesses English language proficiency to</a:t>
            </a:r>
            <a:endParaRPr/>
          </a:p>
          <a:p>
            <a:pPr indent="-228600" lvl="1" marL="685800" rtl="0" algn="l">
              <a:lnSpc>
                <a:spcPct val="90000"/>
              </a:lnSpc>
              <a:spcBef>
                <a:spcPts val="1200"/>
              </a:spcBef>
              <a:spcAft>
                <a:spcPts val="0"/>
              </a:spcAft>
              <a:buClr>
                <a:srgbClr val="323F4F"/>
              </a:buClr>
              <a:buSzPts val="2400"/>
              <a:buFont typeface="Arial"/>
              <a:buChar char="•"/>
            </a:pPr>
            <a:r>
              <a:rPr lang="en-US">
                <a:solidFill>
                  <a:srgbClr val="323F4F"/>
                </a:solidFill>
                <a:latin typeface="Arial"/>
                <a:ea typeface="Arial"/>
                <a:cs typeface="Arial"/>
                <a:sym typeface="Arial"/>
              </a:rPr>
              <a:t>satisfy the alternate ELP assessment requirement for students with the most significant cognitive disabilities </a:t>
            </a:r>
            <a:r>
              <a:rPr b="1" lang="en-US" u="sng">
                <a:solidFill>
                  <a:srgbClr val="323F4F"/>
                </a:solidFill>
                <a:latin typeface="Arial"/>
                <a:ea typeface="Arial"/>
                <a:cs typeface="Arial"/>
                <a:sym typeface="Arial"/>
              </a:rPr>
              <a:t>AND</a:t>
            </a:r>
            <a:endParaRPr/>
          </a:p>
          <a:p>
            <a:pPr indent="-228600" lvl="1" marL="685800" rtl="0" algn="l">
              <a:lnSpc>
                <a:spcPct val="90000"/>
              </a:lnSpc>
              <a:spcBef>
                <a:spcPts val="1200"/>
              </a:spcBef>
              <a:spcAft>
                <a:spcPts val="0"/>
              </a:spcAft>
              <a:buClr>
                <a:srgbClr val="323F4F"/>
              </a:buClr>
              <a:buSzPts val="2400"/>
              <a:buFont typeface="Arial"/>
              <a:buChar char="•"/>
            </a:pPr>
            <a:r>
              <a:rPr lang="en-US">
                <a:solidFill>
                  <a:srgbClr val="323F4F"/>
                </a:solidFill>
                <a:latin typeface="Arial"/>
                <a:ea typeface="Arial"/>
                <a:cs typeface="Arial"/>
                <a:sym typeface="Arial"/>
              </a:rPr>
              <a:t>reduce exemptions from specific language domains on TELPAS.</a:t>
            </a:r>
            <a:endParaRPr/>
          </a:p>
          <a:p>
            <a:pPr indent="0" lvl="0" marL="0" rtl="0" algn="l">
              <a:lnSpc>
                <a:spcPct val="90000"/>
              </a:lnSpc>
              <a:spcBef>
                <a:spcPts val="1200"/>
              </a:spcBef>
              <a:spcAft>
                <a:spcPts val="0"/>
              </a:spcAft>
              <a:buClr>
                <a:schemeClr val="dk1"/>
              </a:buClr>
              <a:buSzPts val="3200"/>
              <a:buNone/>
            </a:pPr>
            <a:r>
              <a:t/>
            </a:r>
            <a:endParaRPr sz="3200">
              <a:solidFill>
                <a:srgbClr val="323F4F"/>
              </a:solidFill>
              <a:latin typeface="Arial"/>
              <a:ea typeface="Arial"/>
              <a:cs typeface="Arial"/>
              <a:sym typeface="Arial"/>
            </a:endParaRPr>
          </a:p>
          <a:p>
            <a:pPr indent="-25400" lvl="0" marL="228600" rtl="0" algn="l">
              <a:lnSpc>
                <a:spcPct val="90000"/>
              </a:lnSpc>
              <a:spcBef>
                <a:spcPts val="2200"/>
              </a:spcBef>
              <a:spcAft>
                <a:spcPts val="0"/>
              </a:spcAft>
              <a:buClr>
                <a:schemeClr val="dk1"/>
              </a:buClr>
              <a:buSzPts val="3200"/>
              <a:buNone/>
            </a:pPr>
            <a:r>
              <a:t/>
            </a:r>
            <a:endParaRPr sz="3200"/>
          </a:p>
        </p:txBody>
      </p:sp>
      <p:sp>
        <p:nvSpPr>
          <p:cNvPr id="499" name="Google Shape;499;p71"/>
          <p:cNvSpPr txBox="1"/>
          <p:nvPr>
            <p:ph type="title"/>
          </p:nvPr>
        </p:nvSpPr>
        <p:spPr>
          <a:xfrm>
            <a:off x="105221" y="461007"/>
            <a:ext cx="790895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Alternate English Language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Proficiency (ELP) Assessment</a:t>
            </a:r>
            <a:endParaRPr/>
          </a:p>
        </p:txBody>
      </p:sp>
      <p:sp>
        <p:nvSpPr>
          <p:cNvPr id="500" name="Google Shape;500;p7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501" name="Google Shape;501;p71"/>
          <p:cNvSpPr txBox="1"/>
          <p:nvPr/>
        </p:nvSpPr>
        <p:spPr>
          <a:xfrm>
            <a:off x="2940424" y="5886096"/>
            <a:ext cx="3012141" cy="461665"/>
          </a:xfrm>
          <a:prstGeom prst="rect">
            <a:avLst/>
          </a:prstGeom>
          <a:noFill/>
          <a:ln>
            <a:noFill/>
          </a:ln>
        </p:spPr>
        <p:txBody>
          <a:bodyPr anchorCtr="0" anchor="t" bIns="45700" lIns="91425" spcFirstLastPara="1" rIns="91425" wrap="square" tIns="45700">
            <a:noAutofit/>
          </a:bodyPr>
          <a:lstStyle/>
          <a:p>
            <a:pPr indent="0" lvl="1" marL="457200" marR="0" rtl="0" algn="l">
              <a:spcBef>
                <a:spcPts val="0"/>
              </a:spcBef>
              <a:spcAft>
                <a:spcPts val="0"/>
              </a:spcAft>
              <a:buNone/>
            </a:pPr>
            <a:r>
              <a:rPr b="0" i="0" lang="en-US" sz="2400" u="sng" cap="none" strike="noStrike">
                <a:solidFill>
                  <a:schemeClr val="hlink"/>
                </a:solidFill>
                <a:latin typeface="Calibri"/>
                <a:ea typeface="Calibri"/>
                <a:cs typeface="Calibri"/>
                <a:sym typeface="Calibri"/>
                <a:hlinkClick r:id="rId3"/>
              </a:rPr>
              <a:t>TELPAS Alternate</a:t>
            </a:r>
            <a:endParaRPr b="0" i="0" sz="2200" u="none" cap="none" strike="noStrike">
              <a:solidFill>
                <a:srgbClr val="323F4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72"/>
          <p:cNvSpPr txBox="1"/>
          <p:nvPr>
            <p:ph idx="1" type="body"/>
          </p:nvPr>
        </p:nvSpPr>
        <p:spPr>
          <a:xfrm>
            <a:off x="294967" y="1977322"/>
            <a:ext cx="8524567" cy="34648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Font typeface="Arial"/>
              <a:buChar char="•"/>
            </a:pPr>
            <a:r>
              <a:rPr lang="en-US">
                <a:solidFill>
                  <a:srgbClr val="323F4F"/>
                </a:solidFill>
                <a:latin typeface="Arial"/>
                <a:ea typeface="Arial"/>
                <a:cs typeface="Arial"/>
                <a:sym typeface="Arial"/>
              </a:rPr>
              <a:t>19 TAC Chapter 101 of the TAC requires the LPAC to work in conjunction with the ARD Committee to make assessment decisions or English learners who are also eligible for special education services.</a:t>
            </a:r>
            <a:endParaRPr/>
          </a:p>
          <a:p>
            <a:pPr indent="-228600" lvl="0" marL="228600" rtl="0" algn="l">
              <a:lnSpc>
                <a:spcPct val="90000"/>
              </a:lnSpc>
              <a:spcBef>
                <a:spcPts val="1200"/>
              </a:spcBef>
              <a:spcAft>
                <a:spcPts val="0"/>
              </a:spcAft>
              <a:buClr>
                <a:srgbClr val="323F4F"/>
              </a:buClr>
              <a:buSzPts val="2800"/>
              <a:buFont typeface="Arial"/>
              <a:buChar char="•"/>
            </a:pPr>
            <a:r>
              <a:rPr lang="en-US">
                <a:solidFill>
                  <a:srgbClr val="323F4F"/>
                </a:solidFill>
                <a:latin typeface="Arial"/>
                <a:ea typeface="Arial"/>
                <a:cs typeface="Arial"/>
                <a:sym typeface="Arial"/>
              </a:rPr>
              <a:t>This collaboration helps ensure that factors related to a student’s disability and second language acquisition are both carefully considered.</a:t>
            </a:r>
            <a:endParaRPr/>
          </a:p>
        </p:txBody>
      </p:sp>
      <p:sp>
        <p:nvSpPr>
          <p:cNvPr id="509" name="Google Shape;509;p72"/>
          <p:cNvSpPr txBox="1"/>
          <p:nvPr>
            <p:ph type="title"/>
          </p:nvPr>
        </p:nvSpPr>
        <p:spPr>
          <a:xfrm>
            <a:off x="176982" y="477632"/>
            <a:ext cx="779294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Decision-Making for</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Dual-Identified Students</a:t>
            </a:r>
            <a:endParaRPr/>
          </a:p>
        </p:txBody>
      </p:sp>
      <p:sp>
        <p:nvSpPr>
          <p:cNvPr id="510" name="Google Shape;510;p7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511" name="Google Shape;511;p72"/>
          <p:cNvSpPr txBox="1"/>
          <p:nvPr/>
        </p:nvSpPr>
        <p:spPr>
          <a:xfrm>
            <a:off x="4373881" y="6015194"/>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73"/>
          <p:cNvSpPr txBox="1"/>
          <p:nvPr>
            <p:ph idx="1" type="body"/>
          </p:nvPr>
        </p:nvSpPr>
        <p:spPr>
          <a:xfrm>
            <a:off x="191729" y="1741342"/>
            <a:ext cx="8495071" cy="4525963"/>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400"/>
              <a:buFont typeface="Arial"/>
              <a:buChar char="•"/>
            </a:pPr>
            <a:r>
              <a:rPr lang="en-US" sz="2400">
                <a:solidFill>
                  <a:srgbClr val="323F4F"/>
                </a:solidFill>
                <a:latin typeface="Arial"/>
                <a:ea typeface="Arial"/>
                <a:cs typeface="Arial"/>
                <a:sym typeface="Arial"/>
              </a:rPr>
              <a:t>The LPAC is responsible for making designated supports decisions for the STAAR program or other applicable committee. and TELPAS in conjunction with the student’s ARD, Section 504, RTI, </a:t>
            </a:r>
            <a:endParaRPr/>
          </a:p>
          <a:p>
            <a:pPr indent="-228600" lvl="1" marL="685800" rtl="0" algn="l">
              <a:lnSpc>
                <a:spcPct val="90000"/>
              </a:lnSpc>
              <a:spcBef>
                <a:spcPts val="1200"/>
              </a:spcBef>
              <a:spcAft>
                <a:spcPts val="0"/>
              </a:spcAft>
              <a:buClr>
                <a:srgbClr val="323F4F"/>
              </a:buClr>
              <a:buSzPts val="2200"/>
              <a:buFont typeface="Courier New"/>
              <a:buChar char="o"/>
            </a:pPr>
            <a:r>
              <a:rPr lang="en-US" sz="2200">
                <a:solidFill>
                  <a:srgbClr val="323F4F"/>
                </a:solidFill>
                <a:latin typeface="Arial"/>
                <a:ea typeface="Arial"/>
                <a:cs typeface="Arial"/>
                <a:sym typeface="Arial"/>
              </a:rPr>
              <a:t>Designated supports decisions related to the student’s particular needs for second language acquisition support.</a:t>
            </a:r>
            <a:endParaRPr/>
          </a:p>
          <a:p>
            <a:pPr indent="-228600" lvl="1" marL="685800" rtl="0" algn="l">
              <a:lnSpc>
                <a:spcPct val="90000"/>
              </a:lnSpc>
              <a:spcBef>
                <a:spcPts val="1200"/>
              </a:spcBef>
              <a:spcAft>
                <a:spcPts val="0"/>
              </a:spcAft>
              <a:buClr>
                <a:srgbClr val="323F4F"/>
              </a:buClr>
              <a:buSzPts val="2200"/>
              <a:buFont typeface="Courier New"/>
              <a:buChar char="o"/>
            </a:pPr>
            <a:r>
              <a:rPr lang="en-US" sz="2200">
                <a:solidFill>
                  <a:srgbClr val="323F4F"/>
                </a:solidFill>
                <a:latin typeface="Arial"/>
                <a:ea typeface="Arial"/>
                <a:cs typeface="Arial"/>
                <a:sym typeface="Arial"/>
              </a:rPr>
              <a:t>Designated supports decisions related to the student’s disability.</a:t>
            </a:r>
            <a:endParaRPr/>
          </a:p>
          <a:p>
            <a:pPr indent="-228600" lvl="0" marL="2286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These committees should become familiar with all information on the TEA Accommodation Resources webpage.</a:t>
            </a:r>
            <a:endParaRPr/>
          </a:p>
          <a:p>
            <a:pPr indent="0" lvl="0" marL="228600" rtl="0" algn="l">
              <a:lnSpc>
                <a:spcPct val="90000"/>
              </a:lnSpc>
              <a:spcBef>
                <a:spcPts val="1200"/>
              </a:spcBef>
              <a:spcAft>
                <a:spcPts val="0"/>
              </a:spcAft>
              <a:buClr>
                <a:schemeClr val="dk1"/>
              </a:buClr>
              <a:buSzPts val="3600"/>
              <a:buFont typeface="Arial"/>
              <a:buNone/>
            </a:pPr>
            <a:r>
              <a:t/>
            </a:r>
            <a:endParaRPr sz="3600"/>
          </a:p>
        </p:txBody>
      </p:sp>
      <p:sp>
        <p:nvSpPr>
          <p:cNvPr id="519" name="Google Shape;519;p73"/>
          <p:cNvSpPr txBox="1"/>
          <p:nvPr>
            <p:ph type="title"/>
          </p:nvPr>
        </p:nvSpPr>
        <p:spPr>
          <a:xfrm>
            <a:off x="191729" y="460858"/>
            <a:ext cx="779294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Decision-Making for</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Dual-Identified Students</a:t>
            </a:r>
            <a:endParaRPr/>
          </a:p>
        </p:txBody>
      </p:sp>
      <p:sp>
        <p:nvSpPr>
          <p:cNvPr id="520" name="Google Shape;520;p7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521" name="Google Shape;521;p73"/>
          <p:cNvSpPr txBox="1"/>
          <p:nvPr/>
        </p:nvSpPr>
        <p:spPr>
          <a:xfrm>
            <a:off x="4373881" y="6015194"/>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74"/>
          <p:cNvSpPr txBox="1"/>
          <p:nvPr>
            <p:ph idx="1" type="body"/>
          </p:nvPr>
        </p:nvSpPr>
        <p:spPr>
          <a:xfrm>
            <a:off x="352926" y="1785996"/>
            <a:ext cx="8333874" cy="377414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Designated supports decisions for STAAR and TELPAS are to be made by LPACs in accordance with policies and procedures in the following:</a:t>
            </a:r>
            <a:endParaRPr/>
          </a:p>
          <a:p>
            <a:pPr indent="0" lvl="0" marL="0" rtl="0" algn="l">
              <a:lnSpc>
                <a:spcPct val="90000"/>
              </a:lnSpc>
              <a:spcBef>
                <a:spcPts val="575"/>
              </a:spcBef>
              <a:spcAft>
                <a:spcPts val="0"/>
              </a:spcAft>
              <a:buClr>
                <a:schemeClr val="dk1"/>
              </a:buClr>
              <a:buSzPts val="2000"/>
              <a:buNone/>
            </a:pPr>
            <a:r>
              <a:t/>
            </a:r>
            <a:endParaRPr sz="2000">
              <a:solidFill>
                <a:srgbClr val="323F4F"/>
              </a:solidFill>
              <a:latin typeface="Arial"/>
              <a:ea typeface="Arial"/>
              <a:cs typeface="Arial"/>
              <a:sym typeface="Arial"/>
            </a:endParaRPr>
          </a:p>
          <a:p>
            <a:pPr indent="-342900" lvl="2" marL="742950" rtl="0" algn="l">
              <a:lnSpc>
                <a:spcPct val="90000"/>
              </a:lnSpc>
              <a:spcBef>
                <a:spcPts val="0"/>
              </a:spcBef>
              <a:spcAft>
                <a:spcPts val="0"/>
              </a:spcAft>
              <a:buClr>
                <a:srgbClr val="323F4F"/>
              </a:buClr>
              <a:buSzPts val="2400"/>
              <a:buFont typeface="Arial"/>
              <a:buChar char="•"/>
            </a:pPr>
            <a:r>
              <a:rPr lang="en-US" sz="2400">
                <a:solidFill>
                  <a:srgbClr val="323F4F"/>
                </a:solidFill>
                <a:latin typeface="Arial"/>
                <a:ea typeface="Arial"/>
                <a:cs typeface="Arial"/>
                <a:sym typeface="Arial"/>
              </a:rPr>
              <a:t>Decision-Making Guide for LPACs</a:t>
            </a:r>
            <a:endParaRPr/>
          </a:p>
          <a:p>
            <a:pPr indent="0" lvl="2" marL="400050" rtl="0" algn="l">
              <a:lnSpc>
                <a:spcPct val="90000"/>
              </a:lnSpc>
              <a:spcBef>
                <a:spcPts val="1200"/>
              </a:spcBef>
              <a:spcAft>
                <a:spcPts val="0"/>
              </a:spcAft>
              <a:buClr>
                <a:schemeClr val="dk1"/>
              </a:buClr>
              <a:buSzPts val="2400"/>
              <a:buNone/>
            </a:pPr>
            <a:r>
              <a:rPr lang="en-US" sz="2400" u="sng">
                <a:solidFill>
                  <a:schemeClr val="hlink"/>
                </a:solidFill>
                <a:latin typeface="Arial"/>
                <a:ea typeface="Arial"/>
                <a:cs typeface="Arial"/>
                <a:sym typeface="Arial"/>
                <a:hlinkClick r:id="rId3"/>
              </a:rPr>
              <a:t>https://tea.texas.gov/student.assessment/ell/lpac/</a:t>
            </a:r>
            <a:endParaRPr sz="2400">
              <a:latin typeface="Arial"/>
              <a:ea typeface="Arial"/>
              <a:cs typeface="Arial"/>
              <a:sym typeface="Arial"/>
            </a:endParaRPr>
          </a:p>
          <a:p>
            <a:pPr indent="-342900" lvl="2" marL="742950" rtl="0" algn="l">
              <a:lnSpc>
                <a:spcPct val="90000"/>
              </a:lnSpc>
              <a:spcBef>
                <a:spcPts val="1200"/>
              </a:spcBef>
              <a:spcAft>
                <a:spcPts val="0"/>
              </a:spcAft>
              <a:buClr>
                <a:srgbClr val="323F4F"/>
              </a:buClr>
              <a:buSzPts val="2400"/>
              <a:buFont typeface="Arial"/>
              <a:buChar char="•"/>
            </a:pPr>
            <a:r>
              <a:rPr lang="en-US" sz="2400">
                <a:solidFill>
                  <a:srgbClr val="323F4F"/>
                </a:solidFill>
                <a:latin typeface="Arial"/>
                <a:ea typeface="Arial"/>
                <a:cs typeface="Arial"/>
                <a:sym typeface="Arial"/>
              </a:rPr>
              <a:t>Accessibility Policy Documents located on TEA’s Accommodation Resources webpage</a:t>
            </a:r>
            <a:endParaRPr/>
          </a:p>
          <a:p>
            <a:pPr indent="0" lvl="2" marL="400050" rtl="0" algn="l">
              <a:lnSpc>
                <a:spcPct val="90000"/>
              </a:lnSpc>
              <a:spcBef>
                <a:spcPts val="1200"/>
              </a:spcBef>
              <a:spcAft>
                <a:spcPts val="0"/>
              </a:spcAft>
              <a:buClr>
                <a:schemeClr val="dk1"/>
              </a:buClr>
              <a:buSzPts val="2400"/>
              <a:buNone/>
            </a:pPr>
            <a:r>
              <a:rPr lang="en-US" sz="2400" u="sng">
                <a:solidFill>
                  <a:schemeClr val="hlink"/>
                </a:solidFill>
                <a:latin typeface="Arial"/>
                <a:ea typeface="Arial"/>
                <a:cs typeface="Arial"/>
                <a:sym typeface="Arial"/>
                <a:hlinkClick r:id="rId4"/>
              </a:rPr>
              <a:t>https://tea.texas.gov/accommodations/</a:t>
            </a:r>
            <a:endParaRPr sz="2400">
              <a:latin typeface="Arial"/>
              <a:ea typeface="Arial"/>
              <a:cs typeface="Arial"/>
              <a:sym typeface="Arial"/>
            </a:endParaRPr>
          </a:p>
          <a:p>
            <a:pPr indent="-25400" lvl="0" marL="228600" rtl="0" algn="l">
              <a:lnSpc>
                <a:spcPct val="90000"/>
              </a:lnSpc>
              <a:spcBef>
                <a:spcPts val="2200"/>
              </a:spcBef>
              <a:spcAft>
                <a:spcPts val="0"/>
              </a:spcAft>
              <a:buClr>
                <a:schemeClr val="dk1"/>
              </a:buClr>
              <a:buSzPts val="3200"/>
              <a:buNone/>
            </a:pPr>
            <a:r>
              <a:t/>
            </a:r>
            <a:endParaRPr sz="3200"/>
          </a:p>
        </p:txBody>
      </p:sp>
      <p:sp>
        <p:nvSpPr>
          <p:cNvPr id="529" name="Google Shape;529;p74"/>
          <p:cNvSpPr txBox="1"/>
          <p:nvPr>
            <p:ph type="title"/>
          </p:nvPr>
        </p:nvSpPr>
        <p:spPr>
          <a:xfrm>
            <a:off x="116951" y="427758"/>
            <a:ext cx="7897222"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Accessibility Resources</a:t>
            </a:r>
            <a:endParaRPr/>
          </a:p>
        </p:txBody>
      </p:sp>
      <p:sp>
        <p:nvSpPr>
          <p:cNvPr id="530" name="Google Shape;530;p74"/>
          <p:cNvSpPr txBox="1"/>
          <p:nvPr/>
        </p:nvSpPr>
        <p:spPr>
          <a:xfrm>
            <a:off x="4373881" y="6015194"/>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
        <p:nvSpPr>
          <p:cNvPr id="531" name="Google Shape;531;p7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7" name="Shape 537"/>
        <p:cNvGrpSpPr/>
        <p:nvPr/>
      </p:nvGrpSpPr>
      <p:grpSpPr>
        <a:xfrm>
          <a:off x="0" y="0"/>
          <a:ext cx="0" cy="0"/>
          <a:chOff x="0" y="0"/>
          <a:chExt cx="0" cy="0"/>
        </a:xfrm>
      </p:grpSpPr>
      <p:sp>
        <p:nvSpPr>
          <p:cNvPr id="538" name="Google Shape;538;p75"/>
          <p:cNvSpPr txBox="1"/>
          <p:nvPr>
            <p:ph idx="1" type="body"/>
          </p:nvPr>
        </p:nvSpPr>
        <p:spPr>
          <a:xfrm>
            <a:off x="368967" y="1700402"/>
            <a:ext cx="8509561" cy="415962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b="1" lang="en-US">
                <a:solidFill>
                  <a:srgbClr val="323F4F"/>
                </a:solidFill>
                <a:latin typeface="Arial"/>
                <a:ea typeface="Arial"/>
                <a:cs typeface="Arial"/>
                <a:sym typeface="Arial"/>
              </a:rPr>
              <a:t>At the end of the year</a:t>
            </a:r>
            <a:r>
              <a:rPr lang="en-US">
                <a:solidFill>
                  <a:srgbClr val="323F4F"/>
                </a:solidFill>
                <a:latin typeface="Arial"/>
                <a:ea typeface="Arial"/>
                <a:cs typeface="Arial"/>
                <a:sym typeface="Arial"/>
              </a:rPr>
              <a:t>, the LPAC reviews </a:t>
            </a:r>
            <a:r>
              <a:rPr b="1" lang="en-US" u="sng">
                <a:solidFill>
                  <a:srgbClr val="323F4F"/>
                </a:solidFill>
                <a:latin typeface="Arial"/>
                <a:ea typeface="Arial"/>
                <a:cs typeface="Arial"/>
                <a:sym typeface="Arial"/>
              </a:rPr>
              <a:t>every</a:t>
            </a:r>
            <a:r>
              <a:rPr lang="en-US">
                <a:solidFill>
                  <a:srgbClr val="323F4F"/>
                </a:solidFill>
                <a:latin typeface="Arial"/>
                <a:ea typeface="Arial"/>
                <a:cs typeface="Arial"/>
                <a:sym typeface="Arial"/>
              </a:rPr>
              <a:t> English learner identified in PEIMS</a:t>
            </a:r>
            <a:endParaRPr/>
          </a:p>
          <a:p>
            <a:pPr indent="-347472" lvl="1" marL="347472" rtl="0" algn="l">
              <a:lnSpc>
                <a:spcPct val="90000"/>
              </a:lnSpc>
              <a:spcBef>
                <a:spcPts val="1200"/>
              </a:spcBef>
              <a:spcAft>
                <a:spcPts val="0"/>
              </a:spcAft>
              <a:buClr>
                <a:srgbClr val="323F4F"/>
              </a:buClr>
              <a:buSzPts val="2200"/>
              <a:buFont typeface="Courier New"/>
              <a:buChar char="o"/>
            </a:pPr>
            <a:r>
              <a:rPr lang="en-US" sz="2200">
                <a:solidFill>
                  <a:srgbClr val="323F4F"/>
                </a:solidFill>
                <a:latin typeface="Arial"/>
                <a:ea typeface="Arial"/>
                <a:cs typeface="Arial"/>
                <a:sym typeface="Arial"/>
              </a:rPr>
              <a:t>being served in a bilingual or ESL program;</a:t>
            </a:r>
            <a:endParaRPr/>
          </a:p>
          <a:p>
            <a:pPr indent="-347472" lvl="1" marL="347472" rtl="0" algn="l">
              <a:lnSpc>
                <a:spcPct val="90000"/>
              </a:lnSpc>
              <a:spcBef>
                <a:spcPts val="1200"/>
              </a:spcBef>
              <a:spcAft>
                <a:spcPts val="0"/>
              </a:spcAft>
              <a:buClr>
                <a:srgbClr val="323F4F"/>
              </a:buClr>
              <a:buSzPts val="2200"/>
              <a:buFont typeface="Courier New"/>
              <a:buChar char="o"/>
            </a:pPr>
            <a:r>
              <a:rPr lang="en-US" sz="2200">
                <a:solidFill>
                  <a:srgbClr val="323F4F"/>
                </a:solidFill>
                <a:latin typeface="Arial"/>
                <a:ea typeface="Arial"/>
                <a:cs typeface="Arial"/>
                <a:sym typeface="Arial"/>
              </a:rPr>
              <a:t>with a parental denial; and</a:t>
            </a:r>
            <a:endParaRPr/>
          </a:p>
          <a:p>
            <a:pPr indent="-347472" lvl="1" marL="347472" rtl="0" algn="l">
              <a:lnSpc>
                <a:spcPct val="90000"/>
              </a:lnSpc>
              <a:spcBef>
                <a:spcPts val="1200"/>
              </a:spcBef>
              <a:spcAft>
                <a:spcPts val="0"/>
              </a:spcAft>
              <a:buClr>
                <a:srgbClr val="323F4F"/>
              </a:buClr>
              <a:buSzPts val="2200"/>
              <a:buFont typeface="Courier New"/>
              <a:buChar char="o"/>
            </a:pPr>
            <a:r>
              <a:rPr lang="en-US" sz="2200">
                <a:solidFill>
                  <a:srgbClr val="323F4F"/>
                </a:solidFill>
                <a:latin typeface="Arial"/>
                <a:ea typeface="Arial"/>
                <a:cs typeface="Arial"/>
                <a:sym typeface="Arial"/>
              </a:rPr>
              <a:t>who has been reclassified as an English proficient student and is in his or her first (F) or second (S) year of monitoring. </a:t>
            </a:r>
            <a:endParaRPr/>
          </a:p>
          <a:p>
            <a:pPr indent="0" lvl="1" marL="0" rtl="0" algn="l">
              <a:lnSpc>
                <a:spcPct val="90000"/>
              </a:lnSpc>
              <a:spcBef>
                <a:spcPts val="1200"/>
              </a:spcBef>
              <a:spcAft>
                <a:spcPts val="0"/>
              </a:spcAft>
              <a:buClr>
                <a:srgbClr val="323F4F"/>
              </a:buClr>
              <a:buSzPts val="2400"/>
              <a:buNone/>
            </a:pPr>
            <a:r>
              <a:rPr lang="en-US">
                <a:solidFill>
                  <a:srgbClr val="323F4F"/>
                </a:solidFill>
                <a:latin typeface="Arial"/>
                <a:ea typeface="Arial"/>
                <a:cs typeface="Arial"/>
                <a:sym typeface="Arial"/>
              </a:rPr>
              <a:t>For each English learner, the LPAC reviews the progress   of academic and language proficiency, determines if reclassification criteria has been met, and notifies the parent or guardian of progress and reclassification/exit, as applicable.</a:t>
            </a:r>
            <a:endParaRPr/>
          </a:p>
        </p:txBody>
      </p:sp>
      <p:sp>
        <p:nvSpPr>
          <p:cNvPr id="539" name="Google Shape;539;p75"/>
          <p:cNvSpPr txBox="1"/>
          <p:nvPr>
            <p:ph type="title"/>
          </p:nvPr>
        </p:nvSpPr>
        <p:spPr>
          <a:xfrm>
            <a:off x="147742" y="457254"/>
            <a:ext cx="788118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LPAC Annual Review</a:t>
            </a:r>
            <a:endParaRPr/>
          </a:p>
        </p:txBody>
      </p:sp>
      <p:sp>
        <p:nvSpPr>
          <p:cNvPr id="540" name="Google Shape;540;p7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15</a:t>
            </a:r>
            <a:endParaRPr>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6" name="Shape 546"/>
        <p:cNvGrpSpPr/>
        <p:nvPr/>
      </p:nvGrpSpPr>
      <p:grpSpPr>
        <a:xfrm>
          <a:off x="0" y="0"/>
          <a:ext cx="0" cy="0"/>
          <a:chOff x="0" y="0"/>
          <a:chExt cx="0" cy="0"/>
        </a:xfrm>
      </p:grpSpPr>
      <p:sp>
        <p:nvSpPr>
          <p:cNvPr id="547" name="Google Shape;547;p76"/>
          <p:cNvSpPr txBox="1"/>
          <p:nvPr>
            <p:ph idx="1" type="body"/>
          </p:nvPr>
        </p:nvSpPr>
        <p:spPr>
          <a:xfrm>
            <a:off x="336884" y="1609900"/>
            <a:ext cx="8526897" cy="4486513"/>
          </a:xfrm>
          <a:prstGeom prst="rect">
            <a:avLst/>
          </a:prstGeom>
          <a:noFill/>
          <a:ln>
            <a:noFill/>
          </a:ln>
        </p:spPr>
        <p:txBody>
          <a:bodyPr anchorCtr="0" anchor="t" bIns="45700" lIns="91425" spcFirstLastPara="1" rIns="91425" wrap="square" tIns="45700">
            <a:noAutofit/>
          </a:bodyPr>
          <a:lstStyle/>
          <a:p>
            <a:pPr indent="3175" lvl="0" marL="0" rtl="0" algn="l">
              <a:lnSpc>
                <a:spcPct val="90000"/>
              </a:lnSpc>
              <a:spcBef>
                <a:spcPts val="0"/>
              </a:spcBef>
              <a:spcAft>
                <a:spcPts val="0"/>
              </a:spcAft>
              <a:buClr>
                <a:srgbClr val="323F4F"/>
              </a:buClr>
              <a:buSzPts val="1757"/>
              <a:buNone/>
            </a:pPr>
            <a:r>
              <a:rPr lang="en-US" sz="1757">
                <a:solidFill>
                  <a:srgbClr val="323F4F"/>
                </a:solidFill>
                <a:latin typeface="Arial"/>
                <a:ea typeface="Arial"/>
                <a:cs typeface="Arial"/>
                <a:sym typeface="Arial"/>
              </a:rPr>
              <a:t>For exit from a bilingual education or ESL program, a student may be classified as English proficient only at the end of the school year in which a student would be able to participate equally in a general education, all-English instructional program. This determination shall be based upon all of the following:</a:t>
            </a:r>
            <a:endParaRPr/>
          </a:p>
          <a:p>
            <a:pPr indent="-457200" lvl="0" marL="457200" rtl="0" algn="l">
              <a:lnSpc>
                <a:spcPct val="90000"/>
              </a:lnSpc>
              <a:spcBef>
                <a:spcPts val="600"/>
              </a:spcBef>
              <a:spcAft>
                <a:spcPts val="0"/>
              </a:spcAft>
              <a:buClr>
                <a:srgbClr val="323F4F"/>
              </a:buClr>
              <a:buSzPts val="1757"/>
              <a:buFont typeface="Arial"/>
              <a:buAutoNum type="arabicParenBoth"/>
            </a:pPr>
            <a:r>
              <a:rPr lang="en-US" sz="1757">
                <a:solidFill>
                  <a:srgbClr val="323F4F"/>
                </a:solidFill>
                <a:latin typeface="Arial"/>
                <a:ea typeface="Arial"/>
                <a:cs typeface="Arial"/>
                <a:sym typeface="Arial"/>
              </a:rPr>
              <a:t>a proficiency rating on the state-approved English language proficiency test for reclassification that is designated for indicating English proficiency in each the four language domains (listening, speaking, reading, and writing);</a:t>
            </a:r>
            <a:endParaRPr/>
          </a:p>
          <a:p>
            <a:pPr indent="-457200" lvl="0" marL="457200" rtl="0" algn="l">
              <a:lnSpc>
                <a:spcPct val="90000"/>
              </a:lnSpc>
              <a:spcBef>
                <a:spcPts val="600"/>
              </a:spcBef>
              <a:spcAft>
                <a:spcPts val="0"/>
              </a:spcAft>
              <a:buClr>
                <a:srgbClr val="323F4F"/>
              </a:buClr>
              <a:buSzPts val="1757"/>
              <a:buFont typeface="Arial"/>
              <a:buAutoNum type="arabicParenBoth"/>
            </a:pPr>
            <a:r>
              <a:rPr lang="en-US" sz="1757">
                <a:solidFill>
                  <a:srgbClr val="323F4F"/>
                </a:solidFill>
                <a:latin typeface="Arial"/>
                <a:ea typeface="Arial"/>
                <a:cs typeface="Arial"/>
                <a:sym typeface="Arial"/>
              </a:rPr>
              <a:t>passing standard met on the reading assessment instrument under the Texas Education Code (TEC), §39.023(a), or, for students at grade levels not assessed by the aforementioned reading assessment instrument, a score at or above the 40th percentile on both the English reading and the English language arts sections of the state-approved norm-referenced standardized achievement instrument; and</a:t>
            </a:r>
            <a:endParaRPr/>
          </a:p>
          <a:p>
            <a:pPr indent="-457200" lvl="0" marL="457200" rtl="0" algn="l">
              <a:lnSpc>
                <a:spcPct val="90000"/>
              </a:lnSpc>
              <a:spcBef>
                <a:spcPts val="600"/>
              </a:spcBef>
              <a:spcAft>
                <a:spcPts val="0"/>
              </a:spcAft>
              <a:buClr>
                <a:srgbClr val="323F4F"/>
              </a:buClr>
              <a:buSzPts val="1757"/>
              <a:buFont typeface="Arial"/>
              <a:buAutoNum type="arabicParenBoth"/>
            </a:pPr>
            <a:r>
              <a:rPr lang="en-US" sz="1757">
                <a:solidFill>
                  <a:srgbClr val="323F4F"/>
                </a:solidFill>
                <a:latin typeface="Arial"/>
                <a:ea typeface="Arial"/>
                <a:cs typeface="Arial"/>
                <a:sym typeface="Arial"/>
              </a:rPr>
              <a:t>the results of a subjective teacher evaluation using the state's standardized rubric.</a:t>
            </a:r>
            <a:endParaRPr/>
          </a:p>
          <a:p>
            <a:pPr indent="0" lvl="0" marL="0" rtl="0" algn="l">
              <a:lnSpc>
                <a:spcPct val="100000"/>
              </a:lnSpc>
              <a:spcBef>
                <a:spcPts val="600"/>
              </a:spcBef>
              <a:spcAft>
                <a:spcPts val="0"/>
              </a:spcAft>
              <a:buClr>
                <a:schemeClr val="dk1"/>
              </a:buClr>
              <a:buSzPts val="1480"/>
              <a:buNone/>
            </a:pPr>
            <a:r>
              <a:t/>
            </a:r>
            <a:endParaRPr b="1" sz="1480">
              <a:solidFill>
                <a:srgbClr val="323F4F"/>
              </a:solidFill>
              <a:latin typeface="Arial"/>
              <a:ea typeface="Arial"/>
              <a:cs typeface="Arial"/>
              <a:sym typeface="Arial"/>
            </a:endParaRPr>
          </a:p>
        </p:txBody>
      </p:sp>
      <p:sp>
        <p:nvSpPr>
          <p:cNvPr id="548" name="Google Shape;548;p76"/>
          <p:cNvSpPr txBox="1"/>
          <p:nvPr>
            <p:ph type="title"/>
          </p:nvPr>
        </p:nvSpPr>
        <p:spPr>
          <a:xfrm>
            <a:off x="130406" y="454800"/>
            <a:ext cx="791326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Reclassification of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English Learners</a:t>
            </a:r>
            <a:endParaRPr/>
          </a:p>
        </p:txBody>
      </p:sp>
      <p:sp>
        <p:nvSpPr>
          <p:cNvPr id="549" name="Google Shape;549;p7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16</a:t>
            </a:r>
            <a:endParaRPr>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5" name="Shape 555"/>
        <p:cNvGrpSpPr/>
        <p:nvPr/>
      </p:nvGrpSpPr>
      <p:grpSpPr>
        <a:xfrm>
          <a:off x="0" y="0"/>
          <a:ext cx="0" cy="0"/>
          <a:chOff x="0" y="0"/>
          <a:chExt cx="0" cy="0"/>
        </a:xfrm>
      </p:grpSpPr>
      <p:sp>
        <p:nvSpPr>
          <p:cNvPr id="556" name="Google Shape;556;p77"/>
          <p:cNvSpPr txBox="1"/>
          <p:nvPr>
            <p:ph idx="1" type="body"/>
          </p:nvPr>
        </p:nvSpPr>
        <p:spPr>
          <a:xfrm>
            <a:off x="277892" y="1639398"/>
            <a:ext cx="8349915" cy="448651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C55A11"/>
              </a:buClr>
              <a:buSzPts val="2800"/>
              <a:buNone/>
            </a:pPr>
            <a:r>
              <a:rPr b="1" lang="en-US">
                <a:solidFill>
                  <a:srgbClr val="323F4F"/>
                </a:solidFill>
                <a:latin typeface="Arial"/>
                <a:ea typeface="Arial"/>
                <a:cs typeface="Arial"/>
                <a:sym typeface="Arial"/>
              </a:rPr>
              <a:t>Subjective Teacher Evaluation</a:t>
            </a:r>
            <a:endParaRPr/>
          </a:p>
          <a:p>
            <a:pPr indent="0" lvl="0" marL="0" rtl="0" algn="l">
              <a:lnSpc>
                <a:spcPct val="90000"/>
              </a:lnSpc>
              <a:spcBef>
                <a:spcPts val="1000"/>
              </a:spcBef>
              <a:spcAft>
                <a:spcPts val="0"/>
              </a:spcAft>
              <a:buClr>
                <a:srgbClr val="C55A11"/>
              </a:buClr>
              <a:buSzPts val="2400"/>
              <a:buNone/>
            </a:pPr>
            <a:r>
              <a:rPr lang="en-US" sz="2400">
                <a:solidFill>
                  <a:srgbClr val="323F4F"/>
                </a:solidFill>
                <a:latin typeface="Arial"/>
                <a:ea typeface="Arial"/>
                <a:cs typeface="Arial"/>
                <a:sym typeface="Arial"/>
              </a:rPr>
              <a:t>To meet ESSA Title III, Part A requirements as described in the Texas ESSA State Plan for a standardized, statewide exit criteria, the </a:t>
            </a:r>
            <a:r>
              <a:rPr i="1" lang="en-US" sz="2400">
                <a:solidFill>
                  <a:srgbClr val="323F4F"/>
                </a:solidFill>
                <a:latin typeface="Arial"/>
                <a:ea typeface="Arial"/>
                <a:cs typeface="Arial"/>
                <a:sym typeface="Arial"/>
              </a:rPr>
              <a:t>English learner Reclassification Rubric </a:t>
            </a:r>
            <a:r>
              <a:rPr lang="en-US" sz="2400">
                <a:solidFill>
                  <a:srgbClr val="323F4F"/>
                </a:solidFill>
                <a:latin typeface="Arial"/>
                <a:ea typeface="Arial"/>
                <a:cs typeface="Arial"/>
                <a:sym typeface="Arial"/>
              </a:rPr>
              <a:t>is utilized for the Subjective Teacher Evaluation portion of the reclassification criteria. </a:t>
            </a:r>
            <a:endParaRPr/>
          </a:p>
          <a:p>
            <a:pPr indent="0" lvl="0" marL="0" rtl="0" algn="l">
              <a:lnSpc>
                <a:spcPct val="90000"/>
              </a:lnSpc>
              <a:spcBef>
                <a:spcPts val="1000"/>
              </a:spcBef>
              <a:spcAft>
                <a:spcPts val="0"/>
              </a:spcAft>
              <a:buClr>
                <a:srgbClr val="C55A11"/>
              </a:buClr>
              <a:buSzPts val="2400"/>
              <a:buNone/>
            </a:pPr>
            <a:r>
              <a:t/>
            </a:r>
            <a:endParaRPr sz="2400">
              <a:solidFill>
                <a:srgbClr val="323F4F"/>
              </a:solidFill>
              <a:latin typeface="Arial"/>
              <a:ea typeface="Arial"/>
              <a:cs typeface="Arial"/>
              <a:sym typeface="Arial"/>
            </a:endParaRPr>
          </a:p>
          <a:p>
            <a:pPr indent="0" lvl="0" marL="0" rtl="0" algn="l">
              <a:lnSpc>
                <a:spcPct val="90000"/>
              </a:lnSpc>
              <a:spcBef>
                <a:spcPts val="1000"/>
              </a:spcBef>
              <a:spcAft>
                <a:spcPts val="0"/>
              </a:spcAft>
              <a:buClr>
                <a:srgbClr val="C55A11"/>
              </a:buClr>
              <a:buSzPts val="2400"/>
              <a:buNone/>
            </a:pPr>
            <a:r>
              <a:rPr lang="en-US" sz="2400">
                <a:solidFill>
                  <a:srgbClr val="323F4F"/>
                </a:solidFill>
                <a:latin typeface="Arial"/>
                <a:ea typeface="Arial"/>
                <a:cs typeface="Arial"/>
                <a:sym typeface="Arial"/>
              </a:rPr>
              <a:t>The </a:t>
            </a:r>
            <a:r>
              <a:rPr i="1" lang="en-US" sz="2400">
                <a:solidFill>
                  <a:srgbClr val="323F4F"/>
                </a:solidFill>
                <a:latin typeface="Arial"/>
                <a:ea typeface="Arial"/>
                <a:cs typeface="Arial"/>
                <a:sym typeface="Arial"/>
              </a:rPr>
              <a:t>English Learner Reclassification Rubric-Alternate </a:t>
            </a:r>
            <a:r>
              <a:rPr lang="en-US" sz="2400">
                <a:solidFill>
                  <a:srgbClr val="323F4F"/>
                </a:solidFill>
                <a:latin typeface="Arial"/>
                <a:ea typeface="Arial"/>
                <a:cs typeface="Arial"/>
                <a:sym typeface="Arial"/>
              </a:rPr>
              <a:t>is utilized for English learners with a significant cognitive disability to fulfill the Subjective Teacher Evaluation portion of the individualized reclassification criteria. </a:t>
            </a:r>
            <a:endParaRPr/>
          </a:p>
          <a:p>
            <a:pPr indent="0" lvl="0" marL="0" rtl="0" algn="l">
              <a:lnSpc>
                <a:spcPct val="90000"/>
              </a:lnSpc>
              <a:spcBef>
                <a:spcPts val="1000"/>
              </a:spcBef>
              <a:spcAft>
                <a:spcPts val="0"/>
              </a:spcAft>
              <a:buClr>
                <a:srgbClr val="C55A11"/>
              </a:buClr>
              <a:buSzPts val="2800"/>
              <a:buNone/>
            </a:pPr>
            <a:r>
              <a:t/>
            </a:r>
            <a:endParaRPr>
              <a:solidFill>
                <a:srgbClr val="323F4F"/>
              </a:solidFill>
              <a:latin typeface="Arial"/>
              <a:ea typeface="Arial"/>
              <a:cs typeface="Arial"/>
              <a:sym typeface="Arial"/>
            </a:endParaRPr>
          </a:p>
          <a:p>
            <a:pPr indent="0" lvl="0" marL="0" rtl="0" algn="l">
              <a:lnSpc>
                <a:spcPct val="90000"/>
              </a:lnSpc>
              <a:spcBef>
                <a:spcPts val="1000"/>
              </a:spcBef>
              <a:spcAft>
                <a:spcPts val="0"/>
              </a:spcAft>
              <a:buClr>
                <a:schemeClr val="dk1"/>
              </a:buClr>
              <a:buSzPts val="3200"/>
              <a:buNone/>
            </a:pPr>
            <a:r>
              <a:t/>
            </a:r>
            <a:endParaRPr sz="3200">
              <a:solidFill>
                <a:srgbClr val="FF0000"/>
              </a:solidFill>
              <a:latin typeface="Calibri"/>
              <a:ea typeface="Calibri"/>
              <a:cs typeface="Calibri"/>
              <a:sym typeface="Calibri"/>
            </a:endParaRPr>
          </a:p>
        </p:txBody>
      </p:sp>
      <p:sp>
        <p:nvSpPr>
          <p:cNvPr id="557" name="Google Shape;557;p77"/>
          <p:cNvSpPr txBox="1"/>
          <p:nvPr>
            <p:ph type="title"/>
          </p:nvPr>
        </p:nvSpPr>
        <p:spPr>
          <a:xfrm>
            <a:off x="100910" y="442507"/>
            <a:ext cx="791326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Reclassification Rubric</a:t>
            </a:r>
            <a:endParaRPr/>
          </a:p>
        </p:txBody>
      </p:sp>
      <p:sp>
        <p:nvSpPr>
          <p:cNvPr id="558" name="Google Shape;558;p7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17</a:t>
            </a:r>
            <a:endParaRPr>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4" name="Shape 564"/>
        <p:cNvGrpSpPr/>
        <p:nvPr/>
      </p:nvGrpSpPr>
      <p:grpSpPr>
        <a:xfrm>
          <a:off x="0" y="0"/>
          <a:ext cx="0" cy="0"/>
          <a:chOff x="0" y="0"/>
          <a:chExt cx="0" cy="0"/>
        </a:xfrm>
      </p:grpSpPr>
      <p:sp>
        <p:nvSpPr>
          <p:cNvPr id="565" name="Google Shape;565;p78"/>
          <p:cNvSpPr txBox="1"/>
          <p:nvPr>
            <p:ph type="title"/>
          </p:nvPr>
        </p:nvSpPr>
        <p:spPr>
          <a:xfrm>
            <a:off x="136583" y="459716"/>
            <a:ext cx="7892339"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Reclassification Rubric</a:t>
            </a:r>
            <a:endParaRPr/>
          </a:p>
        </p:txBody>
      </p:sp>
      <p:pic>
        <p:nvPicPr>
          <p:cNvPr id="566" name="Google Shape;566;p78"/>
          <p:cNvPicPr preferRelativeResize="0"/>
          <p:nvPr/>
        </p:nvPicPr>
        <p:blipFill rotWithShape="1">
          <a:blip r:embed="rId3">
            <a:alphaModFix/>
          </a:blip>
          <a:srcRect b="0" l="0" r="0" t="0"/>
          <a:stretch/>
        </p:blipFill>
        <p:spPr>
          <a:xfrm>
            <a:off x="206754" y="1411007"/>
            <a:ext cx="6904921" cy="4945344"/>
          </a:xfrm>
          <a:prstGeom prst="rect">
            <a:avLst/>
          </a:prstGeom>
          <a:noFill/>
          <a:ln cap="flat" cmpd="sng" w="9525">
            <a:solidFill>
              <a:schemeClr val="dk1"/>
            </a:solidFill>
            <a:prstDash val="solid"/>
            <a:round/>
            <a:headEnd len="sm" w="sm" type="none"/>
            <a:tailEnd len="sm" w="sm" type="none"/>
          </a:ln>
        </p:spPr>
      </p:pic>
      <p:sp>
        <p:nvSpPr>
          <p:cNvPr id="567" name="Google Shape;567;p7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18</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sp>
        <p:nvSpPr>
          <p:cNvPr id="574" name="Google Shape;574;p79"/>
          <p:cNvSpPr txBox="1"/>
          <p:nvPr>
            <p:ph type="title"/>
          </p:nvPr>
        </p:nvSpPr>
        <p:spPr>
          <a:xfrm>
            <a:off x="33250" y="301657"/>
            <a:ext cx="8328991" cy="1143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FFFFFF"/>
              </a:buClr>
              <a:buSzPts val="3200"/>
              <a:buFont typeface="Arial"/>
              <a:buNone/>
            </a:pPr>
            <a:r>
              <a:rPr b="1" lang="en-US" sz="3200">
                <a:solidFill>
                  <a:srgbClr val="FFFFFF"/>
                </a:solidFill>
                <a:latin typeface="Arial"/>
                <a:ea typeface="Arial"/>
                <a:cs typeface="Arial"/>
                <a:sym typeface="Arial"/>
              </a:rPr>
              <a:t>English Learner</a:t>
            </a:r>
            <a:br>
              <a:rPr b="1" lang="en-US" sz="3200">
                <a:solidFill>
                  <a:srgbClr val="FFFFFF"/>
                </a:solidFill>
                <a:latin typeface="Arial"/>
                <a:ea typeface="Arial"/>
                <a:cs typeface="Arial"/>
                <a:sym typeface="Arial"/>
              </a:rPr>
            </a:br>
            <a:r>
              <a:rPr b="1" lang="en-US" sz="3200">
                <a:solidFill>
                  <a:srgbClr val="FFFFFF"/>
                </a:solidFill>
                <a:latin typeface="Arial"/>
                <a:ea typeface="Arial"/>
                <a:cs typeface="Arial"/>
                <a:sym typeface="Arial"/>
              </a:rPr>
              <a:t>Reclassification Rubric- ALTERNATE</a:t>
            </a:r>
            <a:endParaRPr sz="3200"/>
          </a:p>
        </p:txBody>
      </p:sp>
      <p:pic>
        <p:nvPicPr>
          <p:cNvPr id="575" name="Google Shape;575;p79"/>
          <p:cNvPicPr preferRelativeResize="0"/>
          <p:nvPr>
            <p:ph idx="1" type="body"/>
          </p:nvPr>
        </p:nvPicPr>
        <p:blipFill rotWithShape="1">
          <a:blip r:embed="rId3">
            <a:alphaModFix/>
          </a:blip>
          <a:srcRect b="0" l="0" r="0" t="0"/>
          <a:stretch/>
        </p:blipFill>
        <p:spPr>
          <a:xfrm>
            <a:off x="271781" y="1404282"/>
            <a:ext cx="6719585" cy="4952068"/>
          </a:xfrm>
          <a:prstGeom prst="rect">
            <a:avLst/>
          </a:prstGeom>
          <a:noFill/>
          <a:ln>
            <a:noFill/>
          </a:ln>
        </p:spPr>
      </p:pic>
      <p:sp>
        <p:nvSpPr>
          <p:cNvPr id="576" name="Google Shape;576;p7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62"/>
          <p:cNvSpPr txBox="1"/>
          <p:nvPr>
            <p:ph type="title"/>
          </p:nvPr>
        </p:nvSpPr>
        <p:spPr>
          <a:xfrm>
            <a:off x="115696" y="365126"/>
            <a:ext cx="7886700" cy="1017626"/>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Copyright © Notice</a:t>
            </a:r>
            <a:endParaRPr/>
          </a:p>
        </p:txBody>
      </p:sp>
      <p:sp>
        <p:nvSpPr>
          <p:cNvPr id="416" name="Google Shape;416;p62"/>
          <p:cNvSpPr txBox="1"/>
          <p:nvPr>
            <p:ph idx="1" type="body"/>
          </p:nvPr>
        </p:nvSpPr>
        <p:spPr>
          <a:xfrm>
            <a:off x="182602" y="1825625"/>
            <a:ext cx="8805280" cy="4351338"/>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323F4F"/>
              </a:buClr>
              <a:buSzPts val="2200"/>
              <a:buNone/>
            </a:pPr>
            <a:r>
              <a:rPr lang="en-US" sz="2200">
                <a:solidFill>
                  <a:srgbClr val="323F4F"/>
                </a:solidFill>
                <a:latin typeface="Arial"/>
                <a:ea typeface="Arial"/>
                <a:cs typeface="Arial"/>
                <a:sym typeface="Arial"/>
              </a:rPr>
              <a:t>Copyright © 2020. Texas Education Agency.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All Rights Reserved.</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Notwithstanding the foregoing, the right to reproduce the copyrighted work is granted to Texas public school districts, Texas charter schools, and Texas education service centers for non-profit educational use within the state of Texas, and to residents of the state of Texas for their own personal, non-profit educational use, and provided further that no charge is made for such reproduced materials other than to cover the out-of-pocket cost of reproduction and distribution. No other rights, express or implied, are granted hereby.</a:t>
            </a:r>
            <a:endParaRPr/>
          </a:p>
          <a:p>
            <a:pPr indent="0" lvl="0" marL="0" rtl="0" algn="l">
              <a:lnSpc>
                <a:spcPct val="100000"/>
              </a:lnSpc>
              <a:spcBef>
                <a:spcPts val="600"/>
              </a:spcBef>
              <a:spcAft>
                <a:spcPts val="0"/>
              </a:spcAft>
              <a:buClr>
                <a:srgbClr val="323F4F"/>
              </a:buClr>
              <a:buSzPts val="2200"/>
              <a:buNone/>
            </a:pPr>
            <a:r>
              <a:rPr lang="en-US" sz="2200">
                <a:solidFill>
                  <a:srgbClr val="323F4F"/>
                </a:solidFill>
                <a:latin typeface="Arial"/>
                <a:ea typeface="Arial"/>
                <a:cs typeface="Arial"/>
                <a:sym typeface="Arial"/>
              </a:rPr>
              <a:t>For more information, please contact: copyrights@tea.texas.gov</a:t>
            </a:r>
            <a:endParaRPr/>
          </a:p>
          <a:p>
            <a:pPr indent="0" lvl="0" marL="0" rtl="0" algn="l">
              <a:lnSpc>
                <a:spcPct val="90000"/>
              </a:lnSpc>
              <a:spcBef>
                <a:spcPts val="1000"/>
              </a:spcBef>
              <a:spcAft>
                <a:spcPts val="0"/>
              </a:spcAft>
              <a:buClr>
                <a:schemeClr val="dk1"/>
              </a:buClr>
              <a:buSzPts val="2200"/>
              <a:buNone/>
            </a:pPr>
            <a:r>
              <a:t/>
            </a:r>
            <a:endParaRPr sz="2200">
              <a:solidFill>
                <a:srgbClr val="323F4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2" name="Shape 582"/>
        <p:cNvGrpSpPr/>
        <p:nvPr/>
      </p:nvGrpSpPr>
      <p:grpSpPr>
        <a:xfrm>
          <a:off x="0" y="0"/>
          <a:ext cx="0" cy="0"/>
          <a:chOff x="0" y="0"/>
          <a:chExt cx="0" cy="0"/>
        </a:xfrm>
      </p:grpSpPr>
      <p:sp>
        <p:nvSpPr>
          <p:cNvPr id="583" name="Google Shape;583;p80"/>
          <p:cNvSpPr txBox="1"/>
          <p:nvPr>
            <p:ph idx="1" type="body"/>
          </p:nvPr>
        </p:nvSpPr>
        <p:spPr>
          <a:xfrm>
            <a:off x="205444" y="1742637"/>
            <a:ext cx="8628839" cy="4377942"/>
          </a:xfrm>
          <a:prstGeom prst="rect">
            <a:avLst/>
          </a:prstGeom>
          <a:noFill/>
          <a:ln>
            <a:noFill/>
          </a:ln>
        </p:spPr>
        <p:txBody>
          <a:bodyPr anchorCtr="0" anchor="t" bIns="45700" lIns="91425" spcFirstLastPara="1" rIns="91425" wrap="square" tIns="45700">
            <a:noAutofit/>
          </a:bodyPr>
          <a:lstStyle/>
          <a:p>
            <a:pPr indent="0" lvl="0" marL="12700" marR="5080" rtl="0" algn="l">
              <a:lnSpc>
                <a:spcPct val="90000"/>
              </a:lnSpc>
              <a:spcBef>
                <a:spcPts val="0"/>
              </a:spcBef>
              <a:spcAft>
                <a:spcPts val="0"/>
              </a:spcAft>
              <a:buClr>
                <a:srgbClr val="323F4F"/>
              </a:buClr>
              <a:buSzPts val="2200"/>
              <a:buNone/>
            </a:pPr>
            <a:r>
              <a:rPr lang="en-US" sz="2200">
                <a:solidFill>
                  <a:srgbClr val="323F4F"/>
                </a:solidFill>
                <a:latin typeface="Arial"/>
                <a:ea typeface="Arial"/>
                <a:cs typeface="Arial"/>
                <a:sym typeface="Arial"/>
              </a:rPr>
              <a:t>If STAAR results are not yet available when the LPAC meets at the end of the school year to make reclassification decisions, the LPAC will conduct the following process:</a:t>
            </a:r>
            <a:endParaRPr/>
          </a:p>
          <a:p>
            <a:pPr indent="-340360" lvl="0" marL="587375" marR="248920" rtl="0" algn="l">
              <a:lnSpc>
                <a:spcPct val="90000"/>
              </a:lnSpc>
              <a:spcBef>
                <a:spcPts val="12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The LPAC makes the decision for reclassification, </a:t>
            </a:r>
            <a:r>
              <a:rPr b="1" lang="en-US" sz="1800">
                <a:solidFill>
                  <a:srgbClr val="323F4F"/>
                </a:solidFill>
                <a:latin typeface="Arial"/>
                <a:ea typeface="Arial"/>
                <a:cs typeface="Arial"/>
                <a:sym typeface="Arial"/>
              </a:rPr>
              <a:t>pending </a:t>
            </a:r>
            <a:r>
              <a:rPr lang="en-US" sz="1800">
                <a:solidFill>
                  <a:srgbClr val="323F4F"/>
                </a:solidFill>
                <a:latin typeface="Arial"/>
                <a:ea typeface="Arial"/>
                <a:cs typeface="Arial"/>
                <a:sym typeface="Arial"/>
              </a:rPr>
              <a:t>STAAR results, if the student has met all other reclassification criteria and if the LPAC determines that the student will be ready for reclassification if STAAR results demonstrate that the student has met standard (Approaches, Meets, or Masters levels). </a:t>
            </a:r>
            <a:endParaRPr/>
          </a:p>
          <a:p>
            <a:pPr indent="-340360" lvl="0" marL="587375" marR="248920" rtl="0" algn="l">
              <a:lnSpc>
                <a:spcPct val="90000"/>
              </a:lnSpc>
              <a:spcBef>
                <a:spcPts val="1200"/>
              </a:spcBef>
              <a:spcAft>
                <a:spcPts val="0"/>
              </a:spcAft>
              <a:buClr>
                <a:srgbClr val="323F4F"/>
              </a:buClr>
              <a:buSzPts val="1800"/>
              <a:buFont typeface="Arial"/>
              <a:buChar char="•"/>
            </a:pPr>
            <a:r>
              <a:rPr lang="en-US" sz="1800">
                <a:solidFill>
                  <a:srgbClr val="323F4F"/>
                </a:solidFill>
                <a:latin typeface="Arial"/>
                <a:ea typeface="Arial"/>
                <a:cs typeface="Arial"/>
                <a:sym typeface="Arial"/>
              </a:rPr>
              <a:t>The LPAC must have a </a:t>
            </a:r>
            <a:r>
              <a:rPr b="1" lang="en-US" sz="1800" u="sng">
                <a:solidFill>
                  <a:srgbClr val="323F4F"/>
                </a:solidFill>
                <a:latin typeface="Arial"/>
                <a:ea typeface="Arial"/>
                <a:cs typeface="Arial"/>
                <a:sym typeface="Arial"/>
              </a:rPr>
              <a:t>follow-up process </a:t>
            </a:r>
            <a:r>
              <a:rPr lang="en-US" sz="1800">
                <a:solidFill>
                  <a:srgbClr val="323F4F"/>
                </a:solidFill>
                <a:latin typeface="Arial"/>
                <a:ea typeface="Arial"/>
                <a:cs typeface="Arial"/>
                <a:sym typeface="Arial"/>
              </a:rPr>
              <a:t>as soon as scores are received by the district to enact on the LPAC reclassification decisions pending STAAR results. </a:t>
            </a:r>
            <a:endParaRPr/>
          </a:p>
          <a:p>
            <a:pPr indent="-340360" lvl="0" marL="587375" marR="140970" rtl="0" algn="l">
              <a:lnSpc>
                <a:spcPct val="90000"/>
              </a:lnSpc>
              <a:spcBef>
                <a:spcPts val="1200"/>
              </a:spcBef>
              <a:spcAft>
                <a:spcPts val="0"/>
              </a:spcAft>
              <a:buClr>
                <a:srgbClr val="323F4F"/>
              </a:buClr>
              <a:buSzPts val="1800"/>
              <a:buFont typeface="Arial"/>
              <a:buChar char="•"/>
            </a:pPr>
            <a:r>
              <a:rPr lang="en-US" sz="1800">
                <a:solidFill>
                  <a:srgbClr val="323F4F"/>
                </a:solidFill>
                <a:latin typeface="Arial"/>
                <a:ea typeface="Arial"/>
                <a:cs typeface="Arial"/>
                <a:sym typeface="Arial"/>
              </a:rPr>
              <a:t>Once scores are received, a member of the LPAC will enter the scores into the LPAC documentation and complete the reclassification process for eligible students without the need for another LPAC meeting.</a:t>
            </a:r>
            <a:endParaRPr/>
          </a:p>
        </p:txBody>
      </p:sp>
      <p:sp>
        <p:nvSpPr>
          <p:cNvPr id="584" name="Google Shape;584;p80"/>
          <p:cNvSpPr txBox="1"/>
          <p:nvPr>
            <p:ph type="title"/>
          </p:nvPr>
        </p:nvSpPr>
        <p:spPr>
          <a:xfrm>
            <a:off x="59837" y="453738"/>
            <a:ext cx="8257674"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Decisions Pending Results</a:t>
            </a:r>
            <a:endParaRPr/>
          </a:p>
        </p:txBody>
      </p:sp>
      <p:sp>
        <p:nvSpPr>
          <p:cNvPr id="585" name="Google Shape;585;p8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20</a:t>
            </a:r>
            <a:endParaRPr>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1" name="Shape 591"/>
        <p:cNvGrpSpPr/>
        <p:nvPr/>
      </p:nvGrpSpPr>
      <p:grpSpPr>
        <a:xfrm>
          <a:off x="0" y="0"/>
          <a:ext cx="0" cy="0"/>
          <a:chOff x="0" y="0"/>
          <a:chExt cx="0" cy="0"/>
        </a:xfrm>
      </p:grpSpPr>
      <p:sp>
        <p:nvSpPr>
          <p:cNvPr id="592" name="Google Shape;592;p81"/>
          <p:cNvSpPr txBox="1"/>
          <p:nvPr>
            <p:ph idx="1" type="body"/>
          </p:nvPr>
        </p:nvSpPr>
        <p:spPr>
          <a:xfrm>
            <a:off x="368968" y="1817674"/>
            <a:ext cx="8317832" cy="4207042"/>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Font typeface="Arial"/>
              <a:buChar char="•"/>
            </a:pPr>
            <a:r>
              <a:rPr lang="en-US">
                <a:solidFill>
                  <a:srgbClr val="323F4F"/>
                </a:solidFill>
                <a:latin typeface="Arial"/>
                <a:ea typeface="Arial"/>
                <a:cs typeface="Arial"/>
                <a:sym typeface="Arial"/>
              </a:rPr>
              <a:t>A student in prekindergarten or kindergarten may </a:t>
            </a:r>
            <a:r>
              <a:rPr b="1" lang="en-US">
                <a:solidFill>
                  <a:srgbClr val="323F4F"/>
                </a:solidFill>
                <a:latin typeface="Arial"/>
                <a:ea typeface="Arial"/>
                <a:cs typeface="Arial"/>
                <a:sym typeface="Arial"/>
              </a:rPr>
              <a:t>not</a:t>
            </a:r>
            <a:r>
              <a:rPr lang="en-US">
                <a:solidFill>
                  <a:srgbClr val="323F4F"/>
                </a:solidFill>
                <a:latin typeface="Arial"/>
                <a:ea typeface="Arial"/>
                <a:cs typeface="Arial"/>
                <a:sym typeface="Arial"/>
              </a:rPr>
              <a:t> be reclassified as an English learner; the first opportunity for an English learner to be considered for reclassification is in grade one. </a:t>
            </a:r>
            <a:endParaRPr/>
          </a:p>
          <a:p>
            <a:pPr indent="-228600" lvl="0" marL="228600" rtl="0" algn="l">
              <a:lnSpc>
                <a:spcPct val="90000"/>
              </a:lnSpc>
              <a:spcBef>
                <a:spcPts val="1200"/>
              </a:spcBef>
              <a:spcAft>
                <a:spcPts val="0"/>
              </a:spcAft>
              <a:buClr>
                <a:srgbClr val="323F4F"/>
              </a:buClr>
              <a:buSzPts val="2800"/>
              <a:buFont typeface="Arial"/>
              <a:buChar char="•"/>
            </a:pPr>
            <a:r>
              <a:rPr lang="en-US">
                <a:solidFill>
                  <a:srgbClr val="323F4F"/>
                </a:solidFill>
                <a:latin typeface="Arial"/>
                <a:ea typeface="Arial"/>
                <a:cs typeface="Arial"/>
                <a:sym typeface="Arial"/>
              </a:rPr>
              <a:t>A school district must ensure that English learners are prepared to meet academic standards required by the TEC, §28.0211.</a:t>
            </a:r>
            <a:endParaRPr/>
          </a:p>
          <a:p>
            <a:pPr indent="0" lvl="0" marL="0" rtl="0" algn="l">
              <a:lnSpc>
                <a:spcPct val="90000"/>
              </a:lnSpc>
              <a:spcBef>
                <a:spcPts val="1200"/>
              </a:spcBef>
              <a:spcAft>
                <a:spcPts val="0"/>
              </a:spcAft>
              <a:buClr>
                <a:srgbClr val="323F4F"/>
              </a:buClr>
              <a:buSzPts val="3200"/>
              <a:buNone/>
            </a:pPr>
            <a:r>
              <a:rPr lang="en-US" sz="3200">
                <a:solidFill>
                  <a:srgbClr val="323F4F"/>
                </a:solidFill>
                <a:latin typeface="Arial"/>
                <a:ea typeface="Arial"/>
                <a:cs typeface="Arial"/>
                <a:sym typeface="Arial"/>
              </a:rPr>
              <a:t>                                                                  </a:t>
            </a:r>
            <a:endParaRPr/>
          </a:p>
          <a:p>
            <a:pPr indent="0" lvl="0" marL="0" rtl="0" algn="l">
              <a:lnSpc>
                <a:spcPct val="90000"/>
              </a:lnSpc>
              <a:spcBef>
                <a:spcPts val="1200"/>
              </a:spcBef>
              <a:spcAft>
                <a:spcPts val="0"/>
              </a:spcAft>
              <a:buClr>
                <a:srgbClr val="323F4F"/>
              </a:buClr>
              <a:buSzPts val="3200"/>
              <a:buNone/>
            </a:pPr>
            <a:r>
              <a:rPr i="1" lang="en-US" sz="3200">
                <a:solidFill>
                  <a:srgbClr val="323F4F"/>
                </a:solidFill>
                <a:latin typeface="Arial"/>
                <a:ea typeface="Arial"/>
                <a:cs typeface="Arial"/>
                <a:sym typeface="Arial"/>
              </a:rPr>
              <a:t>					</a:t>
            </a:r>
            <a:endParaRPr sz="3200">
              <a:solidFill>
                <a:srgbClr val="323F4F"/>
              </a:solidFill>
              <a:latin typeface="Arial"/>
              <a:ea typeface="Arial"/>
              <a:cs typeface="Arial"/>
              <a:sym typeface="Arial"/>
            </a:endParaRPr>
          </a:p>
        </p:txBody>
      </p:sp>
      <p:sp>
        <p:nvSpPr>
          <p:cNvPr id="593" name="Google Shape;593;p81"/>
          <p:cNvSpPr txBox="1"/>
          <p:nvPr>
            <p:ph type="title"/>
          </p:nvPr>
        </p:nvSpPr>
        <p:spPr>
          <a:xfrm>
            <a:off x="132994" y="370145"/>
            <a:ext cx="7881180" cy="100043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Reclassification of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English Learners</a:t>
            </a:r>
            <a:endParaRPr/>
          </a:p>
        </p:txBody>
      </p:sp>
      <p:sp>
        <p:nvSpPr>
          <p:cNvPr id="594" name="Google Shape;594;p8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21</a:t>
            </a:r>
            <a:endParaRPr>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0" name="Shape 600"/>
        <p:cNvGrpSpPr/>
        <p:nvPr/>
      </p:nvGrpSpPr>
      <p:grpSpPr>
        <a:xfrm>
          <a:off x="0" y="0"/>
          <a:ext cx="0" cy="0"/>
          <a:chOff x="0" y="0"/>
          <a:chExt cx="0" cy="0"/>
        </a:xfrm>
      </p:grpSpPr>
      <p:sp>
        <p:nvSpPr>
          <p:cNvPr id="601" name="Google Shape;601;p82"/>
          <p:cNvSpPr txBox="1"/>
          <p:nvPr>
            <p:ph idx="1" type="body"/>
          </p:nvPr>
        </p:nvSpPr>
        <p:spPr>
          <a:xfrm>
            <a:off x="352926" y="1698393"/>
            <a:ext cx="8333874" cy="460469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400"/>
              <a:buChar char="•"/>
            </a:pPr>
            <a:r>
              <a:rPr lang="en-US" sz="2400">
                <a:solidFill>
                  <a:srgbClr val="323F4F"/>
                </a:solidFill>
                <a:latin typeface="Arial"/>
                <a:ea typeface="Arial"/>
                <a:cs typeface="Arial"/>
                <a:sym typeface="Arial"/>
              </a:rPr>
              <a:t>For English learners who are also eligible for special education services, the district assures that:</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decisions regarding reclassification as English proficient are made by the LPAC in conjunction with the ARD committee, implementing assessment procedures that differentiate between language proficiency and disabling conditions; and</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the standardized process for English learner reclassification is followed, EXCEPT in cases where the student has a significant cognitive disability and the individualized process for reclassification is used. </a:t>
            </a:r>
            <a:endParaRPr/>
          </a:p>
        </p:txBody>
      </p:sp>
      <p:sp>
        <p:nvSpPr>
          <p:cNvPr id="602" name="Google Shape;602;p82"/>
          <p:cNvSpPr txBox="1"/>
          <p:nvPr>
            <p:ph type="title"/>
          </p:nvPr>
        </p:nvSpPr>
        <p:spPr>
          <a:xfrm>
            <a:off x="102204" y="465639"/>
            <a:ext cx="7897222"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Reclassification of </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Dual-Identified Students</a:t>
            </a:r>
            <a:endParaRPr/>
          </a:p>
        </p:txBody>
      </p:sp>
      <p:sp>
        <p:nvSpPr>
          <p:cNvPr id="603" name="Google Shape;603;p8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22</a:t>
            </a:r>
            <a:endParaRPr>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9" name="Shape 609"/>
        <p:cNvGrpSpPr/>
        <p:nvPr/>
      </p:nvGrpSpPr>
      <p:grpSpPr>
        <a:xfrm>
          <a:off x="0" y="0"/>
          <a:ext cx="0" cy="0"/>
          <a:chOff x="0" y="0"/>
          <a:chExt cx="0" cy="0"/>
        </a:xfrm>
      </p:grpSpPr>
      <p:sp>
        <p:nvSpPr>
          <p:cNvPr id="610" name="Google Shape;610;p83"/>
          <p:cNvSpPr txBox="1"/>
          <p:nvPr>
            <p:ph idx="1" type="body"/>
          </p:nvPr>
        </p:nvSpPr>
        <p:spPr>
          <a:xfrm>
            <a:off x="352926" y="1698393"/>
            <a:ext cx="8333874" cy="4604694"/>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400"/>
              <a:buChar char="•"/>
            </a:pPr>
            <a:r>
              <a:rPr lang="en-US" sz="2400">
                <a:solidFill>
                  <a:srgbClr val="323F4F"/>
                </a:solidFill>
                <a:latin typeface="Arial"/>
                <a:ea typeface="Arial"/>
                <a:cs typeface="Arial"/>
                <a:sym typeface="Arial"/>
              </a:rPr>
              <a:t>For English learners with significant cognitive disabilities, the LPAC in conjunction with the ARD committee shall meet and may:</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determine that the state's English language proficiency assessment for reclassification is not appropriate because of the nature of the student's disabling condition;</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may recommend that the student take the state's alternate English language proficiency assessment (TELPAS Alt) and shall determine an appropriate performance standard requirement for reclassification by language domain.</a:t>
            </a:r>
            <a:endParaRPr/>
          </a:p>
        </p:txBody>
      </p:sp>
      <p:sp>
        <p:nvSpPr>
          <p:cNvPr id="611" name="Google Shape;611;p83"/>
          <p:cNvSpPr txBox="1"/>
          <p:nvPr>
            <p:ph type="title"/>
          </p:nvPr>
        </p:nvSpPr>
        <p:spPr>
          <a:xfrm>
            <a:off x="131701" y="456522"/>
            <a:ext cx="7897222"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100"/>
              <a:buFont typeface="Arial"/>
              <a:buNone/>
            </a:pPr>
            <a:r>
              <a:rPr b="1" lang="en-US" sz="3100">
                <a:solidFill>
                  <a:schemeClr val="lt1"/>
                </a:solidFill>
                <a:latin typeface="Arial"/>
                <a:ea typeface="Arial"/>
                <a:cs typeface="Arial"/>
                <a:sym typeface="Arial"/>
              </a:rPr>
              <a:t>Reclassification of English Learners </a:t>
            </a:r>
            <a:br>
              <a:rPr b="1" lang="en-US" sz="3100">
                <a:solidFill>
                  <a:schemeClr val="lt1"/>
                </a:solidFill>
                <a:latin typeface="Arial"/>
                <a:ea typeface="Arial"/>
                <a:cs typeface="Arial"/>
                <a:sym typeface="Arial"/>
              </a:rPr>
            </a:br>
            <a:r>
              <a:rPr b="1" lang="en-US" sz="3100">
                <a:solidFill>
                  <a:schemeClr val="lt1"/>
                </a:solidFill>
                <a:latin typeface="Arial"/>
                <a:ea typeface="Arial"/>
                <a:cs typeface="Arial"/>
                <a:sym typeface="Arial"/>
              </a:rPr>
              <a:t>with Significant Cognitive Disabilities</a:t>
            </a:r>
            <a:endParaRPr/>
          </a:p>
        </p:txBody>
      </p:sp>
      <p:sp>
        <p:nvSpPr>
          <p:cNvPr id="612" name="Google Shape;612;p8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23</a:t>
            </a:r>
            <a:endParaRPr>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8" name="Shape 618"/>
        <p:cNvGrpSpPr/>
        <p:nvPr/>
      </p:nvGrpSpPr>
      <p:grpSpPr>
        <a:xfrm>
          <a:off x="0" y="0"/>
          <a:ext cx="0" cy="0"/>
          <a:chOff x="0" y="0"/>
          <a:chExt cx="0" cy="0"/>
        </a:xfrm>
      </p:grpSpPr>
      <p:sp>
        <p:nvSpPr>
          <p:cNvPr id="619" name="Google Shape;619;p84"/>
          <p:cNvSpPr txBox="1"/>
          <p:nvPr>
            <p:ph type="title"/>
          </p:nvPr>
        </p:nvSpPr>
        <p:spPr>
          <a:xfrm>
            <a:off x="166080" y="379439"/>
            <a:ext cx="7892339" cy="92202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English Learner</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Reclassification Chart</a:t>
            </a:r>
            <a:endParaRPr/>
          </a:p>
        </p:txBody>
      </p:sp>
      <p:graphicFrame>
        <p:nvGraphicFramePr>
          <p:cNvPr id="620" name="Google Shape;620;p84"/>
          <p:cNvGraphicFramePr/>
          <p:nvPr/>
        </p:nvGraphicFramePr>
        <p:xfrm>
          <a:off x="210722" y="1704806"/>
          <a:ext cx="3000000" cy="3000000"/>
        </p:xfrm>
        <a:graphic>
          <a:graphicData uri="http://schemas.openxmlformats.org/drawingml/2006/table">
            <a:tbl>
              <a:tblPr>
                <a:noFill/>
                <a:tableStyleId>{2060F5A0-2436-4937-9ADB-271613CED39E}</a:tableStyleId>
              </a:tblPr>
              <a:tblGrid>
                <a:gridCol w="793125"/>
                <a:gridCol w="822600"/>
                <a:gridCol w="923275"/>
                <a:gridCol w="692450"/>
                <a:gridCol w="634750"/>
                <a:gridCol w="692450"/>
                <a:gridCol w="692450"/>
                <a:gridCol w="577050"/>
                <a:gridCol w="692450"/>
                <a:gridCol w="577050"/>
                <a:gridCol w="577050"/>
                <a:gridCol w="1096375"/>
              </a:tblGrid>
              <a:tr h="232000">
                <a:tc gridSpan="12">
                  <a:txBody>
                    <a:bodyPr/>
                    <a:lstStyle/>
                    <a:p>
                      <a:pPr indent="0" lvl="0" marL="0" marR="0" rtl="0" algn="ctr">
                        <a:lnSpc>
                          <a:spcPct val="107000"/>
                        </a:lnSpc>
                        <a:spcBef>
                          <a:spcPts val="0"/>
                        </a:spcBef>
                        <a:spcAft>
                          <a:spcPts val="0"/>
                        </a:spcAft>
                        <a:buNone/>
                      </a:pPr>
                      <a:r>
                        <a:rPr b="1" lang="en-US" sz="1400" u="none" cap="none" strike="noStrike">
                          <a:latin typeface="Calibri"/>
                          <a:ea typeface="Calibri"/>
                          <a:cs typeface="Calibri"/>
                          <a:sym typeface="Calibri"/>
                        </a:rPr>
                        <a:t>2020–2021 English Learner Reclassification Criteria Chart </a:t>
                      </a:r>
                      <a:endParaRPr sz="900" u="none" cap="none" strike="noStrike">
                        <a:latin typeface="Calibri"/>
                        <a:ea typeface="Calibri"/>
                        <a:cs typeface="Calibri"/>
                        <a:sym typeface="Calibri"/>
                      </a:endParaRPr>
                    </a:p>
                  </a:txBody>
                  <a:tcPr marT="0" marB="0" marR="58950" marL="58950" anchor="b">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BDD6EE"/>
                    </a:solidFill>
                  </a:tcPr>
                </a:tc>
                <a:tc hMerge="1"/>
                <a:tc hMerge="1"/>
                <a:tc hMerge="1"/>
                <a:tc hMerge="1"/>
                <a:tc hMerge="1"/>
                <a:tc hMerge="1"/>
                <a:tc hMerge="1"/>
                <a:tc hMerge="1"/>
                <a:tc hMerge="1"/>
                <a:tc hMerge="1"/>
                <a:tc hMerge="1"/>
              </a:tr>
              <a:tr h="930200">
                <a:tc gridSpan="12">
                  <a:txBody>
                    <a:bodyPr/>
                    <a:lstStyle/>
                    <a:p>
                      <a:pPr indent="0" lvl="0" marL="0" marR="0" rtl="0" algn="l">
                        <a:lnSpc>
                          <a:spcPct val="100000"/>
                        </a:lnSpc>
                        <a:spcBef>
                          <a:spcPts val="0"/>
                        </a:spcBef>
                        <a:spcAft>
                          <a:spcPts val="0"/>
                        </a:spcAft>
                        <a:buNone/>
                      </a:pPr>
                      <a:r>
                        <a:rPr lang="en-US" sz="1000" u="none" cap="none" strike="noStrike">
                          <a:latin typeface="Calibri"/>
                          <a:ea typeface="Calibri"/>
                          <a:cs typeface="Calibri"/>
                          <a:sym typeface="Calibri"/>
                        </a:rPr>
                        <a:t> At the end of the school year, a district may reclassify an English Learner (EL) as English proficient for the first time or a subsequent time if the student is able to participate equally in a regular all-English instruction program as determined by satisfactory performance in the following assessment options areas below and the results of a subjective teacher evaluation.</a:t>
                      </a:r>
                      <a:endParaRPr sz="1050" u="none" cap="none" strike="noStrike">
                        <a:latin typeface="Calibri"/>
                        <a:ea typeface="Calibri"/>
                        <a:cs typeface="Calibri"/>
                        <a:sym typeface="Calibri"/>
                      </a:endParaRPr>
                    </a:p>
                    <a:p>
                      <a:pPr indent="0" lvl="0" marL="0" marR="0" rtl="0" algn="l">
                        <a:lnSpc>
                          <a:spcPct val="100000"/>
                        </a:lnSpc>
                        <a:spcBef>
                          <a:spcPts val="0"/>
                        </a:spcBef>
                        <a:spcAft>
                          <a:spcPts val="0"/>
                        </a:spcAft>
                        <a:buNone/>
                      </a:pPr>
                      <a:r>
                        <a:rPr lang="en-US" sz="1000" u="none" cap="none" strike="noStrike">
                          <a:latin typeface="Calibri"/>
                          <a:ea typeface="Calibri"/>
                          <a:cs typeface="Calibri"/>
                          <a:sym typeface="Calibri"/>
                        </a:rPr>
                        <a:t>An English learner may not be reclassified as English proficient in prekindergarten or kindergarten as per Texas Administrative Code §89.1226(j).</a:t>
                      </a:r>
                      <a:endParaRPr sz="105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hMerge="1"/>
                <a:tc hMerge="1"/>
                <a:tc hMerge="1"/>
                <a:tc hMerge="1"/>
                <a:tc hMerge="1"/>
                <a:tc hMerge="1"/>
                <a:tc hMerge="1"/>
                <a:tc hMerge="1"/>
                <a:tc hMerge="1"/>
                <a:tc hMerge="1"/>
                <a:tc hMerge="1"/>
              </a:tr>
              <a:tr h="152675">
                <a:tc>
                  <a:txBody>
                    <a:bodyPr/>
                    <a:lstStyle/>
                    <a:p>
                      <a:pPr indent="0" lvl="0" marL="0" marR="0" rtl="0" algn="ctr">
                        <a:lnSpc>
                          <a:spcPct val="107000"/>
                        </a:lnSpc>
                        <a:spcBef>
                          <a:spcPts val="0"/>
                        </a:spcBef>
                        <a:spcAft>
                          <a:spcPts val="0"/>
                        </a:spcAft>
                        <a:buNone/>
                      </a:pPr>
                      <a:r>
                        <a:rPr lang="en-US" sz="900" u="none" cap="none" strike="noStrike">
                          <a:latin typeface="Calibri"/>
                          <a:ea typeface="Calibri"/>
                          <a:cs typeface="Calibri"/>
                          <a:sym typeface="Calibri"/>
                        </a:rPr>
                        <a:t> </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1st</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2nd</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3rd</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4th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5th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6th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7th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8th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9th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10th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c>
                  <a:txBody>
                    <a:bodyPr/>
                    <a:lstStyle/>
                    <a:p>
                      <a:pPr indent="0" lvl="0" marL="0" marR="0" rtl="0" algn="ctr">
                        <a:lnSpc>
                          <a:spcPct val="107000"/>
                        </a:lnSpc>
                        <a:spcBef>
                          <a:spcPts val="0"/>
                        </a:spcBef>
                        <a:spcAft>
                          <a:spcPts val="0"/>
                        </a:spcAft>
                        <a:buNone/>
                      </a:pPr>
                      <a:r>
                        <a:rPr b="1" lang="en-US" sz="900" u="none" cap="none" strike="noStrike">
                          <a:latin typeface="Calibri"/>
                          <a:ea typeface="Calibri"/>
                          <a:cs typeface="Calibri"/>
                          <a:sym typeface="Calibri"/>
                        </a:rPr>
                        <a:t>11</a:t>
                      </a:r>
                      <a:r>
                        <a:rPr b="1" baseline="30000" lang="en-US" sz="900" u="none" cap="none" strike="noStrike">
                          <a:latin typeface="Calibri"/>
                          <a:ea typeface="Calibri"/>
                          <a:cs typeface="Calibri"/>
                          <a:sym typeface="Calibri"/>
                        </a:rPr>
                        <a:t>th</a:t>
                      </a:r>
                      <a:r>
                        <a:rPr b="1" lang="en-US" sz="900" u="none" cap="none" strike="noStrike">
                          <a:latin typeface="Calibri"/>
                          <a:ea typeface="Calibri"/>
                          <a:cs typeface="Calibri"/>
                          <a:sym typeface="Calibri"/>
                        </a:rPr>
                        <a:t>/12</a:t>
                      </a:r>
                      <a:r>
                        <a:rPr b="1" baseline="30000" lang="en-US" sz="900" u="none" cap="none" strike="noStrike">
                          <a:latin typeface="Calibri"/>
                          <a:ea typeface="Calibri"/>
                          <a:cs typeface="Calibri"/>
                          <a:sym typeface="Calibri"/>
                        </a:rPr>
                        <a:t>th</a:t>
                      </a:r>
                      <a:endParaRPr sz="900" u="none" cap="none" strike="noStrike">
                        <a:latin typeface="Calibri"/>
                        <a:ea typeface="Calibri"/>
                        <a:cs typeface="Calibri"/>
                        <a:sym typeface="Calibri"/>
                      </a:endParaRPr>
                    </a:p>
                  </a:txBody>
                  <a:tcPr marT="0" marB="0" marR="58950" marL="589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0C0C0"/>
                    </a:solidFill>
                  </a:tcPr>
                </a:tc>
              </a:tr>
              <a:tr h="548700">
                <a:tc>
                  <a:txBody>
                    <a:bodyPr/>
                    <a:lstStyle/>
                    <a:p>
                      <a:pPr indent="0" lvl="0" marL="0" marR="0" rtl="0" algn="l">
                        <a:lnSpc>
                          <a:spcPct val="107000"/>
                        </a:lnSpc>
                        <a:spcBef>
                          <a:spcPts val="0"/>
                        </a:spcBef>
                        <a:spcAft>
                          <a:spcPts val="0"/>
                        </a:spcAft>
                        <a:buNone/>
                      </a:pPr>
                      <a:r>
                        <a:rPr b="1" lang="en-US" sz="800" u="none" cap="none" strike="noStrike">
                          <a:latin typeface="Calibri"/>
                          <a:ea typeface="Calibri"/>
                          <a:cs typeface="Calibri"/>
                          <a:sym typeface="Calibri"/>
                        </a:rPr>
                        <a:t>English Language Proficiency Assessment</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gridSpan="11">
                  <a:txBody>
                    <a:bodyPr/>
                    <a:lstStyle/>
                    <a:p>
                      <a:pPr indent="0" lvl="0" marL="0" marR="0" rtl="0" algn="ctr">
                        <a:lnSpc>
                          <a:spcPct val="107000"/>
                        </a:lnSpc>
                        <a:spcBef>
                          <a:spcPts val="0"/>
                        </a:spcBef>
                        <a:spcAft>
                          <a:spcPts val="0"/>
                        </a:spcAft>
                        <a:buNone/>
                      </a:pPr>
                      <a:r>
                        <a:rPr lang="en-US" sz="900" u="none" cap="none" strike="noStrike">
                          <a:latin typeface="Calibri"/>
                          <a:ea typeface="Calibri"/>
                          <a:cs typeface="Calibri"/>
                          <a:sym typeface="Calibri"/>
                        </a:rPr>
                        <a:t> </a:t>
                      </a:r>
                      <a:endParaRPr sz="90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1050" u="none" cap="none" strike="noStrike">
                          <a:latin typeface="Calibri"/>
                          <a:ea typeface="Calibri"/>
                          <a:cs typeface="Calibri"/>
                          <a:sym typeface="Calibri"/>
                        </a:rPr>
                        <a:t>Texas English Language Proficiency Assessment System (TELPAS) </a:t>
                      </a:r>
                      <a:r>
                        <a:rPr b="1" lang="en-US" sz="1050" u="none" cap="none" strike="noStrike">
                          <a:latin typeface="Calibri"/>
                          <a:ea typeface="Calibri"/>
                          <a:cs typeface="Calibri"/>
                          <a:sym typeface="Calibri"/>
                        </a:rPr>
                        <a:t>Advanced High </a:t>
                      </a:r>
                      <a:r>
                        <a:rPr lang="en-US" sz="1050" u="none" cap="none" strike="noStrike">
                          <a:latin typeface="Calibri"/>
                          <a:ea typeface="Calibri"/>
                          <a:cs typeface="Calibri"/>
                          <a:sym typeface="Calibri"/>
                        </a:rPr>
                        <a:t>in each domain of Listening, Speaking, Reading and Writing</a:t>
                      </a:r>
                      <a:endParaRPr sz="90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900" u="none" cap="none" strike="noStrike">
                          <a:latin typeface="Calibri"/>
                          <a:ea typeface="Calibri"/>
                          <a:cs typeface="Calibri"/>
                          <a:sym typeface="Calibri"/>
                        </a:rPr>
                        <a:t> </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hMerge="1"/>
                <a:tc hMerge="1"/>
                <a:tc hMerge="1"/>
                <a:tc hMerge="1"/>
                <a:tc hMerge="1"/>
                <a:tc hMerge="1"/>
                <a:tc hMerge="1"/>
                <a:tc hMerge="1"/>
                <a:tc hMerge="1"/>
                <a:tc hMerge="1"/>
              </a:tr>
              <a:tr h="844525">
                <a:tc>
                  <a:txBody>
                    <a:bodyPr/>
                    <a:lstStyle/>
                    <a:p>
                      <a:pPr indent="0" lvl="0" marL="0" marR="0" rtl="0" algn="ctr">
                        <a:lnSpc>
                          <a:spcPct val="107000"/>
                        </a:lnSpc>
                        <a:spcBef>
                          <a:spcPts val="0"/>
                        </a:spcBef>
                        <a:spcAft>
                          <a:spcPts val="0"/>
                        </a:spcAft>
                        <a:buNone/>
                      </a:pPr>
                      <a:r>
                        <a:rPr b="1" lang="en-US" sz="800" u="none" cap="none" strike="noStrike">
                          <a:latin typeface="Calibri"/>
                          <a:ea typeface="Calibri"/>
                          <a:cs typeface="Calibri"/>
                          <a:sym typeface="Calibri"/>
                        </a:rPr>
                        <a:t> </a:t>
                      </a:r>
                      <a:endParaRPr sz="900" u="none" cap="none" strike="noStrike">
                        <a:latin typeface="Calibri"/>
                        <a:ea typeface="Calibri"/>
                        <a:cs typeface="Calibri"/>
                        <a:sym typeface="Calibri"/>
                      </a:endParaRPr>
                    </a:p>
                    <a:p>
                      <a:pPr indent="0" lvl="0" marL="0" marR="0" rtl="0" algn="l">
                        <a:lnSpc>
                          <a:spcPct val="107000"/>
                        </a:lnSpc>
                        <a:spcBef>
                          <a:spcPts val="0"/>
                        </a:spcBef>
                        <a:spcAft>
                          <a:spcPts val="0"/>
                        </a:spcAft>
                        <a:buNone/>
                      </a:pPr>
                      <a:r>
                        <a:rPr b="1" lang="en-US" sz="800" u="none" cap="none" strike="noStrike">
                          <a:latin typeface="Calibri"/>
                          <a:ea typeface="Calibri"/>
                          <a:cs typeface="Calibri"/>
                          <a:sym typeface="Calibri"/>
                        </a:rPr>
                        <a:t>State Standardized Reading Assessment</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gridSpan="2">
                  <a:txBody>
                    <a:bodyPr/>
                    <a:lstStyle/>
                    <a:p>
                      <a:pPr indent="0" lvl="0" marL="0" marR="0" rtl="0" algn="ctr">
                        <a:lnSpc>
                          <a:spcPct val="107000"/>
                        </a:lnSpc>
                        <a:spcBef>
                          <a:spcPts val="0"/>
                        </a:spcBef>
                        <a:spcAft>
                          <a:spcPts val="0"/>
                        </a:spcAft>
                        <a:buNone/>
                      </a:pPr>
                      <a:r>
                        <a:rPr lang="en-US" sz="900" u="none" cap="none" strike="noStrike">
                          <a:latin typeface="Calibri"/>
                          <a:ea typeface="Calibri"/>
                          <a:cs typeface="Calibri"/>
                          <a:sym typeface="Calibri"/>
                        </a:rPr>
                        <a:t>TEA Approved Norm-Referenced Standardized Achievement Test (Reading/Language)</a:t>
                      </a:r>
                      <a:endParaRPr sz="105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900" u="none" cap="none" strike="noStrike">
                          <a:latin typeface="Calibri"/>
                          <a:ea typeface="Calibri"/>
                          <a:cs typeface="Calibri"/>
                          <a:sym typeface="Calibri"/>
                        </a:rPr>
                        <a:t>40</a:t>
                      </a:r>
                      <a:r>
                        <a:rPr baseline="30000" lang="en-US" sz="900" u="none" cap="none" strike="noStrike">
                          <a:latin typeface="Calibri"/>
                          <a:ea typeface="Calibri"/>
                          <a:cs typeface="Calibri"/>
                          <a:sym typeface="Calibri"/>
                        </a:rPr>
                        <a:t>th</a:t>
                      </a:r>
                      <a:r>
                        <a:rPr lang="en-US" sz="900" u="none" cap="none" strike="noStrike">
                          <a:latin typeface="Calibri"/>
                          <a:ea typeface="Calibri"/>
                          <a:cs typeface="Calibri"/>
                          <a:sym typeface="Calibri"/>
                        </a:rPr>
                        <a:t> percentile or above</a:t>
                      </a:r>
                      <a:endParaRPr sz="105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hMerge="1"/>
                <a:tc gridSpan="6">
                  <a:txBody>
                    <a:bodyPr/>
                    <a:lstStyle/>
                    <a:p>
                      <a:pPr indent="0" lvl="0" marL="0" marR="0" rtl="0" algn="ctr">
                        <a:lnSpc>
                          <a:spcPct val="107000"/>
                        </a:lnSpc>
                        <a:spcBef>
                          <a:spcPts val="0"/>
                        </a:spcBef>
                        <a:spcAft>
                          <a:spcPts val="0"/>
                        </a:spcAft>
                        <a:buNone/>
                      </a:pPr>
                      <a:r>
                        <a:rPr lang="en-US" sz="1000" u="none" cap="none" strike="noStrike">
                          <a:latin typeface="Calibri"/>
                          <a:ea typeface="Calibri"/>
                          <a:cs typeface="Calibri"/>
                          <a:sym typeface="Calibri"/>
                        </a:rPr>
                        <a:t>STAAR Reading (English)</a:t>
                      </a:r>
                      <a:endParaRPr sz="90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1000" u="none" cap="none" strike="noStrike">
                          <a:latin typeface="Calibri"/>
                          <a:ea typeface="Calibri"/>
                          <a:cs typeface="Calibri"/>
                          <a:sym typeface="Calibri"/>
                        </a:rPr>
                        <a:t> </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hMerge="1"/>
                <a:tc hMerge="1"/>
                <a:tc hMerge="1"/>
                <a:tc hMerge="1"/>
                <a:tc hMerge="1"/>
                <a:tc>
                  <a:txBody>
                    <a:bodyPr/>
                    <a:lstStyle/>
                    <a:p>
                      <a:pPr indent="0" lvl="0" marL="0" marR="0" rtl="0" algn="ctr">
                        <a:lnSpc>
                          <a:spcPct val="107000"/>
                        </a:lnSpc>
                        <a:spcBef>
                          <a:spcPts val="0"/>
                        </a:spcBef>
                        <a:spcAft>
                          <a:spcPts val="0"/>
                        </a:spcAft>
                        <a:buNone/>
                      </a:pPr>
                      <a:r>
                        <a:rPr lang="en-US" sz="700" u="none" cap="none" strike="noStrike">
                          <a:latin typeface="Calibri"/>
                          <a:ea typeface="Calibri"/>
                          <a:cs typeface="Calibri"/>
                          <a:sym typeface="Calibri"/>
                        </a:rPr>
                        <a:t>STAAR English I EOC </a:t>
                      </a:r>
                      <a:endParaRPr sz="90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600" u="none" cap="none" strike="noStrike">
                          <a:latin typeface="Calibri"/>
                          <a:ea typeface="Calibri"/>
                          <a:cs typeface="Calibri"/>
                          <a:sym typeface="Calibri"/>
                        </a:rPr>
                        <a:t> </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07000"/>
                        </a:lnSpc>
                        <a:spcBef>
                          <a:spcPts val="0"/>
                        </a:spcBef>
                        <a:spcAft>
                          <a:spcPts val="0"/>
                        </a:spcAft>
                        <a:buNone/>
                      </a:pPr>
                      <a:r>
                        <a:rPr lang="en-US" sz="700" u="none" cap="none" strike="noStrike">
                          <a:latin typeface="Calibri"/>
                          <a:ea typeface="Calibri"/>
                          <a:cs typeface="Calibri"/>
                          <a:sym typeface="Calibri"/>
                        </a:rPr>
                        <a:t>STAAR English II EOC</a:t>
                      </a:r>
                      <a:endParaRPr sz="900" u="none" cap="none" strike="noStrike">
                        <a:latin typeface="Calibri"/>
                        <a:ea typeface="Calibri"/>
                        <a:cs typeface="Calibri"/>
                        <a:sym typeface="Calibri"/>
                      </a:endParaRPr>
                    </a:p>
                    <a:p>
                      <a:pPr indent="0" lvl="0" marL="0" marR="0" rtl="0" algn="ctr">
                        <a:lnSpc>
                          <a:spcPct val="107000"/>
                        </a:lnSpc>
                        <a:spcBef>
                          <a:spcPts val="0"/>
                        </a:spcBef>
                        <a:spcAft>
                          <a:spcPts val="0"/>
                        </a:spcAft>
                        <a:buNone/>
                      </a:pPr>
                      <a:r>
                        <a:rPr lang="en-US" sz="700" u="none" cap="none" strike="noStrike">
                          <a:latin typeface="Calibri"/>
                          <a:ea typeface="Calibri"/>
                          <a:cs typeface="Calibri"/>
                          <a:sym typeface="Calibri"/>
                        </a:rPr>
                        <a:t> </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A6A6A6"/>
                    </a:solidFill>
                  </a:tcPr>
                </a:tc>
                <a:tc>
                  <a:txBody>
                    <a:bodyPr/>
                    <a:lstStyle/>
                    <a:p>
                      <a:pPr indent="0" lvl="0" marL="0" marR="0" rtl="0" algn="ctr">
                        <a:lnSpc>
                          <a:spcPct val="107000"/>
                        </a:lnSpc>
                        <a:spcBef>
                          <a:spcPts val="0"/>
                        </a:spcBef>
                        <a:spcAft>
                          <a:spcPts val="0"/>
                        </a:spcAft>
                        <a:buNone/>
                      </a:pPr>
                      <a:r>
                        <a:rPr lang="en-US" sz="800" u="none" cap="none" strike="noStrike">
                          <a:latin typeface="Calibri"/>
                          <a:ea typeface="Calibri"/>
                          <a:cs typeface="Calibri"/>
                          <a:sym typeface="Calibri"/>
                        </a:rPr>
                        <a:t>TEA Approved Norm-Referenced Standardized Achievement Test (Reading/Language)</a:t>
                      </a:r>
                      <a:br>
                        <a:rPr lang="en-US" sz="800" u="none" cap="none" strike="noStrike">
                          <a:latin typeface="Calibri"/>
                          <a:ea typeface="Calibri"/>
                          <a:cs typeface="Calibri"/>
                          <a:sym typeface="Calibri"/>
                        </a:rPr>
                      </a:br>
                      <a:r>
                        <a:rPr lang="en-US" sz="800" u="none" cap="none" strike="noStrike">
                          <a:latin typeface="Calibri"/>
                          <a:ea typeface="Calibri"/>
                          <a:cs typeface="Calibri"/>
                          <a:sym typeface="Calibri"/>
                        </a:rPr>
                        <a:t>40th percentile or above</a:t>
                      </a:r>
                      <a:endParaRPr sz="10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410000">
                <a:tc>
                  <a:txBody>
                    <a:bodyPr/>
                    <a:lstStyle/>
                    <a:p>
                      <a:pPr indent="0" lvl="0" marL="0" marR="0" rtl="0" algn="l">
                        <a:lnSpc>
                          <a:spcPct val="107000"/>
                        </a:lnSpc>
                        <a:spcBef>
                          <a:spcPts val="0"/>
                        </a:spcBef>
                        <a:spcAft>
                          <a:spcPts val="0"/>
                        </a:spcAft>
                        <a:buNone/>
                      </a:pPr>
                      <a:r>
                        <a:rPr b="1" lang="en-US" sz="800" u="none" cap="none" strike="noStrike">
                          <a:latin typeface="Calibri"/>
                          <a:ea typeface="Calibri"/>
                          <a:cs typeface="Calibri"/>
                          <a:sym typeface="Calibri"/>
                        </a:rPr>
                        <a:t>Subjective</a:t>
                      </a:r>
                      <a:endParaRPr sz="900" u="none" cap="none" strike="noStrike">
                        <a:latin typeface="Calibri"/>
                        <a:ea typeface="Calibri"/>
                        <a:cs typeface="Calibri"/>
                        <a:sym typeface="Calibri"/>
                      </a:endParaRPr>
                    </a:p>
                    <a:p>
                      <a:pPr indent="0" lvl="0" marL="0" marR="0" rtl="0" algn="l">
                        <a:lnSpc>
                          <a:spcPct val="107000"/>
                        </a:lnSpc>
                        <a:spcBef>
                          <a:spcPts val="0"/>
                        </a:spcBef>
                        <a:spcAft>
                          <a:spcPts val="0"/>
                        </a:spcAft>
                        <a:buNone/>
                      </a:pPr>
                      <a:r>
                        <a:rPr b="1" lang="en-US" sz="800" u="none" cap="none" strike="noStrike">
                          <a:latin typeface="Calibri"/>
                          <a:ea typeface="Calibri"/>
                          <a:cs typeface="Calibri"/>
                          <a:sym typeface="Calibri"/>
                        </a:rPr>
                        <a:t>Teacher Evaluation</a:t>
                      </a:r>
                      <a:endParaRPr sz="9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gridSpan="11">
                  <a:txBody>
                    <a:bodyPr/>
                    <a:lstStyle/>
                    <a:p>
                      <a:pPr indent="0" lvl="0" marL="0" marR="0" rtl="0" algn="ctr">
                        <a:lnSpc>
                          <a:spcPct val="107000"/>
                        </a:lnSpc>
                        <a:spcBef>
                          <a:spcPts val="0"/>
                        </a:spcBef>
                        <a:spcAft>
                          <a:spcPts val="0"/>
                        </a:spcAft>
                        <a:buNone/>
                      </a:pPr>
                      <a:r>
                        <a:rPr lang="en-US" sz="1100" u="none" cap="none" strike="noStrike">
                          <a:latin typeface="Calibri"/>
                          <a:ea typeface="Calibri"/>
                          <a:cs typeface="Calibri"/>
                          <a:sym typeface="Calibri"/>
                        </a:rPr>
                        <a:t>Form: </a:t>
                      </a:r>
                      <a:r>
                        <a:rPr lang="en-US" sz="1100" u="sng" cap="none" strike="noStrike">
                          <a:solidFill>
                            <a:schemeClr val="hlink"/>
                          </a:solidFill>
                          <a:latin typeface="Calibri"/>
                          <a:ea typeface="Calibri"/>
                          <a:cs typeface="Calibri"/>
                          <a:sym typeface="Calibri"/>
                          <a:hlinkClick r:id="rId3"/>
                        </a:rPr>
                        <a:t>English Learner Reclassification Rubric</a:t>
                      </a:r>
                      <a:r>
                        <a:rPr lang="en-US" sz="1100" u="none" cap="none" strike="noStrike">
                          <a:latin typeface="Calibri"/>
                          <a:ea typeface="Calibri"/>
                          <a:cs typeface="Calibri"/>
                          <a:sym typeface="Calibri"/>
                        </a:rPr>
                        <a:t> </a:t>
                      </a:r>
                      <a:endParaRPr sz="1400" u="none" cap="none" strike="noStrike">
                        <a:latin typeface="Calibri"/>
                        <a:ea typeface="Calibri"/>
                        <a:cs typeface="Calibri"/>
                        <a:sym typeface="Calibri"/>
                      </a:endParaRPr>
                    </a:p>
                  </a:txBody>
                  <a:tcPr marT="0" marB="0" marR="86225" marL="393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hMerge="1"/>
                <a:tc hMerge="1"/>
                <a:tc hMerge="1"/>
                <a:tc hMerge="1"/>
                <a:tc hMerge="1"/>
                <a:tc hMerge="1"/>
                <a:tc hMerge="1"/>
                <a:tc hMerge="1"/>
                <a:tc hMerge="1"/>
                <a:tc hMerge="1"/>
              </a:tr>
              <a:tr h="1415625">
                <a:tc gridSpan="12">
                  <a:txBody>
                    <a:bodyPr/>
                    <a:lstStyle/>
                    <a:p>
                      <a:pPr indent="0" lvl="0" marL="0" marR="0" rtl="0" algn="l">
                        <a:lnSpc>
                          <a:spcPct val="107000"/>
                        </a:lnSpc>
                        <a:spcBef>
                          <a:spcPts val="0"/>
                        </a:spcBef>
                        <a:spcAft>
                          <a:spcPts val="0"/>
                        </a:spcAft>
                        <a:buNone/>
                      </a:pPr>
                      <a:r>
                        <a:rPr baseline="30000" lang="en-US" sz="300" u="none" cap="none" strike="noStrike">
                          <a:latin typeface="Calibri"/>
                          <a:ea typeface="Calibri"/>
                          <a:cs typeface="Calibri"/>
                          <a:sym typeface="Calibri"/>
                        </a:rPr>
                        <a:t> </a:t>
                      </a:r>
                      <a:endParaRPr sz="900" u="none" cap="none" strike="noStrike">
                        <a:latin typeface="Calibri"/>
                        <a:ea typeface="Calibri"/>
                        <a:cs typeface="Calibri"/>
                        <a:sym typeface="Calibri"/>
                      </a:endParaRPr>
                    </a:p>
                    <a:p>
                      <a:pPr indent="0" lvl="0" marL="0" marR="0" rtl="0" algn="l">
                        <a:lnSpc>
                          <a:spcPct val="107000"/>
                        </a:lnSpc>
                        <a:spcBef>
                          <a:spcPts val="0"/>
                        </a:spcBef>
                        <a:spcAft>
                          <a:spcPts val="0"/>
                        </a:spcAft>
                        <a:buNone/>
                      </a:pPr>
                      <a:r>
                        <a:rPr lang="en-US" sz="900" u="none" cap="none" strike="noStrike">
                          <a:latin typeface="Calibri"/>
                          <a:ea typeface="Calibri"/>
                          <a:cs typeface="Calibri"/>
                          <a:sym typeface="Calibri"/>
                        </a:rPr>
                        <a:t>Note: The LPAC shall monitor the academic progress of each student who has met reclassification criteria during the first two years after reclassification.</a:t>
                      </a:r>
                      <a:endParaRPr sz="1050" u="none" cap="none" strike="noStrike">
                        <a:latin typeface="Calibri"/>
                        <a:ea typeface="Calibri"/>
                        <a:cs typeface="Calibri"/>
                        <a:sym typeface="Calibri"/>
                      </a:endParaRPr>
                    </a:p>
                    <a:p>
                      <a:pPr indent="0" lvl="0" marL="0" marR="0" rtl="0" algn="l">
                        <a:lnSpc>
                          <a:spcPct val="107000"/>
                        </a:lnSpc>
                        <a:spcBef>
                          <a:spcPts val="300"/>
                        </a:spcBef>
                        <a:spcAft>
                          <a:spcPts val="0"/>
                        </a:spcAft>
                        <a:buNone/>
                      </a:pPr>
                      <a:r>
                        <a:rPr lang="en-US" sz="900" u="none" cap="none" strike="noStrike">
                          <a:latin typeface="Calibri"/>
                          <a:ea typeface="Calibri"/>
                          <a:cs typeface="Calibri"/>
                          <a:sym typeface="Calibri"/>
                        </a:rPr>
                        <a:t>Note: English learners with significant cognitive disabilities who are receiving special education services may qualify to be reclassified using the following: </a:t>
                      </a:r>
                      <a:r>
                        <a:rPr lang="en-US" sz="900" u="sng" cap="none" strike="noStrike">
                          <a:solidFill>
                            <a:schemeClr val="hlink"/>
                          </a:solidFill>
                          <a:latin typeface="Calibri"/>
                          <a:ea typeface="Calibri"/>
                          <a:cs typeface="Calibri"/>
                          <a:sym typeface="Calibri"/>
                          <a:hlinkClick r:id="rId4"/>
                        </a:rPr>
                        <a:t>Individualized Reclassification Process for a Student with a Significant Cognitive Disability</a:t>
                      </a:r>
                      <a:r>
                        <a:rPr lang="en-US" sz="900" u="none" cap="none" strike="noStrike">
                          <a:latin typeface="Calibri"/>
                          <a:ea typeface="Calibri"/>
                          <a:cs typeface="Calibri"/>
                          <a:sym typeface="Calibri"/>
                        </a:rPr>
                        <a:t>.</a:t>
                      </a:r>
                      <a:endParaRPr sz="1050" u="none" cap="none" strike="noStrike">
                        <a:latin typeface="Calibri"/>
                        <a:ea typeface="Calibri"/>
                        <a:cs typeface="Calibri"/>
                        <a:sym typeface="Calibri"/>
                      </a:endParaRPr>
                    </a:p>
                    <a:p>
                      <a:pPr indent="0" lvl="0" marL="0" marR="0" rtl="0" algn="ctr">
                        <a:lnSpc>
                          <a:spcPct val="107000"/>
                        </a:lnSpc>
                        <a:spcBef>
                          <a:spcPts val="300"/>
                        </a:spcBef>
                        <a:spcAft>
                          <a:spcPts val="0"/>
                        </a:spcAft>
                        <a:buNone/>
                      </a:pPr>
                      <a:r>
                        <a:rPr lang="en-US" sz="900" u="none" cap="none" strike="noStrike">
                          <a:latin typeface="Calibri"/>
                          <a:ea typeface="Calibri"/>
                          <a:cs typeface="Calibri"/>
                          <a:sym typeface="Calibri"/>
                        </a:rPr>
                        <a:t> </a:t>
                      </a:r>
                      <a:endParaRPr sz="1050" u="none" cap="none" strike="noStrike">
                        <a:latin typeface="Calibri"/>
                        <a:ea typeface="Calibri"/>
                        <a:cs typeface="Calibri"/>
                        <a:sym typeface="Calibri"/>
                      </a:endParaRPr>
                    </a:p>
                    <a:p>
                      <a:pPr indent="0" lvl="0" marL="0" marR="0" rtl="0" algn="l">
                        <a:lnSpc>
                          <a:spcPct val="107000"/>
                        </a:lnSpc>
                        <a:spcBef>
                          <a:spcPts val="300"/>
                        </a:spcBef>
                        <a:spcAft>
                          <a:spcPts val="0"/>
                        </a:spcAft>
                        <a:buNone/>
                      </a:pPr>
                      <a:r>
                        <a:rPr lang="en-US" sz="900" u="none" cap="none" strike="noStrike">
                          <a:latin typeface="Calibri"/>
                          <a:ea typeface="Calibri"/>
                          <a:cs typeface="Calibri"/>
                          <a:sym typeface="Calibri"/>
                        </a:rPr>
                        <a:t>For information on the TEA Approved Norm-Reference Standardized Achievement Test, please visit the following webpage: </a:t>
                      </a:r>
                      <a:r>
                        <a:rPr lang="en-US" sz="900" u="sng" cap="none" strike="noStrike">
                          <a:solidFill>
                            <a:schemeClr val="hlink"/>
                          </a:solidFill>
                          <a:latin typeface="Calibri"/>
                          <a:ea typeface="Calibri"/>
                          <a:cs typeface="Calibri"/>
                          <a:sym typeface="Calibri"/>
                          <a:hlinkClick r:id="rId5"/>
                        </a:rPr>
                        <a:t>https://www.riverside-assessments.com/texas-assessment</a:t>
                      </a:r>
                      <a:r>
                        <a:rPr lang="en-US" sz="900" u="none" cap="none" strike="noStrike">
                          <a:latin typeface="Calibri"/>
                          <a:ea typeface="Calibri"/>
                          <a:cs typeface="Calibri"/>
                          <a:sym typeface="Calibri"/>
                        </a:rPr>
                        <a:t>.</a:t>
                      </a:r>
                      <a:endParaRPr sz="1050" u="none" cap="none" strike="noStrike">
                        <a:latin typeface="Calibri"/>
                        <a:ea typeface="Calibri"/>
                        <a:cs typeface="Calibri"/>
                        <a:sym typeface="Calibri"/>
                      </a:endParaRPr>
                    </a:p>
                    <a:p>
                      <a:pPr indent="0" lvl="0" marL="0" marR="0" rtl="0" algn="l">
                        <a:lnSpc>
                          <a:spcPct val="107000"/>
                        </a:lnSpc>
                        <a:spcBef>
                          <a:spcPts val="300"/>
                        </a:spcBef>
                        <a:spcAft>
                          <a:spcPts val="0"/>
                        </a:spcAft>
                        <a:buNone/>
                      </a:pPr>
                      <a:r>
                        <a:rPr lang="en-US" sz="900" u="none" cap="none" strike="noStrike">
                          <a:latin typeface="Calibri"/>
                          <a:ea typeface="Calibri"/>
                          <a:cs typeface="Calibri"/>
                          <a:sym typeface="Calibri"/>
                        </a:rPr>
                        <a:t>For information on State Assessments for English Learners, please visit the following webpage: </a:t>
                      </a:r>
                      <a:r>
                        <a:rPr lang="en-US" sz="900" u="sng" cap="none" strike="noStrike">
                          <a:solidFill>
                            <a:schemeClr val="hlink"/>
                          </a:solidFill>
                          <a:latin typeface="Calibri"/>
                          <a:ea typeface="Calibri"/>
                          <a:cs typeface="Calibri"/>
                          <a:sym typeface="Calibri"/>
                          <a:hlinkClick r:id="rId6"/>
                        </a:rPr>
                        <a:t>https://tea.texas.gov/student-assessment/testing/student-assessment-overview/accommodation-resources/information-on-state-assessments-for-english-learners</a:t>
                      </a:r>
                      <a:r>
                        <a:rPr lang="en-US" sz="900" u="none" cap="none" strike="noStrike">
                          <a:latin typeface="Calibri"/>
                          <a:ea typeface="Calibri"/>
                          <a:cs typeface="Calibri"/>
                          <a:sym typeface="Calibri"/>
                        </a:rPr>
                        <a:t>.</a:t>
                      </a:r>
                      <a:endParaRPr sz="1050" u="none" cap="none" strike="noStrike">
                        <a:latin typeface="Calibri"/>
                        <a:ea typeface="Calibri"/>
                        <a:cs typeface="Calibri"/>
                        <a:sym typeface="Calibri"/>
                      </a:endParaRPr>
                    </a:p>
                  </a:txBody>
                  <a:tcPr marT="0" marB="0" marR="86225" marL="55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hMerge="1"/>
                <a:tc hMerge="1"/>
                <a:tc hMerge="1"/>
                <a:tc hMerge="1"/>
                <a:tc hMerge="1"/>
                <a:tc hMerge="1"/>
                <a:tc hMerge="1"/>
                <a:tc hMerge="1"/>
                <a:tc hMerge="1"/>
                <a:tc hMerge="1"/>
                <a:tc hMerge="1"/>
              </a:tr>
            </a:tbl>
          </a:graphicData>
        </a:graphic>
      </p:graphicFrame>
      <p:sp>
        <p:nvSpPr>
          <p:cNvPr id="621" name="Google Shape;621;p8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24</a:t>
            </a:r>
            <a:endParaRPr>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7" name="Shape 627"/>
        <p:cNvGrpSpPr/>
        <p:nvPr/>
      </p:nvGrpSpPr>
      <p:grpSpPr>
        <a:xfrm>
          <a:off x="0" y="0"/>
          <a:ext cx="0" cy="0"/>
          <a:chOff x="0" y="0"/>
          <a:chExt cx="0" cy="0"/>
        </a:xfrm>
      </p:grpSpPr>
      <p:sp>
        <p:nvSpPr>
          <p:cNvPr id="628" name="Google Shape;628;p85"/>
          <p:cNvSpPr txBox="1"/>
          <p:nvPr>
            <p:ph idx="1" type="body"/>
          </p:nvPr>
        </p:nvSpPr>
        <p:spPr>
          <a:xfrm>
            <a:off x="211036" y="1741342"/>
            <a:ext cx="8637995" cy="443545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The school district shall:</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Give written notification to the student's parent or legal guardian that his or her child has met all criteria to be reclassified as English proficient;</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Share the LPAC’s recommendation for program exit or for continued participation in program (e.g. for students in a dual language immersion program);</a:t>
            </a:r>
            <a:endParaRPr/>
          </a:p>
          <a:p>
            <a:pPr indent="-228600" lvl="1" marL="685800" rtl="0" algn="l">
              <a:lnSpc>
                <a:spcPct val="90000"/>
              </a:lnSpc>
              <a:spcBef>
                <a:spcPts val="1200"/>
              </a:spcBef>
              <a:spcAft>
                <a:spcPts val="0"/>
              </a:spcAft>
              <a:buClr>
                <a:srgbClr val="323F4F"/>
              </a:buClr>
              <a:buSzPts val="2400"/>
              <a:buChar char="•"/>
            </a:pPr>
            <a:r>
              <a:rPr lang="en-US">
                <a:solidFill>
                  <a:srgbClr val="323F4F"/>
                </a:solidFill>
                <a:latin typeface="Arial"/>
                <a:ea typeface="Arial"/>
                <a:cs typeface="Arial"/>
                <a:sym typeface="Arial"/>
              </a:rPr>
              <a:t>Acquire written parental approval, as appropriate, for exit from the bilingual education or ESL program, and as required under the Texas Education Code, §29.056(a).</a:t>
            </a:r>
            <a:endParaRPr/>
          </a:p>
        </p:txBody>
      </p:sp>
      <p:sp>
        <p:nvSpPr>
          <p:cNvPr id="629" name="Google Shape;629;p85"/>
          <p:cNvSpPr txBox="1"/>
          <p:nvPr>
            <p:ph type="title"/>
          </p:nvPr>
        </p:nvSpPr>
        <p:spPr>
          <a:xfrm>
            <a:off x="116952" y="442506"/>
            <a:ext cx="7897222"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Notification and Approval</a:t>
            </a:r>
            <a:endParaRPr/>
          </a:p>
        </p:txBody>
      </p:sp>
      <p:sp>
        <p:nvSpPr>
          <p:cNvPr id="630" name="Google Shape;630;p8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25</a:t>
            </a:r>
            <a:endParaRPr>
              <a:solidFill>
                <a:srgbClr val="00000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6" name="Shape 636"/>
        <p:cNvGrpSpPr/>
        <p:nvPr/>
      </p:nvGrpSpPr>
      <p:grpSpPr>
        <a:xfrm>
          <a:off x="0" y="0"/>
          <a:ext cx="0" cy="0"/>
          <a:chOff x="0" y="0"/>
          <a:chExt cx="0" cy="0"/>
        </a:xfrm>
      </p:grpSpPr>
      <p:sp>
        <p:nvSpPr>
          <p:cNvPr id="637" name="Google Shape;637;p86"/>
          <p:cNvSpPr txBox="1"/>
          <p:nvPr>
            <p:ph idx="1" type="body"/>
          </p:nvPr>
        </p:nvSpPr>
        <p:spPr>
          <a:xfrm>
            <a:off x="352926" y="1726597"/>
            <a:ext cx="8333874" cy="443545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Students meeting the requirements for reclassification may, at parent or guardian request, continue in the bilingual education or ESL program, at the district’s discretion.</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Only reclassified students who continue to participate in dual language two-way programs </a:t>
            </a:r>
            <a:r>
              <a:rPr b="1" lang="en-US">
                <a:solidFill>
                  <a:srgbClr val="323F4F"/>
                </a:solidFill>
                <a:latin typeface="Arial"/>
                <a:ea typeface="Arial"/>
                <a:cs typeface="Arial"/>
                <a:sym typeface="Arial"/>
              </a:rPr>
              <a:t>will continue </a:t>
            </a:r>
            <a:r>
              <a:rPr lang="en-US">
                <a:solidFill>
                  <a:srgbClr val="323F4F"/>
                </a:solidFill>
                <a:latin typeface="Arial"/>
                <a:ea typeface="Arial"/>
                <a:cs typeface="Arial"/>
                <a:sym typeface="Arial"/>
              </a:rPr>
              <a:t>to generate bilingual education allotment funds. </a:t>
            </a:r>
            <a:endParaRPr/>
          </a:p>
        </p:txBody>
      </p:sp>
      <p:sp>
        <p:nvSpPr>
          <p:cNvPr id="638" name="Google Shape;638;p86"/>
          <p:cNvSpPr txBox="1"/>
          <p:nvPr>
            <p:ph type="title"/>
          </p:nvPr>
        </p:nvSpPr>
        <p:spPr>
          <a:xfrm>
            <a:off x="161197" y="442506"/>
            <a:ext cx="7897222"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Parent or Guardian</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Notification and Approval</a:t>
            </a:r>
            <a:endParaRPr/>
          </a:p>
        </p:txBody>
      </p:sp>
      <p:sp>
        <p:nvSpPr>
          <p:cNvPr id="639" name="Google Shape;639;p8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solidFill>
                  <a:srgbClr val="000000"/>
                </a:solidFill>
                <a:latin typeface="Arial"/>
                <a:ea typeface="Arial"/>
                <a:cs typeface="Arial"/>
                <a:sym typeface="Arial"/>
              </a:rPr>
              <a:t>26</a:t>
            </a:r>
            <a:endParaRPr>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2" name="Shape 422"/>
        <p:cNvGrpSpPr/>
        <p:nvPr/>
      </p:nvGrpSpPr>
      <p:grpSpPr>
        <a:xfrm>
          <a:off x="0" y="0"/>
          <a:ext cx="0" cy="0"/>
          <a:chOff x="0" y="0"/>
          <a:chExt cx="0" cy="0"/>
        </a:xfrm>
      </p:grpSpPr>
      <p:sp>
        <p:nvSpPr>
          <p:cNvPr id="423" name="Google Shape;423;p63"/>
          <p:cNvSpPr txBox="1"/>
          <p:nvPr>
            <p:ph idx="1" type="body"/>
          </p:nvPr>
        </p:nvSpPr>
        <p:spPr>
          <a:xfrm>
            <a:off x="354842" y="1801354"/>
            <a:ext cx="7900158" cy="3699795"/>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7F7F7F"/>
              </a:buClr>
              <a:buSzPts val="3600"/>
              <a:buChar char="•"/>
            </a:pPr>
            <a:r>
              <a:rPr lang="en-US" sz="3600">
                <a:solidFill>
                  <a:srgbClr val="7F7F7F"/>
                </a:solidFill>
                <a:latin typeface="Arial"/>
                <a:ea typeface="Arial"/>
                <a:cs typeface="Arial"/>
                <a:sym typeface="Arial"/>
              </a:rPr>
              <a:t>Introduction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Identification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Placement</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English Learner Services</a:t>
            </a:r>
            <a:endParaRPr/>
          </a:p>
          <a:p>
            <a:pPr indent="-228600" lvl="0" marL="228600" rtl="0" algn="l">
              <a:lnSpc>
                <a:spcPct val="90000"/>
              </a:lnSpc>
              <a:spcBef>
                <a:spcPts val="600"/>
              </a:spcBef>
              <a:spcAft>
                <a:spcPts val="0"/>
              </a:spcAft>
              <a:buClr>
                <a:srgbClr val="323F4F"/>
              </a:buClr>
              <a:buSzPts val="3600"/>
              <a:buChar char="•"/>
            </a:pPr>
            <a:r>
              <a:rPr b="1" lang="en-US" sz="3600">
                <a:solidFill>
                  <a:srgbClr val="323F4F"/>
                </a:solidFill>
                <a:latin typeface="Arial"/>
                <a:ea typeface="Arial"/>
                <a:cs typeface="Arial"/>
                <a:sym typeface="Arial"/>
              </a:rPr>
              <a:t>Review and Reclassification</a:t>
            </a:r>
            <a:endParaRPr/>
          </a:p>
          <a:p>
            <a:pPr indent="-228600" lvl="0" marL="228600" rtl="0" algn="l">
              <a:lnSpc>
                <a:spcPct val="90000"/>
              </a:lnSpc>
              <a:spcBef>
                <a:spcPts val="600"/>
              </a:spcBef>
              <a:spcAft>
                <a:spcPts val="0"/>
              </a:spcAft>
              <a:buClr>
                <a:srgbClr val="7F7F7F"/>
              </a:buClr>
              <a:buSzPts val="3600"/>
              <a:buChar char="•"/>
            </a:pPr>
            <a:r>
              <a:rPr lang="en-US" sz="3600">
                <a:solidFill>
                  <a:srgbClr val="7F7F7F"/>
                </a:solidFill>
                <a:latin typeface="Arial"/>
                <a:ea typeface="Arial"/>
                <a:cs typeface="Arial"/>
                <a:sym typeface="Arial"/>
              </a:rPr>
              <a:t>Monitoring and Evaluation</a:t>
            </a:r>
            <a:endParaRPr/>
          </a:p>
        </p:txBody>
      </p:sp>
      <p:sp>
        <p:nvSpPr>
          <p:cNvPr id="424" name="Google Shape;424;p63"/>
          <p:cNvSpPr txBox="1"/>
          <p:nvPr>
            <p:ph type="title"/>
          </p:nvPr>
        </p:nvSpPr>
        <p:spPr>
          <a:xfrm>
            <a:off x="118867" y="429548"/>
            <a:ext cx="7797702"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Agenda</a:t>
            </a:r>
            <a:endParaRPr/>
          </a:p>
        </p:txBody>
      </p:sp>
      <p:sp>
        <p:nvSpPr>
          <p:cNvPr id="425" name="Google Shape;425;p6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64"/>
          <p:cNvSpPr txBox="1"/>
          <p:nvPr>
            <p:ph idx="1" type="body"/>
          </p:nvPr>
        </p:nvSpPr>
        <p:spPr>
          <a:xfrm>
            <a:off x="341194" y="1811954"/>
            <a:ext cx="8345605" cy="452596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3200"/>
              <a:buNone/>
            </a:pPr>
            <a:r>
              <a:rPr b="1" lang="en-US" sz="3200">
                <a:solidFill>
                  <a:srgbClr val="323F4F"/>
                </a:solidFill>
                <a:latin typeface="Arial"/>
                <a:ea typeface="Arial"/>
                <a:cs typeface="Arial"/>
                <a:sym typeface="Arial"/>
              </a:rPr>
              <a:t>Content Objective</a:t>
            </a:r>
            <a:endParaRPr/>
          </a:p>
          <a:p>
            <a:pPr indent="0" lvl="0" marL="0" rtl="0" algn="l">
              <a:lnSpc>
                <a:spcPct val="90000"/>
              </a:lnSpc>
              <a:spcBef>
                <a:spcPts val="1200"/>
              </a:spcBef>
              <a:spcAft>
                <a:spcPts val="0"/>
              </a:spcAft>
              <a:buClr>
                <a:srgbClr val="323F4F"/>
              </a:buClr>
              <a:buSzPts val="2800"/>
              <a:buNone/>
            </a:pPr>
            <a:r>
              <a:rPr lang="en-US">
                <a:solidFill>
                  <a:srgbClr val="323F4F"/>
                </a:solidFill>
                <a:latin typeface="Arial"/>
                <a:ea typeface="Arial"/>
                <a:cs typeface="Arial"/>
                <a:sym typeface="Arial"/>
              </a:rPr>
              <a:t>We will be able to summarize the requirements for conducting ongoing and annual review of English learner progress and criteria for reclassification of students as English proficient.</a:t>
            </a:r>
            <a:endParaRPr/>
          </a:p>
        </p:txBody>
      </p:sp>
      <p:sp>
        <p:nvSpPr>
          <p:cNvPr id="433" name="Google Shape;433;p64"/>
          <p:cNvSpPr txBox="1"/>
          <p:nvPr>
            <p:ph type="title"/>
          </p:nvPr>
        </p:nvSpPr>
        <p:spPr>
          <a:xfrm>
            <a:off x="105225" y="451392"/>
            <a:ext cx="7898680" cy="792162"/>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Review and Reclassification</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Section Objective</a:t>
            </a:r>
            <a:endParaRPr/>
          </a:p>
        </p:txBody>
      </p:sp>
      <p:sp>
        <p:nvSpPr>
          <p:cNvPr id="434" name="Google Shape;434;p6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65"/>
          <p:cNvSpPr txBox="1"/>
          <p:nvPr>
            <p:ph type="title"/>
          </p:nvPr>
        </p:nvSpPr>
        <p:spPr>
          <a:xfrm>
            <a:off x="49875" y="457410"/>
            <a:ext cx="7895306"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Ongoing/Mid-Year Review</a:t>
            </a:r>
            <a:endParaRPr/>
          </a:p>
        </p:txBody>
      </p:sp>
      <p:pic>
        <p:nvPicPr>
          <p:cNvPr id="442" name="Google Shape;442;p65"/>
          <p:cNvPicPr preferRelativeResize="0"/>
          <p:nvPr/>
        </p:nvPicPr>
        <p:blipFill rotWithShape="1">
          <a:blip r:embed="rId3">
            <a:alphaModFix/>
          </a:blip>
          <a:srcRect b="0" l="0" r="0" t="0"/>
          <a:stretch/>
        </p:blipFill>
        <p:spPr>
          <a:xfrm>
            <a:off x="-14748" y="1937169"/>
            <a:ext cx="9144000" cy="2983662"/>
          </a:xfrm>
          <a:prstGeom prst="rect">
            <a:avLst/>
          </a:prstGeom>
          <a:noFill/>
          <a:ln>
            <a:noFill/>
          </a:ln>
        </p:spPr>
      </p:pic>
      <p:sp>
        <p:nvSpPr>
          <p:cNvPr id="443" name="Google Shape;443;p6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66"/>
          <p:cNvSpPr txBox="1"/>
          <p:nvPr>
            <p:ph idx="1" type="body"/>
          </p:nvPr>
        </p:nvSpPr>
        <p:spPr>
          <a:xfrm>
            <a:off x="354842" y="1826819"/>
            <a:ext cx="8331958" cy="368907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For English learners participating in a program and those with a parental denial, the LPAC</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monitors the progress of academic and language proficiency and</a:t>
            </a:r>
            <a:endParaRPr/>
          </a:p>
          <a:p>
            <a:pPr indent="-228600" lvl="0" marL="228600" rtl="0" algn="l">
              <a:lnSpc>
                <a:spcPct val="90000"/>
              </a:lnSpc>
              <a:spcBef>
                <a:spcPts val="1200"/>
              </a:spcBef>
              <a:spcAft>
                <a:spcPts val="0"/>
              </a:spcAft>
              <a:buClr>
                <a:srgbClr val="323F4F"/>
              </a:buClr>
              <a:buSzPts val="2800"/>
              <a:buChar char="•"/>
            </a:pPr>
            <a:r>
              <a:rPr lang="en-US">
                <a:solidFill>
                  <a:srgbClr val="323F4F"/>
                </a:solidFill>
                <a:latin typeface="Arial"/>
                <a:ea typeface="Arial"/>
                <a:cs typeface="Arial"/>
                <a:sym typeface="Arial"/>
              </a:rPr>
              <a:t>ensures participation in TELPAS (listening, speaking, reading, and writing) until reclassification as an English proficient student.</a:t>
            </a:r>
            <a:endParaRPr/>
          </a:p>
          <a:p>
            <a:pPr indent="-228600" lvl="0" marL="228600" rtl="0" algn="l">
              <a:lnSpc>
                <a:spcPct val="90000"/>
              </a:lnSpc>
              <a:spcBef>
                <a:spcPts val="1200"/>
              </a:spcBef>
              <a:spcAft>
                <a:spcPts val="0"/>
              </a:spcAft>
              <a:buClr>
                <a:srgbClr val="323F4F"/>
              </a:buClr>
              <a:buSzPts val="2800"/>
              <a:buNone/>
            </a:pPr>
            <a:r>
              <a:rPr i="1" lang="en-US">
                <a:solidFill>
                  <a:srgbClr val="323F4F"/>
                </a:solidFill>
                <a:latin typeface="Arial"/>
                <a:ea typeface="Arial"/>
                <a:cs typeface="Arial"/>
                <a:sym typeface="Arial"/>
              </a:rPr>
              <a:t>	</a:t>
            </a:r>
            <a:endParaRPr i="1" sz="2400">
              <a:solidFill>
                <a:srgbClr val="323F4F"/>
              </a:solidFill>
              <a:latin typeface="Arial"/>
              <a:ea typeface="Arial"/>
              <a:cs typeface="Arial"/>
              <a:sym typeface="Arial"/>
            </a:endParaRPr>
          </a:p>
          <a:p>
            <a:pPr indent="-228600" lvl="0" marL="228600" rtl="0" algn="l">
              <a:lnSpc>
                <a:spcPct val="90000"/>
              </a:lnSpc>
              <a:spcBef>
                <a:spcPts val="1200"/>
              </a:spcBef>
              <a:spcAft>
                <a:spcPts val="0"/>
              </a:spcAft>
              <a:buClr>
                <a:srgbClr val="323F4F"/>
              </a:buClr>
              <a:buSzPts val="2400"/>
              <a:buNone/>
            </a:pPr>
            <a:r>
              <a:rPr i="1" lang="en-US" sz="2400">
                <a:solidFill>
                  <a:srgbClr val="323F4F"/>
                </a:solidFill>
                <a:latin typeface="Arial"/>
                <a:ea typeface="Arial"/>
                <a:cs typeface="Arial"/>
                <a:sym typeface="Arial"/>
              </a:rPr>
              <a:t>	</a:t>
            </a:r>
            <a:endParaRPr sz="3200"/>
          </a:p>
        </p:txBody>
      </p:sp>
      <p:sp>
        <p:nvSpPr>
          <p:cNvPr id="451" name="Google Shape;451;p66"/>
          <p:cNvSpPr txBox="1"/>
          <p:nvPr>
            <p:ph type="title"/>
          </p:nvPr>
        </p:nvSpPr>
        <p:spPr>
          <a:xfrm>
            <a:off x="133616" y="646945"/>
            <a:ext cx="7895306" cy="870158"/>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Ongoing Monitoring of</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English Learners </a:t>
            </a:r>
            <a:br>
              <a:rPr b="1" lang="en-US" sz="3600">
                <a:solidFill>
                  <a:srgbClr val="323F4F"/>
                </a:solidFill>
                <a:latin typeface="Arial"/>
                <a:ea typeface="Arial"/>
                <a:cs typeface="Arial"/>
                <a:sym typeface="Arial"/>
              </a:rPr>
            </a:br>
            <a:endParaRPr b="1" sz="3600">
              <a:solidFill>
                <a:srgbClr val="323F4F"/>
              </a:solidFill>
              <a:latin typeface="Arial"/>
              <a:ea typeface="Arial"/>
              <a:cs typeface="Arial"/>
              <a:sym typeface="Arial"/>
            </a:endParaRPr>
          </a:p>
        </p:txBody>
      </p:sp>
      <p:sp>
        <p:nvSpPr>
          <p:cNvPr id="452" name="Google Shape;452;p6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67"/>
          <p:cNvSpPr txBox="1"/>
          <p:nvPr>
            <p:ph idx="1" type="body"/>
          </p:nvPr>
        </p:nvSpPr>
        <p:spPr>
          <a:xfrm>
            <a:off x="381000" y="1648131"/>
            <a:ext cx="8305800" cy="440077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Close to the time of testing administration of the state criterion-referenced test (STAAR) each year, the language proficiency assessment committee shall</a:t>
            </a:r>
            <a:endParaRPr/>
          </a:p>
          <a:p>
            <a:pPr indent="-347472" lvl="0" marL="347472"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determine the appropriate assessment option for each English learner.</a:t>
            </a:r>
            <a:endParaRPr/>
          </a:p>
          <a:p>
            <a:pPr indent="-347472" lvl="0" marL="347472"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make designated support decisions based on </a:t>
            </a:r>
            <a:endParaRPr/>
          </a:p>
          <a:p>
            <a:pPr indent="-347472" lvl="2" marL="747522" rtl="0" algn="l">
              <a:lnSpc>
                <a:spcPct val="90000"/>
              </a:lnSpc>
              <a:spcBef>
                <a:spcPts val="1200"/>
              </a:spcBef>
              <a:spcAft>
                <a:spcPts val="0"/>
              </a:spcAft>
              <a:buClr>
                <a:srgbClr val="323F4F"/>
              </a:buClr>
              <a:buSzPts val="2000"/>
              <a:buFont typeface="Courier New"/>
              <a:buChar char="o"/>
            </a:pPr>
            <a:r>
              <a:rPr lang="en-US">
                <a:solidFill>
                  <a:srgbClr val="323F4F"/>
                </a:solidFill>
                <a:latin typeface="Arial"/>
                <a:ea typeface="Arial"/>
                <a:cs typeface="Arial"/>
                <a:sym typeface="Arial"/>
              </a:rPr>
              <a:t>an individual student’s particular needs for second language acquisition support and </a:t>
            </a:r>
            <a:endParaRPr/>
          </a:p>
          <a:p>
            <a:pPr indent="-347472" lvl="2" marL="747522" rtl="0" algn="l">
              <a:lnSpc>
                <a:spcPct val="90000"/>
              </a:lnSpc>
              <a:spcBef>
                <a:spcPts val="1200"/>
              </a:spcBef>
              <a:spcAft>
                <a:spcPts val="0"/>
              </a:spcAft>
              <a:buClr>
                <a:srgbClr val="323F4F"/>
              </a:buClr>
              <a:buSzPts val="2000"/>
              <a:buFont typeface="Courier New"/>
              <a:buChar char="o"/>
            </a:pPr>
            <a:r>
              <a:rPr lang="en-US">
                <a:solidFill>
                  <a:srgbClr val="323F4F"/>
                </a:solidFill>
                <a:latin typeface="Arial"/>
                <a:ea typeface="Arial"/>
                <a:cs typeface="Arial"/>
                <a:sym typeface="Arial"/>
              </a:rPr>
              <a:t>whether the student routinely, independently, and effectively uses the designated support in instruction and classroom testing.</a:t>
            </a:r>
            <a:endParaRPr/>
          </a:p>
          <a:p>
            <a:pPr indent="0" lvl="0" marL="0" rtl="0" algn="l">
              <a:lnSpc>
                <a:spcPct val="90000"/>
              </a:lnSpc>
              <a:spcBef>
                <a:spcPts val="1200"/>
              </a:spcBef>
              <a:spcAft>
                <a:spcPts val="0"/>
              </a:spcAft>
              <a:buClr>
                <a:schemeClr val="dk1"/>
              </a:buClr>
              <a:buSzPts val="3200"/>
              <a:buNone/>
            </a:pPr>
            <a:r>
              <a:t/>
            </a:r>
            <a:endParaRPr sz="3200">
              <a:solidFill>
                <a:srgbClr val="323F4F"/>
              </a:solidFill>
              <a:latin typeface="Arial"/>
              <a:ea typeface="Arial"/>
              <a:cs typeface="Arial"/>
              <a:sym typeface="Arial"/>
            </a:endParaRPr>
          </a:p>
          <a:p>
            <a:pPr indent="0" lvl="0" marL="0" rtl="0" algn="l">
              <a:lnSpc>
                <a:spcPct val="90000"/>
              </a:lnSpc>
              <a:spcBef>
                <a:spcPts val="1200"/>
              </a:spcBef>
              <a:spcAft>
                <a:spcPts val="0"/>
              </a:spcAft>
              <a:buClr>
                <a:schemeClr val="dk1"/>
              </a:buClr>
              <a:buSzPts val="3200"/>
              <a:buNone/>
            </a:pPr>
            <a:r>
              <a:t/>
            </a:r>
            <a:endParaRPr sz="3200">
              <a:solidFill>
                <a:srgbClr val="323F4F"/>
              </a:solidFill>
              <a:latin typeface="Arial"/>
              <a:ea typeface="Arial"/>
              <a:cs typeface="Arial"/>
              <a:sym typeface="Arial"/>
            </a:endParaRPr>
          </a:p>
          <a:p>
            <a:pPr indent="0" lvl="0" marL="0" rtl="0" algn="l">
              <a:lnSpc>
                <a:spcPct val="90000"/>
              </a:lnSpc>
              <a:spcBef>
                <a:spcPts val="1200"/>
              </a:spcBef>
              <a:spcAft>
                <a:spcPts val="0"/>
              </a:spcAft>
              <a:buClr>
                <a:schemeClr val="dk1"/>
              </a:buClr>
              <a:buSzPts val="3200"/>
              <a:buNone/>
            </a:pPr>
            <a:r>
              <a:t/>
            </a:r>
            <a:endParaRPr sz="3200">
              <a:solidFill>
                <a:srgbClr val="323F4F"/>
              </a:solidFill>
              <a:latin typeface="Arial"/>
              <a:ea typeface="Arial"/>
              <a:cs typeface="Arial"/>
              <a:sym typeface="Arial"/>
            </a:endParaRPr>
          </a:p>
        </p:txBody>
      </p:sp>
      <p:sp>
        <p:nvSpPr>
          <p:cNvPr id="460" name="Google Shape;460;p67"/>
          <p:cNvSpPr txBox="1"/>
          <p:nvPr>
            <p:ph type="title"/>
          </p:nvPr>
        </p:nvSpPr>
        <p:spPr>
          <a:xfrm>
            <a:off x="159774" y="461446"/>
            <a:ext cx="7869148"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3600"/>
              <a:buFont typeface="Arial"/>
              <a:buNone/>
            </a:pPr>
            <a:r>
              <a:rPr b="1" lang="en-US" sz="3600">
                <a:solidFill>
                  <a:schemeClr val="lt1"/>
                </a:solidFill>
                <a:latin typeface="Arial"/>
                <a:ea typeface="Arial"/>
                <a:cs typeface="Arial"/>
                <a:sym typeface="Arial"/>
              </a:rPr>
              <a:t>State Assessments:</a:t>
            </a:r>
            <a:br>
              <a:rPr b="1" lang="en-US" sz="3600">
                <a:solidFill>
                  <a:schemeClr val="lt1"/>
                </a:solidFill>
                <a:latin typeface="Arial"/>
                <a:ea typeface="Arial"/>
                <a:cs typeface="Arial"/>
                <a:sym typeface="Arial"/>
              </a:rPr>
            </a:br>
            <a:r>
              <a:rPr b="1" lang="en-US" sz="3600">
                <a:solidFill>
                  <a:schemeClr val="lt1"/>
                </a:solidFill>
                <a:latin typeface="Arial"/>
                <a:ea typeface="Arial"/>
                <a:cs typeface="Arial"/>
                <a:sym typeface="Arial"/>
              </a:rPr>
              <a:t>LPAC Decision-Making</a:t>
            </a:r>
            <a:endParaRPr/>
          </a:p>
        </p:txBody>
      </p:sp>
      <p:sp>
        <p:nvSpPr>
          <p:cNvPr id="461" name="Google Shape;461;p6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sp>
        <p:nvSpPr>
          <p:cNvPr id="468" name="Google Shape;468;p68"/>
          <p:cNvSpPr txBox="1"/>
          <p:nvPr>
            <p:ph idx="1" type="body"/>
          </p:nvPr>
        </p:nvSpPr>
        <p:spPr>
          <a:xfrm>
            <a:off x="149035" y="1639396"/>
            <a:ext cx="8758990" cy="4406509"/>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rgbClr val="323F4F"/>
              </a:buClr>
              <a:buSzPts val="2800"/>
              <a:buChar char="•"/>
            </a:pPr>
            <a:r>
              <a:rPr lang="en-US">
                <a:solidFill>
                  <a:srgbClr val="323F4F"/>
                </a:solidFill>
                <a:latin typeface="Arial"/>
                <a:ea typeface="Arial"/>
                <a:cs typeface="Arial"/>
                <a:sym typeface="Arial"/>
              </a:rPr>
              <a:t>For English learners who are receiving program services, the LPAC shall:</a:t>
            </a:r>
            <a:endParaRPr/>
          </a:p>
          <a:p>
            <a:pPr indent="-228600" lvl="1" marL="6858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Make decisions that are applicable for all assessments administered in the current school year and may carry over decisions from spring to summer administrations.</a:t>
            </a:r>
            <a:endParaRPr/>
          </a:p>
          <a:p>
            <a:pPr indent="-228600" lvl="1" marL="6858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Identify STAAR designated supports (for English learners receiving services only), keeping in mind some supports may prevent the student from being considered for reclassification at the end of the year.</a:t>
            </a:r>
            <a:endParaRPr/>
          </a:p>
          <a:p>
            <a:pPr indent="-228600" lvl="1" marL="685800" rtl="0" algn="l">
              <a:lnSpc>
                <a:spcPct val="90000"/>
              </a:lnSpc>
              <a:spcBef>
                <a:spcPts val="1200"/>
              </a:spcBef>
              <a:spcAft>
                <a:spcPts val="0"/>
              </a:spcAft>
              <a:buClr>
                <a:srgbClr val="323F4F"/>
              </a:buClr>
              <a:buSzPts val="2200"/>
              <a:buChar char="•"/>
            </a:pPr>
            <a:r>
              <a:rPr lang="en-US" sz="2200">
                <a:solidFill>
                  <a:srgbClr val="323F4F"/>
                </a:solidFill>
                <a:latin typeface="Arial"/>
                <a:ea typeface="Arial"/>
                <a:cs typeface="Arial"/>
                <a:sym typeface="Arial"/>
              </a:rPr>
              <a:t>Document any changes in a student's situation that have occurred between administrations, especially if a student no longer requires designated supports.</a:t>
            </a:r>
            <a:endParaRPr/>
          </a:p>
          <a:p>
            <a:pPr indent="0" lvl="0" marL="0" rtl="0" algn="l">
              <a:lnSpc>
                <a:spcPct val="90000"/>
              </a:lnSpc>
              <a:spcBef>
                <a:spcPts val="2200"/>
              </a:spcBef>
              <a:spcAft>
                <a:spcPts val="0"/>
              </a:spcAft>
              <a:buClr>
                <a:schemeClr val="dk1"/>
              </a:buClr>
              <a:buSzPts val="3200"/>
              <a:buNone/>
            </a:pPr>
            <a:r>
              <a:t/>
            </a:r>
            <a:endParaRPr sz="3200">
              <a:solidFill>
                <a:srgbClr val="323F4F"/>
              </a:solidFill>
            </a:endParaRPr>
          </a:p>
        </p:txBody>
      </p:sp>
      <p:sp>
        <p:nvSpPr>
          <p:cNvPr id="469" name="Google Shape;469;p68"/>
          <p:cNvSpPr txBox="1"/>
          <p:nvPr/>
        </p:nvSpPr>
        <p:spPr>
          <a:xfrm>
            <a:off x="119539" y="450907"/>
            <a:ext cx="7897222" cy="762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3600" u="none" cap="none" strike="noStrike">
                <a:solidFill>
                  <a:schemeClr val="lt1"/>
                </a:solidFill>
                <a:latin typeface="Arial"/>
                <a:ea typeface="Arial"/>
                <a:cs typeface="Arial"/>
                <a:sym typeface="Arial"/>
              </a:rPr>
              <a:t>State Assessments:</a:t>
            </a:r>
            <a:br>
              <a:rPr b="1" i="0" lang="en-US" sz="3600" u="none" cap="none" strike="noStrike">
                <a:solidFill>
                  <a:schemeClr val="lt1"/>
                </a:solidFill>
                <a:latin typeface="Arial"/>
                <a:ea typeface="Arial"/>
                <a:cs typeface="Arial"/>
                <a:sym typeface="Arial"/>
              </a:rPr>
            </a:br>
            <a:r>
              <a:rPr b="1" i="0" lang="en-US" sz="3600" u="none" cap="none" strike="noStrike">
                <a:solidFill>
                  <a:schemeClr val="lt1"/>
                </a:solidFill>
                <a:latin typeface="Arial"/>
                <a:ea typeface="Arial"/>
                <a:cs typeface="Arial"/>
                <a:sym typeface="Arial"/>
              </a:rPr>
              <a:t>LPAC Decision-Making</a:t>
            </a:r>
            <a:endParaRPr/>
          </a:p>
        </p:txBody>
      </p:sp>
      <p:sp>
        <p:nvSpPr>
          <p:cNvPr id="470" name="Google Shape;470;p6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471" name="Google Shape;471;p68"/>
          <p:cNvSpPr txBox="1"/>
          <p:nvPr/>
        </p:nvSpPr>
        <p:spPr>
          <a:xfrm>
            <a:off x="4373881" y="6059438"/>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69"/>
          <p:cNvSpPr txBox="1"/>
          <p:nvPr>
            <p:ph idx="1" type="body"/>
          </p:nvPr>
        </p:nvSpPr>
        <p:spPr>
          <a:xfrm>
            <a:off x="264438" y="1772134"/>
            <a:ext cx="8333874" cy="336030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323F4F"/>
              </a:buClr>
              <a:buSzPts val="2800"/>
              <a:buNone/>
            </a:pPr>
            <a:r>
              <a:rPr lang="en-US">
                <a:solidFill>
                  <a:srgbClr val="323F4F"/>
                </a:solidFill>
                <a:latin typeface="Arial"/>
                <a:ea typeface="Arial"/>
                <a:cs typeface="Arial"/>
                <a:sym typeface="Arial"/>
              </a:rPr>
              <a:t>For English learners with parental denial of services, the LPAC shall </a:t>
            </a:r>
            <a:r>
              <a:rPr b="1" lang="en-US">
                <a:solidFill>
                  <a:srgbClr val="323F4F"/>
                </a:solidFill>
                <a:latin typeface="Arial"/>
                <a:ea typeface="Arial"/>
                <a:cs typeface="Arial"/>
                <a:sym typeface="Arial"/>
              </a:rPr>
              <a:t>not </a:t>
            </a:r>
            <a:r>
              <a:rPr lang="en-US">
                <a:solidFill>
                  <a:srgbClr val="323F4F"/>
                </a:solidFill>
                <a:latin typeface="Arial"/>
                <a:ea typeface="Arial"/>
                <a:cs typeface="Arial"/>
                <a:sym typeface="Arial"/>
              </a:rPr>
              <a:t>d</a:t>
            </a:r>
            <a:r>
              <a:rPr lang="en-US" sz="2400">
                <a:solidFill>
                  <a:srgbClr val="323F4F"/>
                </a:solidFill>
                <a:latin typeface="Arial"/>
                <a:ea typeface="Arial"/>
                <a:cs typeface="Arial"/>
                <a:sym typeface="Arial"/>
              </a:rPr>
              <a:t>esignate supports for STAAR assessments, including</a:t>
            </a:r>
            <a:endParaRPr/>
          </a:p>
          <a:p>
            <a:pPr indent="-228600" lvl="2" marL="11430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No testing in Spanish</a:t>
            </a:r>
            <a:endParaRPr/>
          </a:p>
          <a:p>
            <a:pPr indent="-228600" lvl="2" marL="11430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No English I special provisions</a:t>
            </a:r>
            <a:endParaRPr/>
          </a:p>
          <a:p>
            <a:pPr indent="-228600" lvl="2" marL="1143000" rtl="0" algn="l">
              <a:lnSpc>
                <a:spcPct val="90000"/>
              </a:lnSpc>
              <a:spcBef>
                <a:spcPts val="1200"/>
              </a:spcBef>
              <a:spcAft>
                <a:spcPts val="0"/>
              </a:spcAft>
              <a:buClr>
                <a:srgbClr val="323F4F"/>
              </a:buClr>
              <a:buSzPts val="2400"/>
              <a:buChar char="•"/>
            </a:pPr>
            <a:r>
              <a:rPr lang="en-US" sz="2400">
                <a:solidFill>
                  <a:srgbClr val="323F4F"/>
                </a:solidFill>
                <a:latin typeface="Arial"/>
                <a:ea typeface="Arial"/>
                <a:cs typeface="Arial"/>
                <a:sym typeface="Arial"/>
              </a:rPr>
              <a:t>No unschooled asylee/refugee provisions</a:t>
            </a:r>
            <a:endParaRPr/>
          </a:p>
        </p:txBody>
      </p:sp>
      <p:sp>
        <p:nvSpPr>
          <p:cNvPr id="479" name="Google Shape;479;p69"/>
          <p:cNvSpPr txBox="1"/>
          <p:nvPr/>
        </p:nvSpPr>
        <p:spPr>
          <a:xfrm>
            <a:off x="134287" y="457255"/>
            <a:ext cx="7897222" cy="7620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1" i="0" lang="en-US" sz="3600" u="none" cap="none" strike="noStrike">
                <a:solidFill>
                  <a:schemeClr val="lt1"/>
                </a:solidFill>
                <a:latin typeface="Arial"/>
                <a:ea typeface="Arial"/>
                <a:cs typeface="Arial"/>
                <a:sym typeface="Arial"/>
              </a:rPr>
              <a:t>State Assessments:</a:t>
            </a:r>
            <a:br>
              <a:rPr b="1" i="0" lang="en-US" sz="3600" u="none" cap="none" strike="noStrike">
                <a:solidFill>
                  <a:schemeClr val="lt1"/>
                </a:solidFill>
                <a:latin typeface="Arial"/>
                <a:ea typeface="Arial"/>
                <a:cs typeface="Arial"/>
                <a:sym typeface="Arial"/>
              </a:rPr>
            </a:br>
            <a:r>
              <a:rPr b="1" i="0" lang="en-US" sz="3600" u="none" cap="none" strike="noStrike">
                <a:solidFill>
                  <a:schemeClr val="lt1"/>
                </a:solidFill>
                <a:latin typeface="Arial"/>
                <a:ea typeface="Arial"/>
                <a:cs typeface="Arial"/>
                <a:sym typeface="Arial"/>
              </a:rPr>
              <a:t>LPAC Decision-Making</a:t>
            </a:r>
            <a:endParaRPr/>
          </a:p>
        </p:txBody>
      </p:sp>
      <p:sp>
        <p:nvSpPr>
          <p:cNvPr id="480" name="Google Shape;480;p6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solidFill>
                  <a:srgbClr val="000000"/>
                </a:solidFill>
                <a:latin typeface="Arial"/>
                <a:ea typeface="Arial"/>
                <a:cs typeface="Arial"/>
                <a:sym typeface="Arial"/>
              </a:rPr>
              <a:t>‹#›</a:t>
            </a:fld>
            <a:endParaRPr>
              <a:solidFill>
                <a:srgbClr val="000000"/>
              </a:solidFill>
              <a:latin typeface="Arial"/>
              <a:ea typeface="Arial"/>
              <a:cs typeface="Arial"/>
              <a:sym typeface="Arial"/>
            </a:endParaRPr>
          </a:p>
        </p:txBody>
      </p:sp>
      <p:sp>
        <p:nvSpPr>
          <p:cNvPr id="481" name="Google Shape;481;p69"/>
          <p:cNvSpPr txBox="1"/>
          <p:nvPr/>
        </p:nvSpPr>
        <p:spPr>
          <a:xfrm>
            <a:off x="4373881" y="6015194"/>
            <a:ext cx="4719518" cy="338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0" i="1" lang="en-US" sz="1600" u="none" cap="none" strike="noStrike">
                <a:solidFill>
                  <a:srgbClr val="323F4F"/>
                </a:solidFill>
                <a:latin typeface="Calibri"/>
                <a:ea typeface="Calibri"/>
                <a:cs typeface="Calibri"/>
                <a:sym typeface="Calibri"/>
              </a:rPr>
              <a:t>LPAC Decision-Making – Student Assessment Division</a:t>
            </a:r>
            <a:endParaRPr b="0" i="0" sz="1600" u="none" cap="none" strike="noStrike">
              <a:solidFill>
                <a:srgbClr val="323F4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9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4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3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1_Custom Design">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